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sldIdLst>
    <p:sldId id="258" r:id="rId2"/>
    <p:sldId id="259" r:id="rId3"/>
    <p:sldId id="434" r:id="rId4"/>
    <p:sldId id="268" r:id="rId5"/>
    <p:sldId id="269" r:id="rId6"/>
    <p:sldId id="270" r:id="rId7"/>
    <p:sldId id="436" r:id="rId8"/>
    <p:sldId id="281" r:id="rId9"/>
    <p:sldId id="282" r:id="rId10"/>
    <p:sldId id="283" r:id="rId11"/>
    <p:sldId id="284" r:id="rId12"/>
    <p:sldId id="285" r:id="rId13"/>
    <p:sldId id="286" r:id="rId14"/>
    <p:sldId id="287" r:id="rId15"/>
    <p:sldId id="288" r:id="rId16"/>
    <p:sldId id="289" r:id="rId17"/>
    <p:sldId id="292" r:id="rId18"/>
    <p:sldId id="293" r:id="rId19"/>
    <p:sldId id="294" r:id="rId20"/>
    <p:sldId id="295" r:id="rId21"/>
    <p:sldId id="296" r:id="rId22"/>
    <p:sldId id="297" r:id="rId23"/>
    <p:sldId id="298" r:id="rId24"/>
    <p:sldId id="304" r:id="rId25"/>
    <p:sldId id="305" r:id="rId26"/>
    <p:sldId id="306" r:id="rId27"/>
    <p:sldId id="307" r:id="rId28"/>
    <p:sldId id="357" r:id="rId29"/>
    <p:sldId id="360" r:id="rId30"/>
    <p:sldId id="361" r:id="rId31"/>
    <p:sldId id="362" r:id="rId32"/>
    <p:sldId id="363" r:id="rId33"/>
    <p:sldId id="367" r:id="rId34"/>
    <p:sldId id="369" r:id="rId35"/>
    <p:sldId id="370" r:id="rId36"/>
    <p:sldId id="371" r:id="rId37"/>
    <p:sldId id="372" r:id="rId38"/>
    <p:sldId id="373" r:id="rId39"/>
    <p:sldId id="374" r:id="rId40"/>
    <p:sldId id="462" r:id="rId41"/>
    <p:sldId id="392" r:id="rId42"/>
    <p:sldId id="393" r:id="rId43"/>
    <p:sldId id="407" r:id="rId44"/>
    <p:sldId id="408" r:id="rId45"/>
    <p:sldId id="410" r:id="rId46"/>
    <p:sldId id="411" r:id="rId47"/>
    <p:sldId id="412" r:id="rId48"/>
    <p:sldId id="413" r:id="rId49"/>
    <p:sldId id="414" r:id="rId50"/>
    <p:sldId id="421" r:id="rId51"/>
    <p:sldId id="422" r:id="rId52"/>
    <p:sldId id="423" r:id="rId53"/>
    <p:sldId id="424" r:id="rId54"/>
    <p:sldId id="426" r:id="rId55"/>
    <p:sldId id="427" r:id="rId56"/>
    <p:sldId id="459" r:id="rId57"/>
    <p:sldId id="460" r:id="rId58"/>
    <p:sldId id="429" r:id="rId59"/>
    <p:sldId id="430" r:id="rId60"/>
    <p:sldId id="431" r:id="rId61"/>
    <p:sldId id="448" r:id="rId62"/>
    <p:sldId id="449" r:id="rId63"/>
    <p:sldId id="450" r:id="rId64"/>
    <p:sldId id="452" r:id="rId65"/>
    <p:sldId id="456" r:id="rId66"/>
    <p:sldId id="453" r:id="rId67"/>
    <p:sldId id="454" r:id="rId68"/>
    <p:sldId id="455" r:id="rId69"/>
    <p:sldId id="461" r:id="rId70"/>
    <p:sldId id="437" r:id="rId71"/>
    <p:sldId id="438" r:id="rId72"/>
    <p:sldId id="439" r:id="rId73"/>
    <p:sldId id="440" r:id="rId74"/>
    <p:sldId id="441" r:id="rId75"/>
    <p:sldId id="442" r:id="rId76"/>
    <p:sldId id="443" r:id="rId77"/>
    <p:sldId id="435" r:id="rId7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81" d="100"/>
          <a:sy n="81" d="100"/>
        </p:scale>
        <p:origin x="1514" y="31"/>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4" Type="http://schemas.openxmlformats.org/officeDocument/2006/relationships/image" Target="../media/image1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639F949-DDB2-4B26-AC1B-811435B0A1E6}" type="datetimeFigureOut">
              <a:rPr lang="zh-CN" altLang="en-US"/>
              <a:pPr>
                <a:defRPr/>
              </a:pPr>
              <a:t>2021/8/14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5BD587E-7864-4DE6-874B-FB3C002296F9}" type="slidenum">
              <a:rPr lang="zh-CN" altLang="en-US"/>
              <a:pPr>
                <a:defRPr/>
              </a:pPr>
              <a:t>‹#›</a:t>
            </a:fld>
            <a:endParaRPr lang="zh-CN" altLang="en-US"/>
          </a:p>
        </p:txBody>
      </p:sp>
    </p:spTree>
    <p:extLst>
      <p:ext uri="{BB962C8B-B14F-4D97-AF65-F5344CB8AC3E}">
        <p14:creationId xmlns:p14="http://schemas.microsoft.com/office/powerpoint/2010/main" val="830247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u="none" strike="noStrike" kern="1200" baseline="0" dirty="0">
                <a:solidFill>
                  <a:schemeClr val="tx1"/>
                </a:solidFill>
                <a:latin typeface="+mn-lt"/>
                <a:ea typeface="+mn-ea"/>
                <a:cs typeface="+mn-cs"/>
              </a:rPr>
              <a:t>Consisting of 68 million days of physical activity for 717,527 people, giving us</a:t>
            </a:r>
          </a:p>
          <a:p>
            <a:r>
              <a:rPr lang="en-US" altLang="zh-CN" sz="1200" b="1" i="0" u="none" strike="noStrike" kern="1200" baseline="0" dirty="0">
                <a:solidFill>
                  <a:schemeClr val="tx1"/>
                </a:solidFill>
                <a:latin typeface="+mn-lt"/>
                <a:ea typeface="+mn-ea"/>
                <a:cs typeface="+mn-cs"/>
              </a:rPr>
              <a:t>a window into activity in 111 countries across the globe.</a:t>
            </a:r>
          </a:p>
          <a:p>
            <a:endParaRPr lang="en-US" altLang="zh-CN" sz="1200" b="1"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Argus smartphone application developed by </a:t>
            </a:r>
            <a:r>
              <a:rPr lang="en-US" altLang="zh-CN" sz="1200" b="0" i="0" u="none" strike="noStrike" kern="1200" baseline="0" dirty="0" err="1">
                <a:solidFill>
                  <a:schemeClr val="tx1"/>
                </a:solidFill>
                <a:latin typeface="+mn-lt"/>
                <a:ea typeface="+mn-ea"/>
                <a:cs typeface="+mn-cs"/>
              </a:rPr>
              <a:t>Azumio</a:t>
            </a:r>
            <a:r>
              <a:rPr lang="en-US" altLang="zh-CN" sz="1200" b="0" i="0" u="none" strike="noStrike" kern="1200" baseline="0" dirty="0">
                <a:solidFill>
                  <a:schemeClr val="tx1"/>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59601022-DA74-4EF7-AE14-88C6475BBBC9}" type="slidenum">
              <a:rPr lang="zh-CN" altLang="en-US" smtClean="0"/>
              <a:t>56</a:t>
            </a:fld>
            <a:endParaRPr lang="zh-CN" altLang="en-US"/>
          </a:p>
        </p:txBody>
      </p:sp>
    </p:spTree>
    <p:extLst>
      <p:ext uri="{BB962C8B-B14F-4D97-AF65-F5344CB8AC3E}">
        <p14:creationId xmlns:p14="http://schemas.microsoft.com/office/powerpoint/2010/main" val="253227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68</a:t>
            </a:fld>
            <a:endParaRPr lang="zh-CN" altLang="en-US"/>
          </a:p>
        </p:txBody>
      </p:sp>
    </p:spTree>
    <p:extLst>
      <p:ext uri="{BB962C8B-B14F-4D97-AF65-F5344CB8AC3E}">
        <p14:creationId xmlns:p14="http://schemas.microsoft.com/office/powerpoint/2010/main" val="1652949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srgbClr val="000000"/>
                </a:solidFill>
                <a:latin typeface="Segoe UI" panose="020B0502040204020203" pitchFamily="34" charset="0"/>
              </a:rPr>
              <a:t>We present a cooperative charging system in the environmental monitoring application scenario.</a:t>
            </a:r>
          </a:p>
          <a:p>
            <a:pPr algn="l"/>
            <a:r>
              <a:rPr lang="en-US" altLang="zh-CN" sz="1200" b="0" i="0" u="none" strike="noStrike" baseline="0" dirty="0">
                <a:latin typeface="NimbusRomNo9L-Regu"/>
              </a:rPr>
              <a:t>We consider a set of omnidirectional wireless chargers located at fixed positions in a 2D plane. These wireless chargers are operated by different </a:t>
            </a:r>
            <a:r>
              <a:rPr lang="en-US" altLang="zh-CN" sz="1200" b="0" i="0" u="none" strike="noStrike" baseline="0" dirty="0">
                <a:latin typeface="NimbusRomNo9L-ReguItal"/>
              </a:rPr>
              <a:t>CSPs </a:t>
            </a:r>
            <a:r>
              <a:rPr lang="en-US" altLang="zh-CN" sz="1200" b="0" i="0" u="none" strike="noStrike" baseline="0" dirty="0">
                <a:latin typeface="NimbusRomNo9L-Regu"/>
              </a:rPr>
              <a:t>and may have different charging prices. The rechargeable devices can move from the initial locations to the corresponding chargers to obtain the charging service. The comprehensive cost of any device is the sum of charging cost (payment to the charger) and the round-trip moving cost between the initial location and the charging position. The devices assigned to the same charger form a charging group, in which the devices can obtain the surplus by sharing the charging cost in the common charging hours.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44CAA79-63ED-4D4C-97FF-23192032DF93}" type="slidenum">
              <a:rPr lang="zh-CN" altLang="en-US" smtClean="0"/>
              <a:t>70</a:t>
            </a:fld>
            <a:endParaRPr lang="zh-CN" altLang="en-US"/>
          </a:p>
        </p:txBody>
      </p:sp>
    </p:spTree>
    <p:extLst>
      <p:ext uri="{BB962C8B-B14F-4D97-AF65-F5344CB8AC3E}">
        <p14:creationId xmlns:p14="http://schemas.microsoft.com/office/powerpoint/2010/main" val="183957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000" dirty="0">
                <a:latin typeface="Times New Roman" panose="02020603050405020304" pitchFamily="18" charset="0"/>
                <a:cs typeface="Times New Roman" panose="02020603050405020304" pitchFamily="18" charset="0"/>
              </a:rPr>
              <a:t>(2)</a:t>
            </a:r>
            <a:r>
              <a:rPr lang="en-US" altLang="zh-CN" sz="1200" b="0" i="0" u="none" strike="noStrike" baseline="0" dirty="0">
                <a:latin typeface="NimbusRomNo9L-Regu"/>
              </a:rPr>
              <a:t> To keep working (e.g., sensing tasks), the devices must return to the initial locations after their energy are replenished.</a:t>
            </a:r>
          </a:p>
          <a:p>
            <a:pPr algn="l"/>
            <a:r>
              <a:rPr lang="en-US" altLang="zh-CN" sz="1200" b="0" i="0" u="none" strike="noStrike" baseline="0" dirty="0">
                <a:latin typeface="NimbusRomNo9L-Regu"/>
                <a:cs typeface="Times New Roman" panose="02020603050405020304" pitchFamily="18" charset="0"/>
              </a:rPr>
              <a:t>(3)</a:t>
            </a:r>
            <a:r>
              <a:rPr lang="en-US" altLang="zh-CN" sz="1200" b="0" i="0" u="none" strike="noStrike" baseline="0" dirty="0">
                <a:latin typeface="CMR10"/>
              </a:rPr>
              <a:t> Max E/</a:t>
            </a:r>
            <a:r>
              <a:rPr lang="en-US" altLang="zh-CN" sz="1200" b="0" i="0" u="none" strike="noStrike" baseline="0" dirty="0" err="1">
                <a:latin typeface="CMR10"/>
              </a:rPr>
              <a:t>Pr</a:t>
            </a:r>
            <a:r>
              <a:rPr lang="en-US" altLang="zh-CN" sz="1200" b="0" i="0" u="none" strike="noStrike" baseline="0" dirty="0">
                <a:latin typeface="CMR10"/>
              </a:rPr>
              <a:t>(</a:t>
            </a:r>
            <a:r>
              <a:rPr lang="en-US" altLang="zh-CN" sz="1200" b="0" i="0" u="none" strike="noStrike" baseline="0" dirty="0" err="1">
                <a:latin typeface="CMR10"/>
              </a:rPr>
              <a:t>s,o</a:t>
            </a:r>
            <a:r>
              <a:rPr lang="en-US" altLang="zh-CN" sz="1200" b="0" i="0" u="none" strike="noStrike" baseline="0" dirty="0">
                <a:latin typeface="CMR10"/>
              </a:rPr>
              <a:t>) </a:t>
            </a:r>
            <a:r>
              <a:rPr lang="en-US" altLang="zh-CN" sz="1200" b="0" i="0" u="none" strike="noStrike" baseline="0" dirty="0">
                <a:latin typeface="NimbusRomNo9L-Regu"/>
              </a:rPr>
              <a:t>represents the maximum charging time of devices in group </a:t>
            </a:r>
            <a:r>
              <a:rPr lang="en-US" altLang="zh-CN" sz="1200" b="0" i="0" u="none" strike="noStrike" baseline="0" dirty="0" err="1">
                <a:latin typeface="CMMI10"/>
              </a:rPr>
              <a:t>co</a:t>
            </a:r>
            <a:r>
              <a:rPr lang="en-US" altLang="zh-CN" sz="1200" b="0" i="0" u="none" strike="noStrike" baseline="0" dirty="0" err="1">
                <a:latin typeface="CMMI7"/>
              </a:rPr>
              <a:t>j</a:t>
            </a:r>
            <a:r>
              <a:rPr lang="en-US" altLang="zh-CN" sz="1200" b="0" i="0" u="none" strike="noStrike" baseline="0" dirty="0">
                <a:latin typeface="CMMI7"/>
              </a:rPr>
              <a:t> </a:t>
            </a:r>
            <a:r>
              <a:rPr lang="en-US" altLang="zh-CN" sz="1200" b="0" i="0" u="none" strike="noStrike" baseline="0" dirty="0">
                <a:latin typeface="NimbusRomNo9L-Regu"/>
              </a:rPr>
              <a:t>.</a:t>
            </a:r>
          </a:p>
          <a:p>
            <a:pPr algn="l"/>
            <a:r>
              <a:rPr lang="en-US" altLang="zh-CN" sz="1200" b="0" i="0" u="none" strike="noStrike" baseline="0" dirty="0">
                <a:latin typeface="NimbusRomNo9L-Regu"/>
                <a:cs typeface="Times New Roman" panose="02020603050405020304" pitchFamily="18" charset="0"/>
              </a:rPr>
              <a:t>(4) Comprehensive</a:t>
            </a:r>
            <a:r>
              <a:rPr lang="zh-CN" altLang="en-US" sz="1200" b="0" i="0" u="none" strike="noStrike" baseline="0" dirty="0">
                <a:latin typeface="NimbusRomNo9L-Regu"/>
                <a:cs typeface="Times New Roman" panose="02020603050405020304" pitchFamily="18" charset="0"/>
              </a:rPr>
              <a:t> </a:t>
            </a:r>
            <a:r>
              <a:rPr lang="en-US" altLang="zh-CN" sz="1200" b="0" i="0" u="none" strike="noStrike" baseline="0" dirty="0">
                <a:latin typeface="NimbusRomNo9L-Regu"/>
                <a:cs typeface="Times New Roman" panose="02020603050405020304" pitchFamily="18" charset="0"/>
              </a:rPr>
              <a:t>cost</a:t>
            </a:r>
            <a:r>
              <a:rPr lang="zh-CN" altLang="en-US" sz="1200" b="0" i="0" u="none" strike="noStrike" baseline="0" dirty="0">
                <a:latin typeface="NimbusRomNo9L-Regu"/>
                <a:cs typeface="Times New Roman" panose="02020603050405020304" pitchFamily="18" charset="0"/>
              </a:rPr>
              <a:t> </a:t>
            </a:r>
            <a:r>
              <a:rPr lang="en-US" altLang="zh-CN" sz="1200" b="0" i="0" u="none" strike="noStrike" baseline="0" dirty="0">
                <a:latin typeface="NimbusRomNo9L-Regu"/>
                <a:cs typeface="Times New Roman" panose="02020603050405020304" pitchFamily="18" charset="0"/>
              </a:rPr>
              <a:t>is</a:t>
            </a:r>
            <a:r>
              <a:rPr lang="zh-CN" altLang="en-US" sz="1200" b="0" i="0" u="none" strike="noStrike" baseline="0" dirty="0">
                <a:latin typeface="NimbusRomNo9L-Regu"/>
                <a:cs typeface="Times New Roman" panose="02020603050405020304" pitchFamily="18" charset="0"/>
              </a:rPr>
              <a:t> </a:t>
            </a:r>
            <a:r>
              <a:rPr lang="en-US" altLang="zh-CN" sz="1200" b="0" i="0" u="none" strike="noStrike" baseline="0" dirty="0">
                <a:latin typeface="NimbusRomNo9L-Regu"/>
                <a:cs typeface="Times New Roman" panose="02020603050405020304" pitchFamily="18" charset="0"/>
              </a:rPr>
              <a:t>the</a:t>
            </a:r>
            <a:r>
              <a:rPr lang="zh-CN" altLang="en-US" sz="1200" b="0" i="0" u="none" strike="noStrike" baseline="0" dirty="0">
                <a:latin typeface="NimbusRomNo9L-Regu"/>
                <a:cs typeface="Times New Roman" panose="02020603050405020304" pitchFamily="18" charset="0"/>
              </a:rPr>
              <a:t> </a:t>
            </a:r>
            <a:r>
              <a:rPr lang="en-US" altLang="zh-CN" sz="1200" b="0" i="0" u="none" strike="noStrike" baseline="0" dirty="0">
                <a:latin typeface="NimbusRomNo9L-Regu"/>
                <a:cs typeface="Times New Roman" panose="02020603050405020304" pitchFamily="18" charset="0"/>
              </a:rPr>
              <a:t>sum of moving cost and charging cost</a:t>
            </a:r>
            <a:endParaRPr lang="zh-CN" altLang="en-US" sz="10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144CAA79-63ED-4D4C-97FF-23192032DF93}" type="slidenum">
              <a:rPr lang="zh-CN" altLang="en-US" smtClean="0"/>
              <a:t>71</a:t>
            </a:fld>
            <a:endParaRPr lang="zh-CN" altLang="en-US"/>
          </a:p>
        </p:txBody>
      </p:sp>
    </p:spTree>
    <p:extLst>
      <p:ext uri="{BB962C8B-B14F-4D97-AF65-F5344CB8AC3E}">
        <p14:creationId xmlns:p14="http://schemas.microsoft.com/office/powerpoint/2010/main" val="237839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Constraint 1 ensures that </a:t>
            </a:r>
            <a:r>
              <a:rPr lang="en-US" altLang="zh-CN" sz="1800" b="0" i="0" u="none" strike="noStrike" baseline="0" dirty="0">
                <a:latin typeface="NimbusRomNo9L-Regu"/>
              </a:rPr>
              <a:t>all rechargeable devices should be charged.</a:t>
            </a:r>
          </a:p>
          <a:p>
            <a:pPr algn="l"/>
            <a:r>
              <a:rPr lang="en-US" altLang="zh-CN" sz="1800" b="0" i="0" u="none" strike="noStrike" baseline="0" dirty="0">
                <a:latin typeface="NimbusRomNo9L-Regu"/>
              </a:rPr>
              <a:t>Constraint 2 ensures that each rechargeable device can be scheduled to exact one charger.</a:t>
            </a:r>
          </a:p>
          <a:p>
            <a:pPr algn="l"/>
            <a:r>
              <a:rPr lang="zh-CN" altLang="en-US" sz="1800" b="0" i="0" u="none" strike="noStrike" baseline="0" dirty="0">
                <a:latin typeface="NimbusRomNo9L-Regu"/>
              </a:rPr>
              <a:t>建议补充</a:t>
            </a:r>
            <a:r>
              <a:rPr lang="en-US" altLang="zh-CN" sz="1800" b="0" i="0" u="none" strike="noStrike" baseline="0" dirty="0">
                <a:latin typeface="NimbusRomNo9L-Regu"/>
              </a:rPr>
              <a:t>:</a:t>
            </a:r>
          </a:p>
          <a:p>
            <a:pPr algn="l"/>
            <a:r>
              <a:rPr lang="en-US" altLang="zh-CN" sz="1800" b="0" i="0" u="none" strike="noStrike" baseline="0" dirty="0">
                <a:latin typeface="NimbusRomNo9L-Regu"/>
              </a:rPr>
              <a:t>In view of the commercial feasibility of charging economy, we consider that each mobile rechargeable device only can obtain the charging service from one charger every time.</a:t>
            </a:r>
            <a:endParaRPr lang="zh-CN" altLang="en-US" dirty="0"/>
          </a:p>
        </p:txBody>
      </p:sp>
      <p:sp>
        <p:nvSpPr>
          <p:cNvPr id="4" name="灯片编号占位符 3"/>
          <p:cNvSpPr>
            <a:spLocks noGrp="1"/>
          </p:cNvSpPr>
          <p:nvPr>
            <p:ph type="sldNum" sz="quarter" idx="10"/>
          </p:nvPr>
        </p:nvSpPr>
        <p:spPr/>
        <p:txBody>
          <a:bodyPr/>
          <a:lstStyle/>
          <a:p>
            <a:fld id="{144CAA79-63ED-4D4C-97FF-23192032DF93}" type="slidenum">
              <a:rPr lang="zh-CN" altLang="en-US" smtClean="0"/>
              <a:t>72</a:t>
            </a:fld>
            <a:endParaRPr lang="zh-CN" altLang="en-US"/>
          </a:p>
        </p:txBody>
      </p:sp>
    </p:spTree>
    <p:extLst>
      <p:ext uri="{BB962C8B-B14F-4D97-AF65-F5344CB8AC3E}">
        <p14:creationId xmlns:p14="http://schemas.microsoft.com/office/powerpoint/2010/main" val="412286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4E61829-E50B-4091-AE21-893680968DF2}" type="slidenum">
              <a:rPr lang="zh-CN" altLang="en-US" smtClean="0"/>
              <a:t>73</a:t>
            </a:fld>
            <a:endParaRPr lang="zh-CN" altLang="en-US"/>
          </a:p>
        </p:txBody>
      </p:sp>
    </p:spTree>
    <p:extLst>
      <p:ext uri="{BB962C8B-B14F-4D97-AF65-F5344CB8AC3E}">
        <p14:creationId xmlns:p14="http://schemas.microsoft.com/office/powerpoint/2010/main" val="224640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Coalition order</a:t>
            </a:r>
            <a:r>
              <a:rPr lang="zh-CN" altLang="en-US" dirty="0"/>
              <a:t>补充：</a:t>
            </a:r>
            <a:r>
              <a:rPr lang="en-US" altLang="zh-CN" sz="1800" b="0" i="0" u="none" strike="noStrike" baseline="0" dirty="0">
                <a:latin typeface="NimbusRomNo9L-Regu"/>
              </a:rPr>
              <a:t>This coalition order means that the device prefers the coalition with the minimum increase of comprehensive cost. This preference order cares about the comprehensive cost of whole coalition partition.</a:t>
            </a:r>
          </a:p>
          <a:p>
            <a:pPr algn="l"/>
            <a:r>
              <a:rPr lang="en-US" altLang="zh-CN" sz="1800" b="0" i="0" u="none" strike="noStrike" baseline="0" dirty="0">
                <a:latin typeface="NimbusRomNo9L-Regu"/>
              </a:rPr>
              <a:t>Utility function</a:t>
            </a:r>
            <a:r>
              <a:rPr lang="zh-CN" altLang="en-US" sz="1800" b="0" i="0" u="none" strike="noStrike" baseline="0" dirty="0">
                <a:latin typeface="NimbusRomNo9L-Regu"/>
              </a:rPr>
              <a:t>补充：</a:t>
            </a:r>
            <a:r>
              <a:rPr lang="en-US" altLang="zh-CN" sz="1800" b="0" i="0" u="none" strike="noStrike" baseline="0" dirty="0">
                <a:latin typeface="NimbusRomNo9L-Regu"/>
              </a:rPr>
              <a:t>The utility represents the change of comprehensive cost of all rechargeable devices in the coalition </a:t>
            </a:r>
            <a:r>
              <a:rPr lang="en-US" altLang="zh-CN" sz="1800" b="0" i="0" u="none" strike="noStrike" baseline="0" dirty="0" err="1">
                <a:latin typeface="CMMI10"/>
              </a:rPr>
              <a:t>co</a:t>
            </a:r>
            <a:r>
              <a:rPr lang="en-US" altLang="zh-CN" sz="1800" b="0" i="0" u="none" strike="noStrike" baseline="0" dirty="0" err="1">
                <a:latin typeface="CMMI7"/>
              </a:rPr>
              <a:t>z</a:t>
            </a:r>
            <a:r>
              <a:rPr lang="en-US" altLang="zh-CN" sz="1800" b="0" i="0" u="none" strike="noStrike" baseline="0" dirty="0" err="1">
                <a:latin typeface="CMMI5"/>
              </a:rPr>
              <a:t>i</a:t>
            </a:r>
            <a:r>
              <a:rPr lang="en-US" altLang="zh-CN" sz="1800" b="0" i="0" u="none" strike="noStrike" baseline="0" dirty="0">
                <a:latin typeface="CMMI5"/>
              </a:rPr>
              <a:t> </a:t>
            </a:r>
            <a:r>
              <a:rPr lang="en-US" altLang="zh-CN" sz="1800" b="0" i="0" u="none" strike="noStrike" baseline="0" dirty="0">
                <a:latin typeface="NimbusRomNo9L-Regu"/>
              </a:rPr>
              <a:t>due to the join of rechargeable device </a:t>
            </a:r>
            <a:r>
              <a:rPr lang="en-US" altLang="zh-CN" sz="1800" b="0" i="0" u="none" strike="noStrike" baseline="0" dirty="0">
                <a:latin typeface="CMMI10"/>
              </a:rPr>
              <a:t>o</a:t>
            </a:r>
            <a:r>
              <a:rPr lang="en-US" altLang="zh-CN" sz="1800" b="0" i="0" u="none" strike="noStrike" baseline="0" dirty="0">
                <a:latin typeface="CMMI7"/>
              </a:rPr>
              <a:t>i</a:t>
            </a:r>
            <a:r>
              <a:rPr lang="en-US" altLang="zh-CN" sz="1800" b="0" i="0" u="none" strike="noStrike" baseline="0" dirty="0">
                <a:latin typeface="NimbusRomNo9L-Regu"/>
              </a:rPr>
              <a:t>.</a:t>
            </a:r>
            <a:endParaRPr lang="zh-CN" altLang="en-US" dirty="0"/>
          </a:p>
        </p:txBody>
      </p:sp>
      <p:sp>
        <p:nvSpPr>
          <p:cNvPr id="4" name="灯片编号占位符 3"/>
          <p:cNvSpPr>
            <a:spLocks noGrp="1"/>
          </p:cNvSpPr>
          <p:nvPr>
            <p:ph type="sldNum" sz="quarter" idx="5"/>
          </p:nvPr>
        </p:nvSpPr>
        <p:spPr/>
        <p:txBody>
          <a:bodyPr/>
          <a:lstStyle/>
          <a:p>
            <a:fld id="{64E61829-E50B-4091-AE21-893680968DF2}" type="slidenum">
              <a:rPr lang="zh-CN" altLang="en-US" smtClean="0"/>
              <a:t>74</a:t>
            </a:fld>
            <a:endParaRPr lang="zh-CN" altLang="en-US"/>
          </a:p>
        </p:txBody>
      </p:sp>
    </p:spTree>
    <p:extLst>
      <p:ext uri="{BB962C8B-B14F-4D97-AF65-F5344CB8AC3E}">
        <p14:creationId xmlns:p14="http://schemas.microsoft.com/office/powerpoint/2010/main" val="1206753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NimbusRomNo9L-Regu"/>
              </a:rPr>
              <a:t>At each round of iterations, each device chooses a charging group to maximize its utility, and the device leaves the current charging group and joins to the selected charging group. Repeat this process until no rechargeable device can improve the utility by changing the coalition selection unilaterally</a:t>
            </a:r>
            <a:endParaRPr lang="zh-CN" altLang="en-US" dirty="0"/>
          </a:p>
        </p:txBody>
      </p:sp>
      <p:sp>
        <p:nvSpPr>
          <p:cNvPr id="4" name="灯片编号占位符 3"/>
          <p:cNvSpPr>
            <a:spLocks noGrp="1"/>
          </p:cNvSpPr>
          <p:nvPr>
            <p:ph type="sldNum" sz="quarter" idx="5"/>
          </p:nvPr>
        </p:nvSpPr>
        <p:spPr/>
        <p:txBody>
          <a:bodyPr/>
          <a:lstStyle/>
          <a:p>
            <a:fld id="{64E61829-E50B-4091-AE21-893680968DF2}" type="slidenum">
              <a:rPr lang="zh-CN" altLang="en-US" smtClean="0"/>
              <a:t>75</a:t>
            </a:fld>
            <a:endParaRPr lang="zh-CN" altLang="en-US"/>
          </a:p>
        </p:txBody>
      </p:sp>
    </p:spTree>
    <p:extLst>
      <p:ext uri="{BB962C8B-B14F-4D97-AF65-F5344CB8AC3E}">
        <p14:creationId xmlns:p14="http://schemas.microsoft.com/office/powerpoint/2010/main" val="55963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E61829-E50B-4091-AE21-893680968DF2}" type="slidenum">
              <a:rPr lang="zh-CN" altLang="en-US" smtClean="0"/>
              <a:t>76</a:t>
            </a:fld>
            <a:endParaRPr lang="zh-CN" altLang="en-US"/>
          </a:p>
        </p:txBody>
      </p:sp>
    </p:spTree>
    <p:extLst>
      <p:ext uri="{BB962C8B-B14F-4D97-AF65-F5344CB8AC3E}">
        <p14:creationId xmlns:p14="http://schemas.microsoft.com/office/powerpoint/2010/main" val="2296969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77</a:t>
            </a:fld>
            <a:endParaRPr lang="zh-CN" altLang="en-US"/>
          </a:p>
        </p:txBody>
      </p:sp>
    </p:spTree>
    <p:extLst>
      <p:ext uri="{BB962C8B-B14F-4D97-AF65-F5344CB8AC3E}">
        <p14:creationId xmlns:p14="http://schemas.microsoft.com/office/powerpoint/2010/main" val="97104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D41362-8E5E-4500-AD1F-DA9DBDD8CB2A}" type="slidenum">
              <a:rPr lang="zh-CN" altLang="en-US" smtClean="0"/>
              <a:pPr/>
              <a:t>57</a:t>
            </a:fld>
            <a:endParaRPr lang="zh-CN" altLang="en-US"/>
          </a:p>
        </p:txBody>
      </p:sp>
    </p:spTree>
    <p:extLst>
      <p:ext uri="{BB962C8B-B14F-4D97-AF65-F5344CB8AC3E}">
        <p14:creationId xmlns:p14="http://schemas.microsoft.com/office/powerpoint/2010/main" val="396730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61</a:t>
            </a:fld>
            <a:endParaRPr lang="zh-CN" altLang="en-US"/>
          </a:p>
        </p:txBody>
      </p:sp>
    </p:spTree>
    <p:extLst>
      <p:ext uri="{BB962C8B-B14F-4D97-AF65-F5344CB8AC3E}">
        <p14:creationId xmlns:p14="http://schemas.microsoft.com/office/powerpoint/2010/main" val="118874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62</a:t>
            </a:fld>
            <a:endParaRPr lang="zh-CN" altLang="en-US"/>
          </a:p>
        </p:txBody>
      </p:sp>
    </p:spTree>
    <p:extLst>
      <p:ext uri="{BB962C8B-B14F-4D97-AF65-F5344CB8AC3E}">
        <p14:creationId xmlns:p14="http://schemas.microsoft.com/office/powerpoint/2010/main" val="101752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itchFamily="18" charset="0"/>
                <a:cs typeface="Times New Roman" pitchFamily="18" charset="0"/>
              </a:rPr>
              <a:t>consider not only the value of the allocation but also the compatibility of the allocation</a:t>
            </a:r>
            <a:endParaRPr lang="en-US" altLang="zh-CN" sz="1200" dirty="0">
              <a:latin typeface="Times New Roman" pitchFamily="18" charset="0"/>
              <a:ea typeface="Times New Roman"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itchFamily="18" charset="0"/>
                <a:cs typeface="Times New Roman" pitchFamily="18" charset="0"/>
              </a:rPr>
              <a:t>strategic action by submitting a dishonest preference set to maximize his own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itchFamily="18" charset="0"/>
                <a:cs typeface="Times New Roman" pitchFamily="18" charset="0"/>
              </a:rPr>
              <a:t>The workers are associated with workload constraints, and the aggregate workload of the assigned tasks to each worker should be within its workload constraint</a:t>
            </a:r>
          </a:p>
          <a:p>
            <a:endParaRPr lang="zh-CN" altLang="en-US" dirty="0"/>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63</a:t>
            </a:fld>
            <a:endParaRPr lang="zh-CN" altLang="en-US"/>
          </a:p>
        </p:txBody>
      </p:sp>
    </p:spTree>
    <p:extLst>
      <p:ext uri="{BB962C8B-B14F-4D97-AF65-F5344CB8AC3E}">
        <p14:creationId xmlns:p14="http://schemas.microsoft.com/office/powerpoint/2010/main" val="364416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64</a:t>
            </a:fld>
            <a:endParaRPr lang="zh-CN" altLang="en-US"/>
          </a:p>
        </p:txBody>
      </p:sp>
    </p:spTree>
    <p:extLst>
      <p:ext uri="{BB962C8B-B14F-4D97-AF65-F5344CB8AC3E}">
        <p14:creationId xmlns:p14="http://schemas.microsoft.com/office/powerpoint/2010/main" val="139567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65</a:t>
            </a:fld>
            <a:endParaRPr lang="zh-CN" altLang="en-US"/>
          </a:p>
        </p:txBody>
      </p:sp>
    </p:spTree>
    <p:extLst>
      <p:ext uri="{BB962C8B-B14F-4D97-AF65-F5344CB8AC3E}">
        <p14:creationId xmlns:p14="http://schemas.microsoft.com/office/powerpoint/2010/main" val="52220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66</a:t>
            </a:fld>
            <a:endParaRPr lang="zh-CN" altLang="en-US"/>
          </a:p>
        </p:txBody>
      </p:sp>
    </p:spTree>
    <p:extLst>
      <p:ext uri="{BB962C8B-B14F-4D97-AF65-F5344CB8AC3E}">
        <p14:creationId xmlns:p14="http://schemas.microsoft.com/office/powerpoint/2010/main" val="84187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00" dirty="0">
                <a:solidFill>
                  <a:srgbClr val="000000"/>
                </a:solidFill>
                <a:effectLst/>
                <a:latin typeface="Times New Roman"/>
                <a:ea typeface="+mn-ea"/>
                <a:cs typeface="Times New Roman"/>
              </a:rPr>
              <a:t>We now consider the case where requester 2 lies by submitting</a:t>
            </a:r>
          </a:p>
          <a:p>
            <a:pPr algn="l">
              <a:spcAft>
                <a:spcPts val="0"/>
              </a:spcAft>
            </a:pPr>
            <a:r>
              <a:rPr lang="en-US" altLang="zh-CN" sz="1200" b="1" kern="100" dirty="0">
                <a:solidFill>
                  <a:srgbClr val="000000"/>
                </a:solidFill>
                <a:effectLst/>
                <a:latin typeface="Times New Roman"/>
                <a:ea typeface="+mn-ea"/>
                <a:cs typeface="Times New Roman"/>
              </a:rPr>
              <a:t>Note that requester 2 increases its value from 1 to  by lying about its preference set.</a:t>
            </a:r>
            <a:r>
              <a:rPr lang="en-US" altLang="zh-CN" sz="1000" kern="100" dirty="0">
                <a:effectLst/>
                <a:ea typeface="+mn-ea"/>
                <a:cs typeface="Times New Roman"/>
              </a:rPr>
              <a:t> </a:t>
            </a:r>
            <a:endParaRPr lang="zh-CN" altLang="zh-CN" sz="1000" kern="100" dirty="0">
              <a:effectLst/>
              <a:ea typeface="+mn-ea"/>
              <a:cs typeface="Times New Roman"/>
            </a:endParaRPr>
          </a:p>
        </p:txBody>
      </p:sp>
      <p:sp>
        <p:nvSpPr>
          <p:cNvPr id="4" name="灯片编号占位符 3"/>
          <p:cNvSpPr>
            <a:spLocks noGrp="1"/>
          </p:cNvSpPr>
          <p:nvPr>
            <p:ph type="sldNum" sz="quarter" idx="10"/>
          </p:nvPr>
        </p:nvSpPr>
        <p:spPr/>
        <p:txBody>
          <a:bodyPr/>
          <a:lstStyle/>
          <a:p>
            <a:fld id="{1501FE1A-1A8A-47B0-B79A-BC3C3AF0B281}" type="slidenum">
              <a:rPr lang="zh-CN" altLang="en-US" smtClean="0"/>
              <a:pPr/>
              <a:t>67</a:t>
            </a:fld>
            <a:endParaRPr lang="zh-CN" altLang="en-US"/>
          </a:p>
        </p:txBody>
      </p:sp>
    </p:spTree>
    <p:extLst>
      <p:ext uri="{BB962C8B-B14F-4D97-AF65-F5344CB8AC3E}">
        <p14:creationId xmlns:p14="http://schemas.microsoft.com/office/powerpoint/2010/main" val="1073691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幻灯片模板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3D1B35AA-964D-4ED1-A806-77EBF635ABF4}" type="datetime1">
              <a:rPr lang="zh-CN" altLang="en-US" smtClean="0"/>
              <a:t>2021/8/14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1A26D76-8F4C-4076-B051-A59EE31AE5E4}" type="slidenum">
              <a:rPr lang="zh-CN" altLang="en-US"/>
              <a:pPr>
                <a:defRPr/>
              </a:pPr>
              <a:t>‹#›</a:t>
            </a:fld>
            <a:endParaRPr lang="zh-CN" altLang="en-US"/>
          </a:p>
        </p:txBody>
      </p:sp>
    </p:spTree>
    <p:extLst>
      <p:ext uri="{BB962C8B-B14F-4D97-AF65-F5344CB8AC3E}">
        <p14:creationId xmlns:p14="http://schemas.microsoft.com/office/powerpoint/2010/main" val="189566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2A133BF-0995-43A4-B8BC-760CB8D84124}" type="datetime1">
              <a:rPr lang="zh-CN" altLang="en-US" smtClean="0"/>
              <a:t>2021/8/14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73E86E-20CF-4721-B472-D9DCA5F036DC}" type="slidenum">
              <a:rPr lang="zh-CN" altLang="en-US"/>
              <a:pPr>
                <a:defRPr/>
              </a:pPr>
              <a:t>‹#›</a:t>
            </a:fld>
            <a:endParaRPr lang="zh-CN" altLang="en-US"/>
          </a:p>
        </p:txBody>
      </p:sp>
    </p:spTree>
    <p:extLst>
      <p:ext uri="{BB962C8B-B14F-4D97-AF65-F5344CB8AC3E}">
        <p14:creationId xmlns:p14="http://schemas.microsoft.com/office/powerpoint/2010/main" val="260982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0F87778-4E6F-47A3-83A2-14554FB3175C}" type="datetime1">
              <a:rPr lang="zh-CN" altLang="en-US" smtClean="0"/>
              <a:t>2021/8/14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52CB04-7449-407F-9258-E06523E69A89}" type="slidenum">
              <a:rPr lang="zh-CN" altLang="en-US"/>
              <a:pPr>
                <a:defRPr/>
              </a:pPr>
              <a:t>‹#›</a:t>
            </a:fld>
            <a:endParaRPr lang="zh-CN" altLang="en-US"/>
          </a:p>
        </p:txBody>
      </p:sp>
    </p:spTree>
    <p:extLst>
      <p:ext uri="{BB962C8B-B14F-4D97-AF65-F5344CB8AC3E}">
        <p14:creationId xmlns:p14="http://schemas.microsoft.com/office/powerpoint/2010/main" val="320477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45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4C9B07E-2913-49F4-8170-FCD71C820FB2}" type="datetime1">
              <a:rPr lang="zh-CN" altLang="en-US" smtClean="0"/>
              <a:t>2021/8/14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631C0C1-1631-4991-A7F2-094E066B2ABC}" type="slidenum">
              <a:rPr lang="zh-CN" altLang="en-US"/>
              <a:pPr>
                <a:defRPr/>
              </a:pPr>
              <a:t>‹#›</a:t>
            </a:fld>
            <a:endParaRPr lang="zh-CN" altLang="en-US"/>
          </a:p>
        </p:txBody>
      </p:sp>
    </p:spTree>
    <p:extLst>
      <p:ext uri="{BB962C8B-B14F-4D97-AF65-F5344CB8AC3E}">
        <p14:creationId xmlns:p14="http://schemas.microsoft.com/office/powerpoint/2010/main" val="54568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15E189F-E95D-4F2C-8627-89896311E720}" type="datetime1">
              <a:rPr lang="zh-CN" altLang="en-US" smtClean="0"/>
              <a:t>2021/8/14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B8AC9E-089A-4EE8-8C0B-4C89B2679353}" type="slidenum">
              <a:rPr lang="zh-CN" altLang="en-US"/>
              <a:pPr>
                <a:defRPr/>
              </a:pPr>
              <a:t>‹#›</a:t>
            </a:fld>
            <a:endParaRPr lang="zh-CN" altLang="en-US"/>
          </a:p>
        </p:txBody>
      </p:sp>
    </p:spTree>
    <p:extLst>
      <p:ext uri="{BB962C8B-B14F-4D97-AF65-F5344CB8AC3E}">
        <p14:creationId xmlns:p14="http://schemas.microsoft.com/office/powerpoint/2010/main" val="373443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BB9753CF-6ECB-44CE-AE42-8036866B838C}" type="datetime1">
              <a:rPr lang="zh-CN" altLang="en-US" smtClean="0"/>
              <a:t>2021/8/14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8885896-E391-45AC-AA30-329AC7815413}" type="slidenum">
              <a:rPr lang="zh-CN" altLang="en-US"/>
              <a:pPr>
                <a:defRPr/>
              </a:pPr>
              <a:t>‹#›</a:t>
            </a:fld>
            <a:endParaRPr lang="zh-CN" altLang="en-US"/>
          </a:p>
        </p:txBody>
      </p:sp>
    </p:spTree>
    <p:extLst>
      <p:ext uri="{BB962C8B-B14F-4D97-AF65-F5344CB8AC3E}">
        <p14:creationId xmlns:p14="http://schemas.microsoft.com/office/powerpoint/2010/main" val="31712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85B6A32F-7F31-450D-8505-8CCD1612272C}" type="datetime1">
              <a:rPr lang="zh-CN" altLang="en-US" smtClean="0"/>
              <a:t>2021/8/14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90B177A-CFD5-47E9-8143-86316640B7F8}" type="slidenum">
              <a:rPr lang="zh-CN" altLang="en-US"/>
              <a:pPr>
                <a:defRPr/>
              </a:pPr>
              <a:t>‹#›</a:t>
            </a:fld>
            <a:endParaRPr lang="zh-CN" altLang="en-US"/>
          </a:p>
        </p:txBody>
      </p:sp>
    </p:spTree>
    <p:extLst>
      <p:ext uri="{BB962C8B-B14F-4D97-AF65-F5344CB8AC3E}">
        <p14:creationId xmlns:p14="http://schemas.microsoft.com/office/powerpoint/2010/main" val="392882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8DCC73E2-0D47-453F-A08C-7CF1851B49D0}" type="datetime1">
              <a:rPr lang="zh-CN" altLang="en-US" smtClean="0"/>
              <a:t>2021/8/14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83CB10F-5AAA-4A9E-B5E6-CB3D100C041E}" type="slidenum">
              <a:rPr lang="zh-CN" altLang="en-US"/>
              <a:pPr>
                <a:defRPr/>
              </a:pPr>
              <a:t>‹#›</a:t>
            </a:fld>
            <a:endParaRPr lang="zh-CN" altLang="en-US"/>
          </a:p>
        </p:txBody>
      </p:sp>
    </p:spTree>
    <p:extLst>
      <p:ext uri="{BB962C8B-B14F-4D97-AF65-F5344CB8AC3E}">
        <p14:creationId xmlns:p14="http://schemas.microsoft.com/office/powerpoint/2010/main" val="64441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A567D23-F697-4DA0-A256-3153BD045421}" type="datetime1">
              <a:rPr lang="zh-CN" altLang="en-US" smtClean="0"/>
              <a:t>2021/8/14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3CAA66B-9763-40AB-868E-3250EC005054}" type="slidenum">
              <a:rPr lang="zh-CN" altLang="en-US"/>
              <a:pPr>
                <a:defRPr/>
              </a:pPr>
              <a:t>‹#›</a:t>
            </a:fld>
            <a:endParaRPr lang="zh-CN" altLang="en-US"/>
          </a:p>
        </p:txBody>
      </p:sp>
    </p:spTree>
    <p:extLst>
      <p:ext uri="{BB962C8B-B14F-4D97-AF65-F5344CB8AC3E}">
        <p14:creationId xmlns:p14="http://schemas.microsoft.com/office/powerpoint/2010/main" val="284409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A1E8CC8-FC61-4A70-85D4-51655154A862}" type="datetime1">
              <a:rPr lang="zh-CN" altLang="en-US" smtClean="0"/>
              <a:t>2021/8/14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C9B76D4-A72C-4B2A-ACA3-46FA213BBD91}" type="slidenum">
              <a:rPr lang="zh-CN" altLang="en-US"/>
              <a:pPr>
                <a:defRPr/>
              </a:pPr>
              <a:t>‹#›</a:t>
            </a:fld>
            <a:endParaRPr lang="zh-CN" altLang="en-US"/>
          </a:p>
        </p:txBody>
      </p:sp>
    </p:spTree>
    <p:extLst>
      <p:ext uri="{BB962C8B-B14F-4D97-AF65-F5344CB8AC3E}">
        <p14:creationId xmlns:p14="http://schemas.microsoft.com/office/powerpoint/2010/main" val="3990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3595422-5B8D-4B0C-A69E-D34209A675DF}" type="datetime1">
              <a:rPr lang="zh-CN" altLang="en-US" smtClean="0"/>
              <a:t>2021/8/14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39A6A5B-55C2-4060-A1B1-3382AD7F9381}" type="slidenum">
              <a:rPr lang="zh-CN" altLang="en-US"/>
              <a:pPr>
                <a:defRPr/>
              </a:pPr>
              <a:t>‹#›</a:t>
            </a:fld>
            <a:endParaRPr lang="zh-CN" altLang="en-US"/>
          </a:p>
        </p:txBody>
      </p:sp>
    </p:spTree>
    <p:extLst>
      <p:ext uri="{BB962C8B-B14F-4D97-AF65-F5344CB8AC3E}">
        <p14:creationId xmlns:p14="http://schemas.microsoft.com/office/powerpoint/2010/main" val="58637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descr="幻灯片模板1.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8"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7E769438-8FAD-4814-9DD7-656BACEB24C3}" type="datetime1">
              <a:rPr lang="zh-CN" altLang="en-US" smtClean="0"/>
              <a:t>2021/8/14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6D734C1-4E4D-49DC-9BFB-1CE3FC15BFE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80" r:id="rId12"/>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5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8.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9.e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4.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slideLayout" Target="../slideLayouts/slideLayout7.xml"/><Relationship Id="rId7" Type="http://schemas.openxmlformats.org/officeDocument/2006/relationships/oleObject" Target="../embeddings/oleObject2.bin"/><Relationship Id="rId12" Type="http://schemas.openxmlformats.org/officeDocument/2006/relationships/image" Target="../media/image113.w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110.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12.wmf"/><Relationship Id="rId4" Type="http://schemas.openxmlformats.org/officeDocument/2006/relationships/notesSlide" Target="../notesSlides/notesSlide6.xml"/><Relationship Id="rId9"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15.jpeg"/><Relationship Id="rId5" Type="http://schemas.openxmlformats.org/officeDocument/2006/relationships/image" Target="../media/image108.jpeg"/><Relationship Id="rId4" Type="http://schemas.openxmlformats.org/officeDocument/2006/relationships/image" Target="../media/image114.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7.emf"/></Relationships>
</file>

<file path=ppt/slides/_rels/slide6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9.jpeg"/></Relationships>
</file>

<file path=ppt/slides/_rels/slide71.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notesSlide" Target="../notesSlides/notesSlide12.xml"/><Relationship Id="rId7" Type="http://schemas.openxmlformats.org/officeDocument/2006/relationships/oleObject" Target="../embeddings/oleObject6.bin"/><Relationship Id="rId12" Type="http://schemas.openxmlformats.org/officeDocument/2006/relationships/image" Target="../media/image12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0.wmf"/><Relationship Id="rId11" Type="http://schemas.openxmlformats.org/officeDocument/2006/relationships/oleObject" Target="../embeddings/oleObject7.bin"/><Relationship Id="rId5" Type="http://schemas.openxmlformats.org/officeDocument/2006/relationships/oleObject" Target="../embeddings/oleObject5.bin"/><Relationship Id="rId10" Type="http://schemas.openxmlformats.org/officeDocument/2006/relationships/image" Target="../media/image124.png"/><Relationship Id="rId4" Type="http://schemas.openxmlformats.org/officeDocument/2006/relationships/image" Target="../media/image122.png"/><Relationship Id="rId9" Type="http://schemas.openxmlformats.org/officeDocument/2006/relationships/image" Target="../media/image123.png"/></Relationships>
</file>

<file path=ppt/slides/_rels/slide72.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2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27.wmf"/><Relationship Id="rId4" Type="http://schemas.openxmlformats.org/officeDocument/2006/relationships/oleObject" Target="../embeddings/oleObject8.bin"/></Relationships>
</file>

<file path=ppt/slides/_rels/slide7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0.png"/></Relationships>
</file>

<file path=ppt/slides/_rels/slide7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b="1">
                <a:solidFill>
                  <a:schemeClr val="bg1"/>
                </a:solidFill>
              </a:rPr>
              <a:t>面向语义的短文本分类的研究</a:t>
            </a:r>
          </a:p>
        </p:txBody>
      </p:sp>
      <p:sp>
        <p:nvSpPr>
          <p:cNvPr id="4" name="文本框 3"/>
          <p:cNvSpPr txBox="1"/>
          <p:nvPr/>
        </p:nvSpPr>
        <p:spPr>
          <a:xfrm>
            <a:off x="1259632" y="2296507"/>
            <a:ext cx="6480720" cy="584775"/>
          </a:xfrm>
          <a:prstGeom prst="rect">
            <a:avLst/>
          </a:prstGeom>
          <a:noFill/>
        </p:spPr>
        <p:txBody>
          <a:bodyPr wrap="square" rtlCol="0">
            <a:spAutoFit/>
          </a:bodyPr>
          <a:lstStyle/>
          <a:p>
            <a:pPr algn="ctr"/>
            <a:r>
              <a:rPr lang="zh-CN" altLang="en-US" sz="3200" b="1" dirty="0" smtClean="0">
                <a:latin typeface="Times New Roman" panose="02020603050405020304" pitchFamily="18" charset="0"/>
                <a:cs typeface="Times New Roman" panose="02020603050405020304" pitchFamily="18" charset="0"/>
              </a:rPr>
              <a:t>博弈</a:t>
            </a:r>
            <a:r>
              <a:rPr lang="zh-CN" altLang="en-US" sz="3200" b="1" dirty="0">
                <a:latin typeface="Times New Roman" panose="02020603050405020304" pitchFamily="18" charset="0"/>
                <a:cs typeface="Times New Roman" panose="02020603050405020304" pitchFamily="18" charset="0"/>
              </a:rPr>
              <a:t>论及其在物联网中的应用</a:t>
            </a:r>
          </a:p>
        </p:txBody>
      </p:sp>
      <p:sp>
        <p:nvSpPr>
          <p:cNvPr id="2" name="TextBox 1"/>
          <p:cNvSpPr txBox="1"/>
          <p:nvPr/>
        </p:nvSpPr>
        <p:spPr>
          <a:xfrm>
            <a:off x="2435616" y="4725144"/>
            <a:ext cx="5544616" cy="1323439"/>
          </a:xfrm>
          <a:prstGeom prst="rect">
            <a:avLst/>
          </a:prstGeom>
          <a:noFill/>
        </p:spPr>
        <p:txBody>
          <a:bodyPr wrap="square" rtlCol="0">
            <a:spAutoFit/>
          </a:bodyPr>
          <a:lstStyle/>
          <a:p>
            <a:pPr algn="ctr"/>
            <a:r>
              <a:rPr lang="zh-CN" altLang="en-US" sz="2000" b="1" dirty="0"/>
              <a:t>徐  </a:t>
            </a:r>
            <a:r>
              <a:rPr lang="zh-CN" altLang="en-US" sz="2000" b="1" dirty="0" smtClean="0"/>
              <a:t>佳</a:t>
            </a:r>
            <a:endParaRPr lang="en-US" altLang="zh-CN" sz="2000" b="1" dirty="0" smtClean="0"/>
          </a:p>
          <a:p>
            <a:pPr algn="ctr"/>
            <a:r>
              <a:rPr lang="en-US" altLang="zh-CN" sz="2000" b="1" dirty="0" smtClean="0"/>
              <a:t>xujia@njupt.edu.cn</a:t>
            </a:r>
            <a:endParaRPr lang="en-US" altLang="zh-CN" sz="2000" b="1" dirty="0"/>
          </a:p>
          <a:p>
            <a:pPr algn="ctr"/>
            <a:endParaRPr lang="en-US" altLang="zh-CN" sz="2000" b="1" dirty="0"/>
          </a:p>
          <a:p>
            <a:pPr algn="ctr"/>
            <a:r>
              <a:rPr lang="zh-CN" altLang="en-US" sz="2000" b="1" dirty="0"/>
              <a:t>江苏省大数据安全与智能处理重点实验室</a:t>
            </a:r>
          </a:p>
        </p:txBody>
      </p:sp>
      <p:pic>
        <p:nvPicPr>
          <p:cNvPr id="5" name="Picture 3" descr="D:\行政工作\科研助理\省高校重点实验室\实验室建设\BDSIP-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1242" y="31598"/>
            <a:ext cx="1830699" cy="976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enovo\Desktop\qrcode_for_gh_81f7b700a394_2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5" y="4221088"/>
            <a:ext cx="2420044" cy="245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07504" y="1124744"/>
            <a:ext cx="8982075" cy="5572125"/>
          </a:xfrm>
          <a:prstGeom prst="rect">
            <a:avLst/>
          </a:prstGeom>
        </p:spPr>
      </p:pic>
      <p:sp>
        <p:nvSpPr>
          <p:cNvPr id="2" name="日期占位符 1"/>
          <p:cNvSpPr>
            <a:spLocks noGrp="1"/>
          </p:cNvSpPr>
          <p:nvPr>
            <p:ph type="dt" sz="half" idx="10"/>
          </p:nvPr>
        </p:nvSpPr>
        <p:spPr/>
        <p:txBody>
          <a:bodyPr/>
          <a:lstStyle/>
          <a:p>
            <a:pPr>
              <a:defRPr/>
            </a:pPr>
            <a:fld id="{64D06F0A-5EC4-45F9-A1AB-43B56134EC87}"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10</a:t>
            </a:fld>
            <a:endParaRPr lang="zh-CN" altLang="en-US"/>
          </a:p>
        </p:txBody>
      </p:sp>
    </p:spTree>
    <p:extLst>
      <p:ext uri="{BB962C8B-B14F-4D97-AF65-F5344CB8AC3E}">
        <p14:creationId xmlns:p14="http://schemas.microsoft.com/office/powerpoint/2010/main" val="21656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39552" y="1124744"/>
            <a:ext cx="7953375" cy="5181600"/>
          </a:xfrm>
          <a:prstGeom prst="rect">
            <a:avLst/>
          </a:prstGeom>
        </p:spPr>
      </p:pic>
      <p:pic>
        <p:nvPicPr>
          <p:cNvPr id="5" name="图片 4"/>
          <p:cNvPicPr>
            <a:picLocks noChangeAspect="1"/>
          </p:cNvPicPr>
          <p:nvPr/>
        </p:nvPicPr>
        <p:blipFill>
          <a:blip r:embed="rId3"/>
          <a:stretch>
            <a:fillRect/>
          </a:stretch>
        </p:blipFill>
        <p:spPr>
          <a:xfrm>
            <a:off x="2987824" y="3356992"/>
            <a:ext cx="1800225" cy="1038225"/>
          </a:xfrm>
          <a:prstGeom prst="rect">
            <a:avLst/>
          </a:prstGeom>
        </p:spPr>
      </p:pic>
      <p:pic>
        <p:nvPicPr>
          <p:cNvPr id="6" name="图片 5"/>
          <p:cNvPicPr>
            <a:picLocks noChangeAspect="1"/>
          </p:cNvPicPr>
          <p:nvPr/>
        </p:nvPicPr>
        <p:blipFill>
          <a:blip r:embed="rId4"/>
          <a:stretch>
            <a:fillRect/>
          </a:stretch>
        </p:blipFill>
        <p:spPr>
          <a:xfrm>
            <a:off x="2843808" y="3356595"/>
            <a:ext cx="2019300" cy="1152525"/>
          </a:xfrm>
          <a:prstGeom prst="rect">
            <a:avLst/>
          </a:prstGeom>
        </p:spPr>
      </p:pic>
      <p:pic>
        <p:nvPicPr>
          <p:cNvPr id="7" name="图片 6"/>
          <p:cNvPicPr>
            <a:picLocks noChangeAspect="1"/>
          </p:cNvPicPr>
          <p:nvPr/>
        </p:nvPicPr>
        <p:blipFill>
          <a:blip r:embed="rId5"/>
          <a:stretch>
            <a:fillRect/>
          </a:stretch>
        </p:blipFill>
        <p:spPr>
          <a:xfrm>
            <a:off x="5004048" y="4653136"/>
            <a:ext cx="2000250" cy="1238250"/>
          </a:xfrm>
          <a:prstGeom prst="rect">
            <a:avLst/>
          </a:prstGeom>
        </p:spPr>
      </p:pic>
      <p:pic>
        <p:nvPicPr>
          <p:cNvPr id="8" name="图片 7"/>
          <p:cNvPicPr>
            <a:picLocks noChangeAspect="1"/>
          </p:cNvPicPr>
          <p:nvPr/>
        </p:nvPicPr>
        <p:blipFill>
          <a:blip r:embed="rId6"/>
          <a:stretch>
            <a:fillRect/>
          </a:stretch>
        </p:blipFill>
        <p:spPr>
          <a:xfrm>
            <a:off x="2886670" y="4639669"/>
            <a:ext cx="1901379" cy="1217632"/>
          </a:xfrm>
          <a:prstGeom prst="rect">
            <a:avLst/>
          </a:prstGeom>
        </p:spPr>
      </p:pic>
      <p:pic>
        <p:nvPicPr>
          <p:cNvPr id="9" name="图片 8"/>
          <p:cNvPicPr>
            <a:picLocks noChangeAspect="1"/>
          </p:cNvPicPr>
          <p:nvPr/>
        </p:nvPicPr>
        <p:blipFill>
          <a:blip r:embed="rId7"/>
          <a:stretch>
            <a:fillRect/>
          </a:stretch>
        </p:blipFill>
        <p:spPr>
          <a:xfrm>
            <a:off x="5100137" y="3356992"/>
            <a:ext cx="1920135" cy="1114615"/>
          </a:xfrm>
          <a:prstGeom prst="rect">
            <a:avLst/>
          </a:prstGeom>
        </p:spPr>
      </p:pic>
      <p:sp>
        <p:nvSpPr>
          <p:cNvPr id="10" name="文本框 9"/>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Prisoner’s Dilemma</a:t>
            </a:r>
          </a:p>
          <a:p>
            <a:endParaRPr lang="zh-CN" altLang="en-US" dirty="0"/>
          </a:p>
        </p:txBody>
      </p:sp>
      <p:sp>
        <p:nvSpPr>
          <p:cNvPr id="2" name="日期占位符 1"/>
          <p:cNvSpPr>
            <a:spLocks noGrp="1"/>
          </p:cNvSpPr>
          <p:nvPr>
            <p:ph type="dt" sz="half" idx="10"/>
          </p:nvPr>
        </p:nvSpPr>
        <p:spPr/>
        <p:txBody>
          <a:bodyPr/>
          <a:lstStyle/>
          <a:p>
            <a:pPr>
              <a:defRPr/>
            </a:pPr>
            <a:fld id="{86154FB5-BCEA-4F28-A5CC-72E7AFD58045}"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11</a:t>
            </a:fld>
            <a:endParaRPr lang="zh-CN" altLang="en-US"/>
          </a:p>
        </p:txBody>
      </p:sp>
    </p:spTree>
    <p:extLst>
      <p:ext uri="{BB962C8B-B14F-4D97-AF65-F5344CB8AC3E}">
        <p14:creationId xmlns:p14="http://schemas.microsoft.com/office/powerpoint/2010/main" val="386865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240357" y="1067519"/>
            <a:ext cx="8220075" cy="5457825"/>
          </a:xfrm>
          <a:prstGeom prst="rect">
            <a:avLst/>
          </a:prstGeom>
        </p:spPr>
      </p:pic>
      <p:pic>
        <p:nvPicPr>
          <p:cNvPr id="7" name="图片 6"/>
          <p:cNvPicPr>
            <a:picLocks noChangeAspect="1"/>
          </p:cNvPicPr>
          <p:nvPr/>
        </p:nvPicPr>
        <p:blipFill>
          <a:blip r:embed="rId3"/>
          <a:stretch>
            <a:fillRect/>
          </a:stretch>
        </p:blipFill>
        <p:spPr>
          <a:xfrm>
            <a:off x="5004048" y="2738983"/>
            <a:ext cx="3571875" cy="2562225"/>
          </a:xfrm>
          <a:prstGeom prst="rect">
            <a:avLst/>
          </a:prstGeom>
        </p:spPr>
      </p:pic>
      <p:sp>
        <p:nvSpPr>
          <p:cNvPr id="8" name="文本框 7"/>
          <p:cNvSpPr txBox="1"/>
          <p:nvPr/>
        </p:nvSpPr>
        <p:spPr>
          <a:xfrm>
            <a:off x="6156176" y="2132856"/>
            <a:ext cx="1872208"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General Form</a:t>
            </a:r>
            <a:endParaRPr lang="zh-CN" altLang="en-US" dirty="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4"/>
          <a:stretch>
            <a:fillRect/>
          </a:stretch>
        </p:blipFill>
        <p:spPr>
          <a:xfrm>
            <a:off x="6431235" y="5301208"/>
            <a:ext cx="1381125" cy="323850"/>
          </a:xfrm>
          <a:prstGeom prst="rect">
            <a:avLst/>
          </a:prstGeom>
        </p:spPr>
      </p:pic>
      <p:sp>
        <p:nvSpPr>
          <p:cNvPr id="10" name="文本框 9"/>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Prisoner’s Dilemma</a:t>
            </a:r>
          </a:p>
          <a:p>
            <a:endParaRPr lang="zh-CN" altLang="en-US" dirty="0"/>
          </a:p>
        </p:txBody>
      </p:sp>
      <p:sp>
        <p:nvSpPr>
          <p:cNvPr id="2" name="日期占位符 1"/>
          <p:cNvSpPr>
            <a:spLocks noGrp="1"/>
          </p:cNvSpPr>
          <p:nvPr>
            <p:ph type="dt" sz="half" idx="10"/>
          </p:nvPr>
        </p:nvSpPr>
        <p:spPr/>
        <p:txBody>
          <a:bodyPr/>
          <a:lstStyle/>
          <a:p>
            <a:pPr>
              <a:defRPr/>
            </a:pPr>
            <a:fld id="{ACC642E3-380D-4F38-9319-35158207768D}"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12</a:t>
            </a:fld>
            <a:endParaRPr lang="zh-CN" altLang="en-US"/>
          </a:p>
        </p:txBody>
      </p:sp>
    </p:spTree>
    <p:extLst>
      <p:ext uri="{BB962C8B-B14F-4D97-AF65-F5344CB8AC3E}">
        <p14:creationId xmlns:p14="http://schemas.microsoft.com/office/powerpoint/2010/main" val="28427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95536" y="1124744"/>
            <a:ext cx="8153400" cy="5457825"/>
          </a:xfrm>
          <a:prstGeom prst="rect">
            <a:avLst/>
          </a:prstGeom>
        </p:spPr>
      </p:pic>
      <p:sp>
        <p:nvSpPr>
          <p:cNvPr id="5" name="文本框 4"/>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Prisoner’s Dilemma</a:t>
            </a:r>
          </a:p>
          <a:p>
            <a:endParaRPr lang="zh-CN" altLang="en-US" dirty="0"/>
          </a:p>
        </p:txBody>
      </p:sp>
      <p:sp>
        <p:nvSpPr>
          <p:cNvPr id="2" name="日期占位符 1"/>
          <p:cNvSpPr>
            <a:spLocks noGrp="1"/>
          </p:cNvSpPr>
          <p:nvPr>
            <p:ph type="dt" sz="half" idx="10"/>
          </p:nvPr>
        </p:nvSpPr>
        <p:spPr/>
        <p:txBody>
          <a:bodyPr/>
          <a:lstStyle/>
          <a:p>
            <a:pPr>
              <a:defRPr/>
            </a:pPr>
            <a:fld id="{9378B17D-8F24-42E4-87DC-75BF5A994088}"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13</a:t>
            </a:fld>
            <a:endParaRPr lang="zh-CN" altLang="en-US"/>
          </a:p>
        </p:txBody>
      </p:sp>
    </p:spTree>
    <p:extLst>
      <p:ext uri="{BB962C8B-B14F-4D97-AF65-F5344CB8AC3E}">
        <p14:creationId xmlns:p14="http://schemas.microsoft.com/office/powerpoint/2010/main" val="412027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83568" y="1052736"/>
            <a:ext cx="7810468" cy="5134521"/>
          </a:xfrm>
          <a:prstGeom prst="rect">
            <a:avLst/>
          </a:prstGeom>
        </p:spPr>
      </p:pic>
      <p:pic>
        <p:nvPicPr>
          <p:cNvPr id="5" name="图片 4"/>
          <p:cNvPicPr>
            <a:picLocks noChangeAspect="1"/>
          </p:cNvPicPr>
          <p:nvPr/>
        </p:nvPicPr>
        <p:blipFill>
          <a:blip r:embed="rId3"/>
          <a:stretch>
            <a:fillRect/>
          </a:stretch>
        </p:blipFill>
        <p:spPr>
          <a:xfrm>
            <a:off x="2771800" y="4941168"/>
            <a:ext cx="400050" cy="619125"/>
          </a:xfrm>
          <a:prstGeom prst="rect">
            <a:avLst/>
          </a:prstGeom>
        </p:spPr>
      </p:pic>
      <p:pic>
        <p:nvPicPr>
          <p:cNvPr id="6" name="图片 5"/>
          <p:cNvPicPr>
            <a:picLocks noChangeAspect="1"/>
          </p:cNvPicPr>
          <p:nvPr/>
        </p:nvPicPr>
        <p:blipFill>
          <a:blip r:embed="rId4"/>
          <a:stretch>
            <a:fillRect/>
          </a:stretch>
        </p:blipFill>
        <p:spPr>
          <a:xfrm>
            <a:off x="5508104" y="3324721"/>
            <a:ext cx="447675" cy="590550"/>
          </a:xfrm>
          <a:prstGeom prst="rect">
            <a:avLst/>
          </a:prstGeom>
        </p:spPr>
      </p:pic>
      <p:pic>
        <p:nvPicPr>
          <p:cNvPr id="7" name="图片 6"/>
          <p:cNvPicPr>
            <a:picLocks noChangeAspect="1"/>
          </p:cNvPicPr>
          <p:nvPr/>
        </p:nvPicPr>
        <p:blipFill>
          <a:blip r:embed="rId5"/>
          <a:stretch>
            <a:fillRect/>
          </a:stretch>
        </p:blipFill>
        <p:spPr>
          <a:xfrm>
            <a:off x="2771800" y="3324721"/>
            <a:ext cx="428625" cy="590550"/>
          </a:xfrm>
          <a:prstGeom prst="rect">
            <a:avLst/>
          </a:prstGeom>
        </p:spPr>
      </p:pic>
      <p:pic>
        <p:nvPicPr>
          <p:cNvPr id="8" name="图片 7"/>
          <p:cNvPicPr>
            <a:picLocks noChangeAspect="1"/>
          </p:cNvPicPr>
          <p:nvPr/>
        </p:nvPicPr>
        <p:blipFill>
          <a:blip r:embed="rId6"/>
          <a:stretch>
            <a:fillRect/>
          </a:stretch>
        </p:blipFill>
        <p:spPr>
          <a:xfrm>
            <a:off x="5508104" y="4950693"/>
            <a:ext cx="457200" cy="609600"/>
          </a:xfrm>
          <a:prstGeom prst="rect">
            <a:avLst/>
          </a:prstGeom>
        </p:spPr>
      </p:pic>
      <p:pic>
        <p:nvPicPr>
          <p:cNvPr id="9" name="图片 8"/>
          <p:cNvPicPr>
            <a:picLocks noChangeAspect="1"/>
          </p:cNvPicPr>
          <p:nvPr/>
        </p:nvPicPr>
        <p:blipFill>
          <a:blip r:embed="rId5"/>
          <a:stretch>
            <a:fillRect/>
          </a:stretch>
        </p:blipFill>
        <p:spPr>
          <a:xfrm>
            <a:off x="3495303" y="3324721"/>
            <a:ext cx="428625" cy="590550"/>
          </a:xfrm>
          <a:prstGeom prst="rect">
            <a:avLst/>
          </a:prstGeom>
        </p:spPr>
      </p:pic>
      <p:pic>
        <p:nvPicPr>
          <p:cNvPr id="10" name="图片 9"/>
          <p:cNvPicPr>
            <a:picLocks noChangeAspect="1"/>
          </p:cNvPicPr>
          <p:nvPr/>
        </p:nvPicPr>
        <p:blipFill>
          <a:blip r:embed="rId3"/>
          <a:stretch>
            <a:fillRect/>
          </a:stretch>
        </p:blipFill>
        <p:spPr>
          <a:xfrm>
            <a:off x="6188174" y="3321507"/>
            <a:ext cx="400050" cy="619125"/>
          </a:xfrm>
          <a:prstGeom prst="rect">
            <a:avLst/>
          </a:prstGeom>
        </p:spPr>
      </p:pic>
      <p:pic>
        <p:nvPicPr>
          <p:cNvPr id="11" name="图片 10"/>
          <p:cNvPicPr>
            <a:picLocks noChangeAspect="1"/>
          </p:cNvPicPr>
          <p:nvPr/>
        </p:nvPicPr>
        <p:blipFill>
          <a:blip r:embed="rId4"/>
          <a:stretch>
            <a:fillRect/>
          </a:stretch>
        </p:blipFill>
        <p:spPr>
          <a:xfrm>
            <a:off x="3476253" y="4939955"/>
            <a:ext cx="447675" cy="590550"/>
          </a:xfrm>
          <a:prstGeom prst="rect">
            <a:avLst/>
          </a:prstGeom>
        </p:spPr>
      </p:pic>
      <p:pic>
        <p:nvPicPr>
          <p:cNvPr id="12" name="图片 11"/>
          <p:cNvPicPr>
            <a:picLocks noChangeAspect="1"/>
          </p:cNvPicPr>
          <p:nvPr/>
        </p:nvPicPr>
        <p:blipFill>
          <a:blip r:embed="rId6"/>
          <a:stretch>
            <a:fillRect/>
          </a:stretch>
        </p:blipFill>
        <p:spPr>
          <a:xfrm>
            <a:off x="6203032" y="4950693"/>
            <a:ext cx="457200" cy="609600"/>
          </a:xfrm>
          <a:prstGeom prst="rect">
            <a:avLst/>
          </a:prstGeom>
        </p:spPr>
      </p:pic>
      <p:sp>
        <p:nvSpPr>
          <p:cNvPr id="13" name="文本框 12"/>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Prisoner’s Dilemma</a:t>
            </a:r>
          </a:p>
          <a:p>
            <a:endParaRPr lang="zh-CN" altLang="en-US" dirty="0"/>
          </a:p>
        </p:txBody>
      </p:sp>
      <p:sp>
        <p:nvSpPr>
          <p:cNvPr id="2" name="日期占位符 1"/>
          <p:cNvSpPr>
            <a:spLocks noGrp="1"/>
          </p:cNvSpPr>
          <p:nvPr>
            <p:ph type="dt" sz="half" idx="10"/>
          </p:nvPr>
        </p:nvSpPr>
        <p:spPr/>
        <p:txBody>
          <a:bodyPr/>
          <a:lstStyle/>
          <a:p>
            <a:pPr>
              <a:defRPr/>
            </a:pPr>
            <a:fld id="{E4FE422E-73D9-4E9A-A37A-B188316FE032}"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14</a:t>
            </a:fld>
            <a:endParaRPr lang="zh-CN" altLang="en-US"/>
          </a:p>
        </p:txBody>
      </p:sp>
    </p:spTree>
    <p:extLst>
      <p:ext uri="{BB962C8B-B14F-4D97-AF65-F5344CB8AC3E}">
        <p14:creationId xmlns:p14="http://schemas.microsoft.com/office/powerpoint/2010/main" val="144010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51380" y="1052737"/>
            <a:ext cx="7277004" cy="5184575"/>
          </a:xfrm>
          <a:prstGeom prst="rect">
            <a:avLst/>
          </a:prstGeom>
        </p:spPr>
      </p:pic>
      <p:pic>
        <p:nvPicPr>
          <p:cNvPr id="5" name="图片 4"/>
          <p:cNvPicPr>
            <a:picLocks noChangeAspect="1"/>
          </p:cNvPicPr>
          <p:nvPr/>
        </p:nvPicPr>
        <p:blipFill>
          <a:blip r:embed="rId3"/>
          <a:stretch>
            <a:fillRect/>
          </a:stretch>
        </p:blipFill>
        <p:spPr>
          <a:xfrm>
            <a:off x="2396133" y="5013176"/>
            <a:ext cx="447675" cy="561975"/>
          </a:xfrm>
          <a:prstGeom prst="rect">
            <a:avLst/>
          </a:prstGeom>
        </p:spPr>
      </p:pic>
      <p:pic>
        <p:nvPicPr>
          <p:cNvPr id="6" name="图片 5"/>
          <p:cNvPicPr>
            <a:picLocks noChangeAspect="1"/>
          </p:cNvPicPr>
          <p:nvPr/>
        </p:nvPicPr>
        <p:blipFill>
          <a:blip r:embed="rId4"/>
          <a:stretch>
            <a:fillRect/>
          </a:stretch>
        </p:blipFill>
        <p:spPr>
          <a:xfrm>
            <a:off x="5292080" y="3284984"/>
            <a:ext cx="466725" cy="561975"/>
          </a:xfrm>
          <a:prstGeom prst="rect">
            <a:avLst/>
          </a:prstGeom>
        </p:spPr>
      </p:pic>
      <p:pic>
        <p:nvPicPr>
          <p:cNvPr id="7" name="图片 6"/>
          <p:cNvPicPr>
            <a:picLocks noChangeAspect="1"/>
          </p:cNvPicPr>
          <p:nvPr/>
        </p:nvPicPr>
        <p:blipFill>
          <a:blip r:embed="rId5"/>
          <a:stretch>
            <a:fillRect/>
          </a:stretch>
        </p:blipFill>
        <p:spPr>
          <a:xfrm>
            <a:off x="2415182" y="3284984"/>
            <a:ext cx="409575" cy="542925"/>
          </a:xfrm>
          <a:prstGeom prst="rect">
            <a:avLst/>
          </a:prstGeom>
        </p:spPr>
      </p:pic>
      <p:pic>
        <p:nvPicPr>
          <p:cNvPr id="8" name="图片 7"/>
          <p:cNvPicPr>
            <a:picLocks noChangeAspect="1"/>
          </p:cNvPicPr>
          <p:nvPr/>
        </p:nvPicPr>
        <p:blipFill>
          <a:blip r:embed="rId6"/>
          <a:stretch>
            <a:fillRect/>
          </a:stretch>
        </p:blipFill>
        <p:spPr>
          <a:xfrm>
            <a:off x="5320655" y="5013176"/>
            <a:ext cx="438150" cy="552450"/>
          </a:xfrm>
          <a:prstGeom prst="rect">
            <a:avLst/>
          </a:prstGeom>
        </p:spPr>
      </p:pic>
      <p:pic>
        <p:nvPicPr>
          <p:cNvPr id="9" name="图片 8"/>
          <p:cNvPicPr>
            <a:picLocks noChangeAspect="1"/>
          </p:cNvPicPr>
          <p:nvPr/>
        </p:nvPicPr>
        <p:blipFill>
          <a:blip r:embed="rId5"/>
          <a:stretch>
            <a:fillRect/>
          </a:stretch>
        </p:blipFill>
        <p:spPr>
          <a:xfrm>
            <a:off x="3131840" y="3290881"/>
            <a:ext cx="409575" cy="542925"/>
          </a:xfrm>
          <a:prstGeom prst="rect">
            <a:avLst/>
          </a:prstGeom>
        </p:spPr>
      </p:pic>
      <p:pic>
        <p:nvPicPr>
          <p:cNvPr id="10" name="图片 9"/>
          <p:cNvPicPr>
            <a:picLocks noChangeAspect="1"/>
          </p:cNvPicPr>
          <p:nvPr/>
        </p:nvPicPr>
        <p:blipFill>
          <a:blip r:embed="rId3"/>
          <a:stretch>
            <a:fillRect/>
          </a:stretch>
        </p:blipFill>
        <p:spPr>
          <a:xfrm>
            <a:off x="5921875" y="3265934"/>
            <a:ext cx="447675" cy="561975"/>
          </a:xfrm>
          <a:prstGeom prst="rect">
            <a:avLst/>
          </a:prstGeom>
        </p:spPr>
      </p:pic>
      <p:pic>
        <p:nvPicPr>
          <p:cNvPr id="11" name="图片 10"/>
          <p:cNvPicPr>
            <a:picLocks noChangeAspect="1"/>
          </p:cNvPicPr>
          <p:nvPr/>
        </p:nvPicPr>
        <p:blipFill>
          <a:blip r:embed="rId4"/>
          <a:stretch>
            <a:fillRect/>
          </a:stretch>
        </p:blipFill>
        <p:spPr>
          <a:xfrm>
            <a:off x="3059832" y="5003651"/>
            <a:ext cx="466725" cy="561975"/>
          </a:xfrm>
          <a:prstGeom prst="rect">
            <a:avLst/>
          </a:prstGeom>
        </p:spPr>
      </p:pic>
      <p:pic>
        <p:nvPicPr>
          <p:cNvPr id="12" name="图片 11"/>
          <p:cNvPicPr>
            <a:picLocks noChangeAspect="1"/>
          </p:cNvPicPr>
          <p:nvPr/>
        </p:nvPicPr>
        <p:blipFill>
          <a:blip r:embed="rId6"/>
          <a:stretch>
            <a:fillRect/>
          </a:stretch>
        </p:blipFill>
        <p:spPr>
          <a:xfrm>
            <a:off x="5947500" y="5013176"/>
            <a:ext cx="438150" cy="552450"/>
          </a:xfrm>
          <a:prstGeom prst="rect">
            <a:avLst/>
          </a:prstGeom>
        </p:spPr>
      </p:pic>
      <p:sp>
        <p:nvSpPr>
          <p:cNvPr id="13" name="文本框 12"/>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Prisoner’s Dilemma</a:t>
            </a:r>
          </a:p>
          <a:p>
            <a:endParaRPr lang="zh-CN" altLang="en-US" dirty="0"/>
          </a:p>
        </p:txBody>
      </p:sp>
      <p:sp>
        <p:nvSpPr>
          <p:cNvPr id="2" name="日期占位符 1"/>
          <p:cNvSpPr>
            <a:spLocks noGrp="1"/>
          </p:cNvSpPr>
          <p:nvPr>
            <p:ph type="dt" sz="half" idx="10"/>
          </p:nvPr>
        </p:nvSpPr>
        <p:spPr/>
        <p:txBody>
          <a:bodyPr/>
          <a:lstStyle/>
          <a:p>
            <a:pPr>
              <a:defRPr/>
            </a:pPr>
            <a:fld id="{63742286-9F45-4EE4-A214-4D4A8529BB38}"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15</a:t>
            </a:fld>
            <a:endParaRPr lang="zh-CN" altLang="en-US"/>
          </a:p>
        </p:txBody>
      </p:sp>
    </p:spTree>
    <p:extLst>
      <p:ext uri="{BB962C8B-B14F-4D97-AF65-F5344CB8AC3E}">
        <p14:creationId xmlns:p14="http://schemas.microsoft.com/office/powerpoint/2010/main" val="29286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15616" y="1268760"/>
            <a:ext cx="6735148" cy="4968552"/>
          </a:xfrm>
          <a:prstGeom prst="rect">
            <a:avLst/>
          </a:prstGeom>
        </p:spPr>
      </p:pic>
      <p:sp>
        <p:nvSpPr>
          <p:cNvPr id="5" name="文本框 4"/>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Prisoner’s Dilemma</a:t>
            </a:r>
          </a:p>
          <a:p>
            <a:endParaRPr lang="zh-CN" altLang="en-US" dirty="0"/>
          </a:p>
        </p:txBody>
      </p:sp>
      <p:sp>
        <p:nvSpPr>
          <p:cNvPr id="2" name="日期占位符 1"/>
          <p:cNvSpPr>
            <a:spLocks noGrp="1"/>
          </p:cNvSpPr>
          <p:nvPr>
            <p:ph type="dt" sz="half" idx="10"/>
          </p:nvPr>
        </p:nvSpPr>
        <p:spPr/>
        <p:txBody>
          <a:bodyPr/>
          <a:lstStyle/>
          <a:p>
            <a:pPr>
              <a:defRPr/>
            </a:pPr>
            <a:fld id="{BCA9511A-4393-498F-8B50-BBE21B3CCDD6}"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16</a:t>
            </a:fld>
            <a:endParaRPr lang="zh-CN" altLang="en-US"/>
          </a:p>
        </p:txBody>
      </p:sp>
    </p:spTree>
    <p:extLst>
      <p:ext uri="{BB962C8B-B14F-4D97-AF65-F5344CB8AC3E}">
        <p14:creationId xmlns:p14="http://schemas.microsoft.com/office/powerpoint/2010/main" val="408497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51720" y="1700808"/>
            <a:ext cx="3960440" cy="523220"/>
          </a:xfrm>
          <a:prstGeom prst="rect">
            <a:avLst/>
          </a:prstGeom>
          <a:noFill/>
        </p:spPr>
        <p:txBody>
          <a:bodyPr wrap="square" rtlCol="0">
            <a:spAutoFit/>
          </a:bodyPr>
          <a:lstStyle/>
          <a:p>
            <a:pPr algn="ctr"/>
            <a:r>
              <a:rPr lang="en-US" altLang="zh-CN" sz="2800" dirty="0">
                <a:solidFill>
                  <a:srgbClr val="00B0F0"/>
                </a:solidFill>
                <a:latin typeface="Times New Roman" panose="02020603050405020304" pitchFamily="18" charset="0"/>
                <a:cs typeface="Times New Roman" panose="02020603050405020304" pitchFamily="18" charset="0"/>
              </a:rPr>
              <a:t>Dominant Strategy</a:t>
            </a:r>
            <a:endParaRPr lang="zh-CN" altLang="en-US" sz="2800" dirty="0">
              <a:solidFill>
                <a:srgbClr val="00B0F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467544" y="2780928"/>
            <a:ext cx="8280920"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A strategy is </a:t>
            </a:r>
            <a:r>
              <a:rPr lang="en-US" altLang="zh-CN" sz="2400" dirty="0">
                <a:solidFill>
                  <a:srgbClr val="00B0F0"/>
                </a:solidFill>
                <a:latin typeface="Times New Roman" panose="02020603050405020304" pitchFamily="18" charset="0"/>
                <a:cs typeface="Times New Roman" panose="02020603050405020304" pitchFamily="18" charset="0"/>
              </a:rPr>
              <a:t>strongly</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dominant</a:t>
            </a:r>
            <a:r>
              <a:rPr lang="en-US" altLang="zh-CN" sz="2400" dirty="0">
                <a:latin typeface="Times New Roman" panose="02020603050405020304" pitchFamily="18" charset="0"/>
                <a:cs typeface="Times New Roman" panose="02020603050405020304" pitchFamily="18" charset="0"/>
              </a:rPr>
              <a:t>, if it gives </a:t>
            </a:r>
            <a:r>
              <a:rPr lang="en-US" altLang="zh-CN" sz="2400" dirty="0">
                <a:solidFill>
                  <a:srgbClr val="00B050"/>
                </a:solidFill>
                <a:latin typeface="Times New Roman" panose="02020603050405020304" pitchFamily="18" charset="0"/>
                <a:cs typeface="Times New Roman" panose="02020603050405020304" pitchFamily="18" charset="0"/>
              </a:rPr>
              <a:t>strictly</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00B050"/>
                </a:solidFill>
                <a:latin typeface="Times New Roman" panose="02020603050405020304" pitchFamily="18" charset="0"/>
                <a:cs typeface="Times New Roman" panose="02020603050405020304" pitchFamily="18" charset="0"/>
              </a:rPr>
              <a:t>greater</a:t>
            </a:r>
            <a:r>
              <a:rPr lang="en-US" altLang="zh-CN" sz="2400" dirty="0">
                <a:latin typeface="Times New Roman" panose="02020603050405020304" pitchFamily="18" charset="0"/>
                <a:cs typeface="Times New Roman" panose="02020603050405020304" pitchFamily="18" charset="0"/>
              </a:rPr>
              <a:t> payoff than any other, </a:t>
            </a:r>
            <a:r>
              <a:rPr lang="en-US" altLang="zh-CN" sz="2400" dirty="0">
                <a:solidFill>
                  <a:srgbClr val="FF0000"/>
                </a:solidFill>
                <a:latin typeface="Times New Roman" panose="02020603050405020304" pitchFamily="18" charset="0"/>
                <a:cs typeface="Times New Roman" panose="02020603050405020304" pitchFamily="18" charset="0"/>
              </a:rPr>
              <a:t>regardless of </a:t>
            </a:r>
            <a:r>
              <a:rPr lang="en-US" altLang="zh-CN" sz="2400" dirty="0">
                <a:latin typeface="Times New Roman" panose="02020603050405020304" pitchFamily="18" charset="0"/>
                <a:cs typeface="Times New Roman" panose="02020603050405020304" pitchFamily="18" charset="0"/>
              </a:rPr>
              <a:t>what other players do.</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275856" y="413138"/>
            <a:ext cx="586814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Dominant Strategy and Dominated Strategy</a:t>
            </a:r>
          </a:p>
          <a:p>
            <a:endParaRPr lang="zh-CN" altLang="en-US" dirty="0"/>
          </a:p>
        </p:txBody>
      </p:sp>
      <p:sp>
        <p:nvSpPr>
          <p:cNvPr id="2" name="日期占位符 1"/>
          <p:cNvSpPr>
            <a:spLocks noGrp="1"/>
          </p:cNvSpPr>
          <p:nvPr>
            <p:ph type="dt" sz="half" idx="10"/>
          </p:nvPr>
        </p:nvSpPr>
        <p:spPr/>
        <p:txBody>
          <a:bodyPr/>
          <a:lstStyle/>
          <a:p>
            <a:pPr>
              <a:defRPr/>
            </a:pPr>
            <a:fld id="{AE566CF3-E263-4DF5-9D8F-C59E8F441926}"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17</a:t>
            </a:fld>
            <a:endParaRPr lang="zh-CN" altLang="en-US"/>
          </a:p>
        </p:txBody>
      </p:sp>
    </p:spTree>
    <p:extLst>
      <p:ext uri="{BB962C8B-B14F-4D97-AF65-F5344CB8AC3E}">
        <p14:creationId xmlns:p14="http://schemas.microsoft.com/office/powerpoint/2010/main" val="2266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11760" y="1772816"/>
            <a:ext cx="3960440" cy="523220"/>
          </a:xfrm>
          <a:prstGeom prst="rect">
            <a:avLst/>
          </a:prstGeom>
          <a:noFill/>
        </p:spPr>
        <p:txBody>
          <a:bodyPr wrap="square" rtlCol="0">
            <a:spAutoFit/>
          </a:bodyPr>
          <a:lstStyle/>
          <a:p>
            <a:pPr algn="ctr"/>
            <a:r>
              <a:rPr lang="en-US" altLang="zh-CN" sz="2800" dirty="0">
                <a:solidFill>
                  <a:srgbClr val="00B0F0"/>
                </a:solidFill>
                <a:latin typeface="Times New Roman" panose="02020603050405020304" pitchFamily="18" charset="0"/>
                <a:cs typeface="Times New Roman" panose="02020603050405020304" pitchFamily="18" charset="0"/>
              </a:rPr>
              <a:t>Dominated Strategy</a:t>
            </a:r>
            <a:endParaRPr lang="zh-CN" altLang="en-US" sz="2800" dirty="0">
              <a:solidFill>
                <a:srgbClr val="00B0F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467544" y="3140968"/>
            <a:ext cx="8280920"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A strategy is </a:t>
            </a:r>
            <a:r>
              <a:rPr lang="en-US" altLang="zh-CN" sz="2400" dirty="0">
                <a:solidFill>
                  <a:srgbClr val="00B0F0"/>
                </a:solidFill>
                <a:latin typeface="Times New Roman" panose="02020603050405020304" pitchFamily="18" charset="0"/>
                <a:cs typeface="Times New Roman" panose="02020603050405020304" pitchFamily="18" charset="0"/>
              </a:rPr>
              <a:t>strongly</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00B0F0"/>
                </a:solidFill>
                <a:latin typeface="Times New Roman" panose="02020603050405020304" pitchFamily="18" charset="0"/>
                <a:cs typeface="Times New Roman" panose="02020603050405020304" pitchFamily="18" charset="0"/>
              </a:rPr>
              <a:t>dominated</a:t>
            </a:r>
            <a:r>
              <a:rPr lang="en-US" altLang="zh-CN" sz="2400" dirty="0">
                <a:latin typeface="Times New Roman" panose="02020603050405020304" pitchFamily="18" charset="0"/>
                <a:cs typeface="Times New Roman" panose="02020603050405020304" pitchFamily="18" charset="0"/>
              </a:rPr>
              <a:t>, if it gives </a:t>
            </a:r>
            <a:r>
              <a:rPr lang="en-US" altLang="zh-CN" sz="2400" dirty="0">
                <a:solidFill>
                  <a:srgbClr val="00B050"/>
                </a:solidFill>
                <a:latin typeface="Times New Roman" panose="02020603050405020304" pitchFamily="18" charset="0"/>
                <a:cs typeface="Times New Roman" panose="02020603050405020304" pitchFamily="18" charset="0"/>
              </a:rPr>
              <a:t>strictly</a:t>
            </a:r>
            <a:r>
              <a:rPr lang="en-US" altLang="zh-CN" sz="2400" dirty="0">
                <a:latin typeface="Times New Roman" panose="02020603050405020304" pitchFamily="18" charset="0"/>
                <a:cs typeface="Times New Roman" panose="02020603050405020304" pitchFamily="18" charset="0"/>
              </a:rPr>
              <a:t> </a:t>
            </a:r>
            <a:r>
              <a:rPr lang="en-US" altLang="zh-CN" sz="2400" dirty="0">
                <a:solidFill>
                  <a:srgbClr val="00B050"/>
                </a:solidFill>
                <a:latin typeface="Times New Roman" panose="02020603050405020304" pitchFamily="18" charset="0"/>
                <a:cs typeface="Times New Roman" panose="02020603050405020304" pitchFamily="18" charset="0"/>
              </a:rPr>
              <a:t>smaller</a:t>
            </a:r>
            <a:r>
              <a:rPr lang="en-US" altLang="zh-CN" sz="2400" dirty="0">
                <a:latin typeface="Times New Roman" panose="02020603050405020304" pitchFamily="18" charset="0"/>
                <a:cs typeface="Times New Roman" panose="02020603050405020304" pitchFamily="18" charset="0"/>
              </a:rPr>
              <a:t> payoff than some other strategy, </a:t>
            </a:r>
            <a:r>
              <a:rPr lang="en-US" altLang="zh-CN" sz="2400" dirty="0">
                <a:solidFill>
                  <a:srgbClr val="FF0000"/>
                </a:solidFill>
                <a:latin typeface="Times New Roman" panose="02020603050405020304" pitchFamily="18" charset="0"/>
                <a:cs typeface="Times New Roman" panose="02020603050405020304" pitchFamily="18" charset="0"/>
              </a:rPr>
              <a:t>regardless of </a:t>
            </a:r>
            <a:r>
              <a:rPr lang="en-US" altLang="zh-CN" sz="2400" dirty="0">
                <a:latin typeface="Times New Roman" panose="02020603050405020304" pitchFamily="18" charset="0"/>
                <a:cs typeface="Times New Roman" panose="02020603050405020304" pitchFamily="18" charset="0"/>
              </a:rPr>
              <a:t>what other players do.</a:t>
            </a:r>
            <a:endParaRPr lang="zh-CN" altLang="en-US"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275856" y="413138"/>
            <a:ext cx="586814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Dominant Strategy and Dominated Strategy</a:t>
            </a:r>
          </a:p>
          <a:p>
            <a:endParaRPr lang="zh-CN" altLang="en-US" dirty="0"/>
          </a:p>
        </p:txBody>
      </p:sp>
      <p:sp>
        <p:nvSpPr>
          <p:cNvPr id="2" name="日期占位符 1"/>
          <p:cNvSpPr>
            <a:spLocks noGrp="1"/>
          </p:cNvSpPr>
          <p:nvPr>
            <p:ph type="dt" sz="half" idx="10"/>
          </p:nvPr>
        </p:nvSpPr>
        <p:spPr/>
        <p:txBody>
          <a:bodyPr/>
          <a:lstStyle/>
          <a:p>
            <a:pPr>
              <a:defRPr/>
            </a:pPr>
            <a:fld id="{BB66B2F9-D40B-431C-9A99-B61AD4402ADD}"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18</a:t>
            </a:fld>
            <a:endParaRPr lang="zh-CN" altLang="en-US"/>
          </a:p>
        </p:txBody>
      </p:sp>
    </p:spTree>
    <p:extLst>
      <p:ext uri="{BB962C8B-B14F-4D97-AF65-F5344CB8AC3E}">
        <p14:creationId xmlns:p14="http://schemas.microsoft.com/office/powerpoint/2010/main" val="38799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83568" y="1124744"/>
            <a:ext cx="7734300" cy="513397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68" y="2780928"/>
            <a:ext cx="2209800" cy="105727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3" y="5157192"/>
            <a:ext cx="2371725" cy="1209675"/>
          </a:xfrm>
          <a:prstGeom prst="rect">
            <a:avLst/>
          </a:prstGeom>
        </p:spPr>
      </p:pic>
      <p:sp>
        <p:nvSpPr>
          <p:cNvPr id="8" name="文本框 7"/>
          <p:cNvSpPr txBox="1"/>
          <p:nvPr/>
        </p:nvSpPr>
        <p:spPr>
          <a:xfrm>
            <a:off x="3275856" y="413138"/>
            <a:ext cx="586814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Dominant Strategy and Dominated Strategy</a:t>
            </a:r>
          </a:p>
          <a:p>
            <a:endParaRPr lang="zh-CN" altLang="en-US" dirty="0"/>
          </a:p>
        </p:txBody>
      </p:sp>
      <p:sp>
        <p:nvSpPr>
          <p:cNvPr id="2" name="日期占位符 1"/>
          <p:cNvSpPr>
            <a:spLocks noGrp="1"/>
          </p:cNvSpPr>
          <p:nvPr>
            <p:ph type="dt" sz="half" idx="10"/>
          </p:nvPr>
        </p:nvSpPr>
        <p:spPr/>
        <p:txBody>
          <a:bodyPr/>
          <a:lstStyle/>
          <a:p>
            <a:pPr>
              <a:defRPr/>
            </a:pPr>
            <a:fld id="{8ECE8D4E-753B-42BC-8D71-166FD0F14D93}"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19</a:t>
            </a:fld>
            <a:endParaRPr lang="zh-CN" altLang="en-US"/>
          </a:p>
        </p:txBody>
      </p:sp>
    </p:spTree>
    <p:extLst>
      <p:ext uri="{BB962C8B-B14F-4D97-AF65-F5344CB8AC3E}">
        <p14:creationId xmlns:p14="http://schemas.microsoft.com/office/powerpoint/2010/main" val="37339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323528" y="980728"/>
            <a:ext cx="8229600" cy="792088"/>
          </a:xfrm>
        </p:spPr>
        <p:txBody>
          <a:bodyPr/>
          <a:lstStyle/>
          <a:p>
            <a:r>
              <a:rPr lang="en-US" altLang="zh-CN" sz="4000" b="1" i="1" dirty="0">
                <a:latin typeface="Times New Roman" panose="02020603050405020304" pitchFamily="18" charset="0"/>
                <a:cs typeface="Times New Roman" panose="02020603050405020304" pitchFamily="18" charset="0"/>
              </a:rPr>
              <a:t>Outline</a:t>
            </a:r>
            <a:endParaRPr lang="zh-CN" altLang="en-US" sz="4000" b="1" i="1" dirty="0">
              <a:latin typeface="Times New Roman" panose="02020603050405020304" pitchFamily="18" charset="0"/>
              <a:cs typeface="Times New Roman" panose="02020603050405020304" pitchFamily="18" charset="0"/>
            </a:endParaRPr>
          </a:p>
        </p:txBody>
      </p:sp>
      <p:sp>
        <p:nvSpPr>
          <p:cNvPr id="5123" name="内容占位符 2"/>
          <p:cNvSpPr>
            <a:spLocks noGrp="1"/>
          </p:cNvSpPr>
          <p:nvPr>
            <p:ph idx="1"/>
          </p:nvPr>
        </p:nvSpPr>
        <p:spPr>
          <a:xfrm>
            <a:off x="395536" y="1988840"/>
            <a:ext cx="8229600" cy="3672408"/>
          </a:xfrm>
        </p:spPr>
        <p:txBody>
          <a:bodyPr/>
          <a:lstStyle/>
          <a:p>
            <a:r>
              <a:rPr lang="en-US" altLang="zh-CN" dirty="0">
                <a:latin typeface="Times New Roman" panose="02020603050405020304" pitchFamily="18" charset="0"/>
                <a:cs typeface="Times New Roman" panose="02020603050405020304" pitchFamily="18" charset="0"/>
              </a:rPr>
              <a:t>Introduction</a:t>
            </a:r>
            <a:endParaRPr lang="zh-CN" altLang="en-US"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Static Game</a:t>
            </a:r>
          </a:p>
          <a:p>
            <a:r>
              <a:rPr lang="zh-CN" altLang="en-US" dirty="0" smtClean="0">
                <a:latin typeface="Times New Roman" panose="02020603050405020304" pitchFamily="18" charset="0"/>
                <a:cs typeface="Times New Roman" panose="02020603050405020304" pitchFamily="18" charset="0"/>
              </a:rPr>
              <a:t>Auction</a:t>
            </a:r>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Three </a:t>
            </a:r>
            <a:r>
              <a:rPr lang="en-US" altLang="zh-CN" dirty="0">
                <a:latin typeface="Times New Roman" panose="02020603050405020304" pitchFamily="18" charset="0"/>
                <a:cs typeface="Times New Roman" panose="02020603050405020304" pitchFamily="18" charset="0"/>
              </a:rPr>
              <a:t>Topics</a:t>
            </a:r>
            <a:endParaRPr lang="zh-CN" altLang="en-US" dirty="0">
              <a:latin typeface="Times New Roman" panose="02020603050405020304" pitchFamily="18" charset="0"/>
              <a:cs typeface="Times New Roman" panose="02020603050405020304" pitchFamily="18" charset="0"/>
            </a:endParaRPr>
          </a:p>
        </p:txBody>
      </p:sp>
      <p:sp>
        <p:nvSpPr>
          <p:cNvPr id="2" name="日期占位符 1"/>
          <p:cNvSpPr>
            <a:spLocks noGrp="1"/>
          </p:cNvSpPr>
          <p:nvPr>
            <p:ph type="dt" sz="half" idx="10"/>
          </p:nvPr>
        </p:nvSpPr>
        <p:spPr/>
        <p:txBody>
          <a:bodyPr/>
          <a:lstStyle/>
          <a:p>
            <a:pPr>
              <a:defRPr/>
            </a:pPr>
            <a:fld id="{6EE613F2-F6EF-4D1F-A5A4-0D97A0B51304}"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57250" y="1073621"/>
            <a:ext cx="7429500" cy="5019675"/>
          </a:xfrm>
          <a:prstGeom prst="rect">
            <a:avLst/>
          </a:prstGeom>
        </p:spPr>
      </p:pic>
      <p:sp>
        <p:nvSpPr>
          <p:cNvPr id="5" name="文本框 4"/>
          <p:cNvSpPr txBox="1"/>
          <p:nvPr/>
        </p:nvSpPr>
        <p:spPr>
          <a:xfrm>
            <a:off x="3275856" y="413138"/>
            <a:ext cx="586814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Dominant Strategy and Dominated Strategy</a:t>
            </a:r>
          </a:p>
          <a:p>
            <a:endParaRPr lang="zh-CN" altLang="en-US" dirty="0"/>
          </a:p>
        </p:txBody>
      </p:sp>
      <p:sp>
        <p:nvSpPr>
          <p:cNvPr id="2" name="日期占位符 1"/>
          <p:cNvSpPr>
            <a:spLocks noGrp="1"/>
          </p:cNvSpPr>
          <p:nvPr>
            <p:ph type="dt" sz="half" idx="10"/>
          </p:nvPr>
        </p:nvSpPr>
        <p:spPr/>
        <p:txBody>
          <a:bodyPr/>
          <a:lstStyle/>
          <a:p>
            <a:pPr>
              <a:defRPr/>
            </a:pPr>
            <a:fld id="{6E1BB55E-E253-44A6-A624-6B4D6E49C907}"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20</a:t>
            </a:fld>
            <a:endParaRPr lang="zh-CN" altLang="en-US"/>
          </a:p>
        </p:txBody>
      </p:sp>
      <p:sp>
        <p:nvSpPr>
          <p:cNvPr id="6" name="TextBox 5"/>
          <p:cNvSpPr txBox="1"/>
          <p:nvPr/>
        </p:nvSpPr>
        <p:spPr>
          <a:xfrm>
            <a:off x="4139952" y="5949280"/>
            <a:ext cx="2520280" cy="461665"/>
          </a:xfrm>
          <a:prstGeom prst="rect">
            <a:avLst/>
          </a:prstGeom>
          <a:noFill/>
        </p:spPr>
        <p:txBody>
          <a:bodyPr wrap="square" rtlCol="0">
            <a:spAutoFit/>
          </a:bodyPr>
          <a:lstStyle/>
          <a:p>
            <a:r>
              <a:rPr lang="en-US" altLang="zh-CN" sz="2400" dirty="0"/>
              <a:t>unsure!</a:t>
            </a:r>
            <a:endParaRPr lang="zh-CN" altLang="en-US" sz="2400" dirty="0"/>
          </a:p>
        </p:txBody>
      </p:sp>
    </p:spTree>
    <p:extLst>
      <p:ext uri="{BB962C8B-B14F-4D97-AF65-F5344CB8AC3E}">
        <p14:creationId xmlns:p14="http://schemas.microsoft.com/office/powerpoint/2010/main" val="2616567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952500" y="1104900"/>
            <a:ext cx="7239000" cy="4648200"/>
          </a:xfrm>
          <a:prstGeom prst="rect">
            <a:avLst/>
          </a:prstGeom>
        </p:spPr>
      </p:pic>
      <p:sp>
        <p:nvSpPr>
          <p:cNvPr id="5" name="文本框 4"/>
          <p:cNvSpPr txBox="1"/>
          <p:nvPr/>
        </p:nvSpPr>
        <p:spPr>
          <a:xfrm>
            <a:off x="3275856" y="413138"/>
            <a:ext cx="586814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Dominant Strategy and Dominated Strategy</a:t>
            </a:r>
          </a:p>
          <a:p>
            <a:endParaRPr lang="zh-CN" altLang="en-US" dirty="0"/>
          </a:p>
        </p:txBody>
      </p:sp>
      <p:sp>
        <p:nvSpPr>
          <p:cNvPr id="2" name="日期占位符 1"/>
          <p:cNvSpPr>
            <a:spLocks noGrp="1"/>
          </p:cNvSpPr>
          <p:nvPr>
            <p:ph type="dt" sz="half" idx="10"/>
          </p:nvPr>
        </p:nvSpPr>
        <p:spPr/>
        <p:txBody>
          <a:bodyPr/>
          <a:lstStyle/>
          <a:p>
            <a:pPr>
              <a:defRPr/>
            </a:pPr>
            <a:fld id="{64D263D0-D6A9-4AE2-8D3A-97B62B39FE16}"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21</a:t>
            </a:fld>
            <a:endParaRPr lang="zh-CN" altLang="en-US"/>
          </a:p>
        </p:txBody>
      </p:sp>
    </p:spTree>
    <p:extLst>
      <p:ext uri="{BB962C8B-B14F-4D97-AF65-F5344CB8AC3E}">
        <p14:creationId xmlns:p14="http://schemas.microsoft.com/office/powerpoint/2010/main" val="801005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827584" y="1196752"/>
            <a:ext cx="7648575" cy="1123950"/>
          </a:xfrm>
          <a:prstGeom prst="rect">
            <a:avLst/>
          </a:prstGeom>
        </p:spPr>
      </p:pic>
      <p:sp>
        <p:nvSpPr>
          <p:cNvPr id="6" name="文本框 5"/>
          <p:cNvSpPr txBox="1"/>
          <p:nvPr/>
        </p:nvSpPr>
        <p:spPr>
          <a:xfrm>
            <a:off x="1915567" y="2996952"/>
            <a:ext cx="5472608"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Iteratively delete a strongly dominated strategy until none exits.</a:t>
            </a:r>
            <a:endParaRPr lang="zh-CN" altLang="en-US"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3275856" y="413138"/>
            <a:ext cx="586814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Dominant Strategy and Dominated Strategy</a:t>
            </a:r>
          </a:p>
          <a:p>
            <a:endParaRPr lang="zh-CN" altLang="en-US" dirty="0"/>
          </a:p>
        </p:txBody>
      </p:sp>
      <p:sp>
        <p:nvSpPr>
          <p:cNvPr id="2" name="日期占位符 1"/>
          <p:cNvSpPr>
            <a:spLocks noGrp="1"/>
          </p:cNvSpPr>
          <p:nvPr>
            <p:ph type="dt" sz="half" idx="10"/>
          </p:nvPr>
        </p:nvSpPr>
        <p:spPr/>
        <p:txBody>
          <a:bodyPr/>
          <a:lstStyle/>
          <a:p>
            <a:pPr>
              <a:defRPr/>
            </a:pPr>
            <a:fld id="{DDDC9C07-C950-40CF-86EF-FF9AC4805CED}"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22</a:t>
            </a:fld>
            <a:endParaRPr lang="zh-CN" altLang="en-US"/>
          </a:p>
        </p:txBody>
      </p:sp>
    </p:spTree>
    <p:extLst>
      <p:ext uri="{BB962C8B-B14F-4D97-AF65-F5344CB8AC3E}">
        <p14:creationId xmlns:p14="http://schemas.microsoft.com/office/powerpoint/2010/main" val="180398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39552" y="1196752"/>
            <a:ext cx="8058150" cy="5153025"/>
          </a:xfrm>
          <a:prstGeom prst="rect">
            <a:avLst/>
          </a:prstGeom>
        </p:spPr>
      </p:pic>
      <p:cxnSp>
        <p:nvCxnSpPr>
          <p:cNvPr id="6" name="直接连接符 5"/>
          <p:cNvCxnSpPr/>
          <p:nvPr/>
        </p:nvCxnSpPr>
        <p:spPr>
          <a:xfrm>
            <a:off x="6300192" y="2132856"/>
            <a:ext cx="0" cy="36724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491880" y="2132856"/>
            <a:ext cx="0" cy="367240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35696" y="5013176"/>
            <a:ext cx="554461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835696" y="3140968"/>
            <a:ext cx="5544616"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75856" y="413138"/>
            <a:ext cx="586814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Dominant Strategy and Dominated Strategy</a:t>
            </a:r>
          </a:p>
          <a:p>
            <a:endParaRPr lang="zh-CN" altLang="en-US" dirty="0"/>
          </a:p>
        </p:txBody>
      </p:sp>
      <p:sp>
        <p:nvSpPr>
          <p:cNvPr id="2" name="日期占位符 1"/>
          <p:cNvSpPr>
            <a:spLocks noGrp="1"/>
          </p:cNvSpPr>
          <p:nvPr>
            <p:ph type="dt" sz="half" idx="10"/>
          </p:nvPr>
        </p:nvSpPr>
        <p:spPr/>
        <p:txBody>
          <a:bodyPr/>
          <a:lstStyle/>
          <a:p>
            <a:pPr>
              <a:defRPr/>
            </a:pPr>
            <a:fld id="{E181F1D9-BC5B-4391-A13A-172E77A154B5}"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23</a:t>
            </a:fld>
            <a:endParaRPr lang="zh-CN" altLang="en-US"/>
          </a:p>
        </p:txBody>
      </p:sp>
    </p:spTree>
    <p:extLst>
      <p:ext uri="{BB962C8B-B14F-4D97-AF65-F5344CB8AC3E}">
        <p14:creationId xmlns:p14="http://schemas.microsoft.com/office/powerpoint/2010/main" val="158651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67545" y="1196753"/>
            <a:ext cx="7350802" cy="4248471"/>
          </a:xfrm>
          <a:prstGeom prst="rect">
            <a:avLst/>
          </a:prstGeom>
        </p:spPr>
      </p:pic>
      <p:sp>
        <p:nvSpPr>
          <p:cNvPr id="7" name="文本框 6"/>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Nash Equilibrium</a:t>
            </a:r>
          </a:p>
          <a:p>
            <a:endParaRPr lang="zh-CN" altLang="en-US" dirty="0"/>
          </a:p>
        </p:txBody>
      </p:sp>
      <p:sp>
        <p:nvSpPr>
          <p:cNvPr id="3" name="日期占位符 2"/>
          <p:cNvSpPr>
            <a:spLocks noGrp="1"/>
          </p:cNvSpPr>
          <p:nvPr>
            <p:ph type="dt" sz="half" idx="10"/>
          </p:nvPr>
        </p:nvSpPr>
        <p:spPr/>
        <p:txBody>
          <a:bodyPr/>
          <a:lstStyle/>
          <a:p>
            <a:pPr>
              <a:defRPr/>
            </a:pPr>
            <a:fld id="{1864D130-9857-40F4-AED6-E4C41B4BE7E5}" type="datetime1">
              <a:rPr lang="zh-CN" altLang="en-US" smtClean="0"/>
              <a:t>2021/8/14</a:t>
            </a:fld>
            <a:endParaRPr lang="zh-CN" altLang="en-US"/>
          </a:p>
        </p:txBody>
      </p:sp>
      <p:sp>
        <p:nvSpPr>
          <p:cNvPr id="4" name="灯片编号占位符 3"/>
          <p:cNvSpPr>
            <a:spLocks noGrp="1"/>
          </p:cNvSpPr>
          <p:nvPr>
            <p:ph type="sldNum" sz="quarter" idx="12"/>
          </p:nvPr>
        </p:nvSpPr>
        <p:spPr/>
        <p:txBody>
          <a:bodyPr/>
          <a:lstStyle/>
          <a:p>
            <a:pPr>
              <a:defRPr/>
            </a:pPr>
            <a:fld id="{7631C0C1-1631-4991-A7F2-094E066B2ABC}" type="slidenum">
              <a:rPr lang="zh-CN" altLang="en-US" smtClean="0"/>
              <a:pPr>
                <a:defRPr/>
              </a:pPr>
              <a:t>24</a:t>
            </a:fld>
            <a:endParaRPr lang="zh-CN" altLang="en-US"/>
          </a:p>
        </p:txBody>
      </p:sp>
    </p:spTree>
    <p:extLst>
      <p:ext uri="{BB962C8B-B14F-4D97-AF65-F5344CB8AC3E}">
        <p14:creationId xmlns:p14="http://schemas.microsoft.com/office/powerpoint/2010/main" val="345044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771800" y="1268760"/>
            <a:ext cx="2664296" cy="376628"/>
          </a:xfrm>
          <a:prstGeom prst="rect">
            <a:avLst/>
          </a:prstGeom>
        </p:spPr>
      </p:pic>
      <p:sp>
        <p:nvSpPr>
          <p:cNvPr id="5" name="文本框 4"/>
          <p:cNvSpPr txBox="1"/>
          <p:nvPr/>
        </p:nvSpPr>
        <p:spPr>
          <a:xfrm>
            <a:off x="467544" y="1916832"/>
            <a:ext cx="8208912" cy="646331"/>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 set of strategies, one for each player, where no player can </a:t>
            </a:r>
            <a:r>
              <a:rPr lang="en-US" altLang="zh-CN" dirty="0">
                <a:solidFill>
                  <a:srgbClr val="FF0000"/>
                </a:solidFill>
                <a:latin typeface="Times New Roman" panose="02020603050405020304" pitchFamily="18" charset="0"/>
                <a:cs typeface="Times New Roman" panose="02020603050405020304" pitchFamily="18" charset="0"/>
              </a:rPr>
              <a:t>improve</a:t>
            </a:r>
            <a:r>
              <a:rPr lang="en-US" altLang="zh-CN" dirty="0">
                <a:latin typeface="Times New Roman" panose="02020603050405020304" pitchFamily="18" charset="0"/>
                <a:cs typeface="Times New Roman" panose="02020603050405020304" pitchFamily="18" charset="0"/>
              </a:rPr>
              <a:t> its payoff by </a:t>
            </a:r>
            <a:r>
              <a:rPr lang="en-US" altLang="zh-CN" dirty="0">
                <a:solidFill>
                  <a:srgbClr val="FF0000"/>
                </a:solidFill>
                <a:latin typeface="Times New Roman" panose="02020603050405020304" pitchFamily="18" charset="0"/>
                <a:cs typeface="Times New Roman" panose="02020603050405020304" pitchFamily="18" charset="0"/>
              </a:rPr>
              <a:t>unilaterally changing </a:t>
            </a:r>
            <a:r>
              <a:rPr lang="en-US" altLang="zh-CN" dirty="0">
                <a:latin typeface="Times New Roman" panose="02020603050405020304" pitchFamily="18" charset="0"/>
                <a:cs typeface="Times New Roman" panose="02020603050405020304" pitchFamily="18" charset="0"/>
              </a:rPr>
              <a:t>its strategy.</a:t>
            </a:r>
            <a:endParaRPr lang="zh-CN" altLang="en-US"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2555776" y="3209867"/>
            <a:ext cx="2524125" cy="2409825"/>
          </a:xfrm>
          <a:prstGeom prst="rect">
            <a:avLst/>
          </a:prstGeom>
        </p:spPr>
      </p:pic>
      <p:pic>
        <p:nvPicPr>
          <p:cNvPr id="7" name="图片 6"/>
          <p:cNvPicPr>
            <a:picLocks noChangeAspect="1"/>
          </p:cNvPicPr>
          <p:nvPr/>
        </p:nvPicPr>
        <p:blipFill>
          <a:blip r:embed="rId4"/>
          <a:stretch>
            <a:fillRect/>
          </a:stretch>
        </p:blipFill>
        <p:spPr>
          <a:xfrm>
            <a:off x="611560" y="3861048"/>
            <a:ext cx="962025" cy="962025"/>
          </a:xfrm>
          <a:prstGeom prst="rect">
            <a:avLst/>
          </a:prstGeom>
        </p:spPr>
      </p:pic>
      <p:pic>
        <p:nvPicPr>
          <p:cNvPr id="8" name="图片 7"/>
          <p:cNvPicPr>
            <a:picLocks noChangeAspect="1"/>
          </p:cNvPicPr>
          <p:nvPr/>
        </p:nvPicPr>
        <p:blipFill>
          <a:blip r:embed="rId5"/>
          <a:stretch>
            <a:fillRect/>
          </a:stretch>
        </p:blipFill>
        <p:spPr>
          <a:xfrm>
            <a:off x="4880198" y="3188940"/>
            <a:ext cx="1924050" cy="2400300"/>
          </a:xfrm>
          <a:prstGeom prst="rect">
            <a:avLst/>
          </a:prstGeom>
        </p:spPr>
      </p:pic>
      <p:pic>
        <p:nvPicPr>
          <p:cNvPr id="9" name="图片 8"/>
          <p:cNvPicPr>
            <a:picLocks noChangeAspect="1"/>
          </p:cNvPicPr>
          <p:nvPr/>
        </p:nvPicPr>
        <p:blipFill>
          <a:blip r:embed="rId6"/>
          <a:stretch>
            <a:fillRect/>
          </a:stretch>
        </p:blipFill>
        <p:spPr>
          <a:xfrm>
            <a:off x="7133406" y="4056310"/>
            <a:ext cx="1543050" cy="571500"/>
          </a:xfrm>
          <a:prstGeom prst="rect">
            <a:avLst/>
          </a:prstGeom>
        </p:spPr>
      </p:pic>
      <p:sp>
        <p:nvSpPr>
          <p:cNvPr id="11" name="文本框 10"/>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Nash Equilibrium</a:t>
            </a:r>
          </a:p>
          <a:p>
            <a:endParaRPr lang="zh-CN" altLang="en-US" dirty="0"/>
          </a:p>
        </p:txBody>
      </p:sp>
      <p:pic>
        <p:nvPicPr>
          <p:cNvPr id="1026" name="Picture 2" descr="C:\Users\lenovo\Desktop\11385343fbf2b211d3d39370cb8065380cd78e0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3880" y="3356992"/>
            <a:ext cx="1465686" cy="1800200"/>
          </a:xfrm>
          <a:prstGeom prst="rect">
            <a:avLst/>
          </a:prstGeom>
          <a:noFill/>
          <a:extLst>
            <a:ext uri="{909E8E84-426E-40DD-AFC4-6F175D3DCCD1}">
              <a14:hiddenFill xmlns:a14="http://schemas.microsoft.com/office/drawing/2010/main">
                <a:solidFill>
                  <a:srgbClr val="FFFFFF"/>
                </a:solidFill>
              </a14:hiddenFill>
            </a:ext>
          </a:extLst>
        </p:spPr>
      </p:pic>
      <p:sp>
        <p:nvSpPr>
          <p:cNvPr id="2" name="日期占位符 1"/>
          <p:cNvSpPr>
            <a:spLocks noGrp="1"/>
          </p:cNvSpPr>
          <p:nvPr>
            <p:ph type="dt" sz="half" idx="10"/>
          </p:nvPr>
        </p:nvSpPr>
        <p:spPr/>
        <p:txBody>
          <a:bodyPr/>
          <a:lstStyle/>
          <a:p>
            <a:pPr>
              <a:defRPr/>
            </a:pPr>
            <a:fld id="{5157A3E3-044E-4A42-AEB7-0109D85D7381}"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25</a:t>
            </a:fld>
            <a:endParaRPr lang="zh-CN" altLang="en-US"/>
          </a:p>
        </p:txBody>
      </p:sp>
    </p:spTree>
    <p:extLst>
      <p:ext uri="{BB962C8B-B14F-4D97-AF65-F5344CB8AC3E}">
        <p14:creationId xmlns:p14="http://schemas.microsoft.com/office/powerpoint/2010/main" val="362155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11560" y="1268760"/>
            <a:ext cx="7480113" cy="4364137"/>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204864"/>
            <a:ext cx="2647950" cy="9906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4293096"/>
            <a:ext cx="1914525" cy="1209675"/>
          </a:xfrm>
          <a:prstGeom prst="rect">
            <a:avLst/>
          </a:prstGeom>
        </p:spPr>
      </p:pic>
      <p:pic>
        <p:nvPicPr>
          <p:cNvPr id="7" name="图片 6"/>
          <p:cNvPicPr>
            <a:picLocks noChangeAspect="1"/>
          </p:cNvPicPr>
          <p:nvPr/>
        </p:nvPicPr>
        <p:blipFill>
          <a:blip r:embed="rId5"/>
          <a:stretch>
            <a:fillRect/>
          </a:stretch>
        </p:blipFill>
        <p:spPr>
          <a:xfrm>
            <a:off x="2771800" y="5632897"/>
            <a:ext cx="4032448" cy="331237"/>
          </a:xfrm>
          <a:prstGeom prst="rect">
            <a:avLst/>
          </a:prstGeom>
        </p:spPr>
      </p:pic>
      <p:sp>
        <p:nvSpPr>
          <p:cNvPr id="10" name="文本框 9"/>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Nash Equilibrium</a:t>
            </a:r>
          </a:p>
          <a:p>
            <a:endParaRPr lang="zh-CN" altLang="en-US" dirty="0"/>
          </a:p>
        </p:txBody>
      </p:sp>
      <p:sp>
        <p:nvSpPr>
          <p:cNvPr id="2" name="日期占位符 1"/>
          <p:cNvSpPr>
            <a:spLocks noGrp="1"/>
          </p:cNvSpPr>
          <p:nvPr>
            <p:ph type="dt" sz="half" idx="10"/>
          </p:nvPr>
        </p:nvSpPr>
        <p:spPr/>
        <p:txBody>
          <a:bodyPr/>
          <a:lstStyle/>
          <a:p>
            <a:pPr>
              <a:defRPr/>
            </a:pPr>
            <a:fld id="{93F951EC-21EA-436A-A670-C5D383656B10}"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26</a:t>
            </a:fld>
            <a:endParaRPr lang="zh-CN" altLang="en-US"/>
          </a:p>
        </p:txBody>
      </p:sp>
    </p:spTree>
    <p:extLst>
      <p:ext uri="{BB962C8B-B14F-4D97-AF65-F5344CB8AC3E}">
        <p14:creationId xmlns:p14="http://schemas.microsoft.com/office/powerpoint/2010/main" val="197351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55576" y="1124744"/>
            <a:ext cx="6877087" cy="4464496"/>
          </a:xfrm>
          <a:prstGeom prst="rect">
            <a:avLst/>
          </a:prstGeom>
        </p:spPr>
      </p:pic>
      <p:sp>
        <p:nvSpPr>
          <p:cNvPr id="5" name="文本框 4"/>
          <p:cNvSpPr txBox="1"/>
          <p:nvPr/>
        </p:nvSpPr>
        <p:spPr>
          <a:xfrm>
            <a:off x="2627784" y="3501008"/>
            <a:ext cx="1296144"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NE</a:t>
            </a:r>
            <a:r>
              <a:rPr lang="en-US" altLang="zh-CN" sz="1600" dirty="0">
                <a:latin typeface="Times New Roman" panose="02020603050405020304" pitchFamily="18" charset="0"/>
                <a:cs typeface="Times New Roman" panose="02020603050405020304" pitchFamily="18" charset="0"/>
                <a:sym typeface="Wingdings" panose="05000000000000000000" pitchFamily="2" charset="2"/>
              </a:rPr>
              <a:t>:(C,C)</a:t>
            </a:r>
            <a:endParaRPr lang="zh-CN" altLang="en-US" sz="16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5364088" y="3504457"/>
            <a:ext cx="2088232"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NE</a:t>
            </a:r>
            <a:r>
              <a:rPr lang="en-US" altLang="zh-CN" sz="1600" dirty="0">
                <a:latin typeface="Times New Roman" panose="02020603050405020304" pitchFamily="18" charset="0"/>
                <a:cs typeface="Times New Roman" panose="02020603050405020304" pitchFamily="18" charset="0"/>
                <a:sym typeface="Wingdings" panose="05000000000000000000" pitchFamily="2" charset="2"/>
              </a:rPr>
              <a:t>:(C,C) and (D,D)</a:t>
            </a:r>
            <a:endParaRPr lang="zh-CN" altLang="en-US" sz="16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4355976" y="5215159"/>
            <a:ext cx="1296144"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No NE</a:t>
            </a:r>
            <a:endParaRPr lang="zh-CN" altLang="en-US" sz="16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3275856" y="413138"/>
            <a:ext cx="3456384" cy="73866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Nash Equilibrium</a:t>
            </a:r>
          </a:p>
          <a:p>
            <a:endParaRPr lang="zh-CN" altLang="en-US" dirty="0"/>
          </a:p>
        </p:txBody>
      </p:sp>
      <p:sp>
        <p:nvSpPr>
          <p:cNvPr id="2" name="日期占位符 1"/>
          <p:cNvSpPr>
            <a:spLocks noGrp="1"/>
          </p:cNvSpPr>
          <p:nvPr>
            <p:ph type="dt" sz="half" idx="10"/>
          </p:nvPr>
        </p:nvSpPr>
        <p:spPr/>
        <p:txBody>
          <a:bodyPr/>
          <a:lstStyle/>
          <a:p>
            <a:pPr>
              <a:defRPr/>
            </a:pPr>
            <a:fld id="{F6BCBC19-9165-4A75-A9DF-26D8658F268D}"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27</a:t>
            </a:fld>
            <a:endParaRPr lang="zh-CN" altLang="en-US"/>
          </a:p>
        </p:txBody>
      </p:sp>
    </p:spTree>
    <p:extLst>
      <p:ext uri="{BB962C8B-B14F-4D97-AF65-F5344CB8AC3E}">
        <p14:creationId xmlns:p14="http://schemas.microsoft.com/office/powerpoint/2010/main" val="178152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2420888"/>
            <a:ext cx="9144000" cy="2016224"/>
          </a:xfrm>
        </p:spPr>
        <p:txBody>
          <a:bodyPr/>
          <a:lstStyle/>
          <a:p>
            <a:pPr marL="0" indent="0" algn="ctr">
              <a:buFont typeface="Arial" charset="0"/>
              <a:buNone/>
            </a:pPr>
            <a:r>
              <a:rPr lang="en-US" altLang="zh-CN" b="1" dirty="0" smtClean="0">
                <a:latin typeface="+mj-lt"/>
              </a:rPr>
              <a:t>3. </a:t>
            </a:r>
            <a:r>
              <a:rPr lang="zh-CN" altLang="en-US" b="1" dirty="0">
                <a:latin typeface="+mj-lt"/>
              </a:rPr>
              <a:t>Auction</a:t>
            </a:r>
            <a:endParaRPr lang="en-US" altLang="zh-CN" b="1" dirty="0">
              <a:latin typeface="+mj-lt"/>
            </a:endParaRPr>
          </a:p>
          <a:p>
            <a:pPr marL="0" indent="0">
              <a:buFont typeface="Arial" charset="0"/>
              <a:buNone/>
            </a:pPr>
            <a:endParaRPr lang="zh-CN" altLang="en-US" b="1" dirty="0">
              <a:latin typeface="Times New Roman" pitchFamily="18" charset="0"/>
            </a:endParaRPr>
          </a:p>
          <a:p>
            <a:pPr marL="0" indent="0">
              <a:buFont typeface="Arial" charset="0"/>
              <a:buNone/>
            </a:pPr>
            <a:r>
              <a:rPr lang="zh-CN" altLang="en-US" sz="2800" b="1" dirty="0">
                <a:latin typeface="Times New Roman" pitchFamily="18" charset="0"/>
              </a:rPr>
              <a:t>  </a:t>
            </a:r>
          </a:p>
          <a:p>
            <a:pPr marL="0" indent="0">
              <a:buFont typeface="Arial" charset="0"/>
              <a:buNone/>
            </a:pPr>
            <a:r>
              <a:rPr lang="zh-CN" altLang="en-US" dirty="0"/>
              <a:t>                                                     </a:t>
            </a:r>
          </a:p>
          <a:p>
            <a:pPr marL="0" indent="0">
              <a:buFont typeface="Arial" charset="0"/>
              <a:buNone/>
            </a:pPr>
            <a:r>
              <a:rPr lang="zh-CN" altLang="en-US" dirty="0"/>
              <a:t>                                                    </a:t>
            </a:r>
          </a:p>
        </p:txBody>
      </p:sp>
      <p:sp>
        <p:nvSpPr>
          <p:cNvPr id="2" name="日期占位符 1"/>
          <p:cNvSpPr>
            <a:spLocks noGrp="1"/>
          </p:cNvSpPr>
          <p:nvPr>
            <p:ph type="dt" sz="half" idx="10"/>
          </p:nvPr>
        </p:nvSpPr>
        <p:spPr/>
        <p:txBody>
          <a:bodyPr/>
          <a:lstStyle/>
          <a:p>
            <a:pPr>
              <a:defRPr/>
            </a:pPr>
            <a:fld id="{C5A4C0A8-88C8-4AE5-A183-24F13F3ED171}"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28</a:t>
            </a:fld>
            <a:endParaRPr lang="zh-CN" altLang="en-US"/>
          </a:p>
        </p:txBody>
      </p:sp>
    </p:spTree>
    <p:extLst>
      <p:ext uri="{BB962C8B-B14F-4D97-AF65-F5344CB8AC3E}">
        <p14:creationId xmlns:p14="http://schemas.microsoft.com/office/powerpoint/2010/main" val="1989537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620713"/>
            <a:ext cx="8229600" cy="1143000"/>
          </a:xfrm>
        </p:spPr>
        <p:txBody>
          <a:bodyPr/>
          <a:lstStyle/>
          <a:p>
            <a:r>
              <a:rPr lang="zh-CN" altLang="zh-CN" b="1">
                <a:solidFill>
                  <a:schemeClr val="hlink"/>
                </a:solidFill>
                <a:latin typeface="Vijaya" pitchFamily="34" charset="0"/>
              </a:rPr>
              <a:t>What is Auction?</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4365625"/>
            <a:ext cx="18478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205038"/>
            <a:ext cx="62182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02BF631F-E471-407E-8834-CA213CADD0D1}"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29</a:t>
            </a:fld>
            <a:endParaRPr lang="zh-CN" altLang="en-US"/>
          </a:p>
        </p:txBody>
      </p:sp>
    </p:spTree>
    <p:extLst>
      <p:ext uri="{BB962C8B-B14F-4D97-AF65-F5344CB8AC3E}">
        <p14:creationId xmlns:p14="http://schemas.microsoft.com/office/powerpoint/2010/main" val="4120312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45299" y="2564904"/>
            <a:ext cx="2820580" cy="584775"/>
          </a:xfrm>
          <a:prstGeom prst="rect">
            <a:avLst/>
          </a:prstGeom>
        </p:spPr>
        <p:txBody>
          <a:bodyPr wrap="none">
            <a:spAutoFit/>
          </a:bodyPr>
          <a:lstStyle/>
          <a:p>
            <a:pPr algn="ctr"/>
            <a:r>
              <a:rPr lang="en-US" altLang="zh-CN" sz="3200" b="1" dirty="0">
                <a:latin typeface="Times New Roman" panose="02020603050405020304" pitchFamily="18" charset="0"/>
                <a:cs typeface="Times New Roman" panose="02020603050405020304" pitchFamily="18" charset="0"/>
              </a:rPr>
              <a:t>1. Introduction</a:t>
            </a:r>
            <a:endParaRPr lang="zh-CN" altLang="en-US" sz="3200" b="1" dirty="0">
              <a:latin typeface="Times New Roman" panose="02020603050405020304" pitchFamily="18" charset="0"/>
              <a:cs typeface="Times New Roman" panose="02020603050405020304" pitchFamily="18" charset="0"/>
            </a:endParaRPr>
          </a:p>
        </p:txBody>
      </p:sp>
      <p:sp>
        <p:nvSpPr>
          <p:cNvPr id="2" name="日期占位符 1"/>
          <p:cNvSpPr>
            <a:spLocks noGrp="1"/>
          </p:cNvSpPr>
          <p:nvPr>
            <p:ph type="dt" sz="half" idx="10"/>
          </p:nvPr>
        </p:nvSpPr>
        <p:spPr/>
        <p:txBody>
          <a:bodyPr/>
          <a:lstStyle/>
          <a:p>
            <a:pPr>
              <a:defRPr/>
            </a:pPr>
            <a:fld id="{D89ED627-8AA5-4B9B-BB38-400AD19E7285}"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a:t>
            </a:fld>
            <a:endParaRPr lang="zh-CN" altLang="en-US"/>
          </a:p>
        </p:txBody>
      </p:sp>
    </p:spTree>
    <p:extLst>
      <p:ext uri="{BB962C8B-B14F-4D97-AF65-F5344CB8AC3E}">
        <p14:creationId xmlns:p14="http://schemas.microsoft.com/office/powerpoint/2010/main" val="2682000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3914775"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611188" y="981075"/>
            <a:ext cx="8229600" cy="1143000"/>
          </a:xfrm>
        </p:spPr>
        <p:txBody>
          <a:bodyPr/>
          <a:lstStyle/>
          <a:p>
            <a:r>
              <a:rPr lang="zh-CN" altLang="zh-CN" b="1">
                <a:solidFill>
                  <a:schemeClr val="hlink"/>
                </a:solidFill>
                <a:latin typeface="Vijaya" pitchFamily="34" charset="0"/>
              </a:rPr>
              <a:t>History of Auctions</a:t>
            </a:r>
            <a:r>
              <a:rPr lang="zh-CN" altLang="zh-CN" b="1">
                <a:latin typeface="Vijaya" pitchFamily="34" charset="0"/>
              </a:rPr>
              <a:t> </a:t>
            </a:r>
            <a:r>
              <a:rPr lang="zh-CN" altLang="zh-CN" sz="4800"/>
              <a:t/>
            </a:r>
            <a:br>
              <a:rPr lang="zh-CN" altLang="zh-CN" sz="4800"/>
            </a:br>
            <a:endParaRPr lang="zh-CN" altLang="zh-CN" sz="4800"/>
          </a:p>
        </p:txBody>
      </p:sp>
      <p:sp>
        <p:nvSpPr>
          <p:cNvPr id="7172" name="Rectangle 4"/>
          <p:cNvSpPr>
            <a:spLocks noGrp="1" noChangeArrowheads="1"/>
          </p:cNvSpPr>
          <p:nvPr>
            <p:ph type="body" idx="1"/>
          </p:nvPr>
        </p:nvSpPr>
        <p:spPr/>
        <p:txBody>
          <a:bodyPr/>
          <a:lstStyle/>
          <a:p>
            <a:pPr marL="0" indent="0">
              <a:buFont typeface="Arial" charset="0"/>
              <a:buNone/>
            </a:pPr>
            <a:endParaRPr lang="zh-CN" altLang="zh-CN"/>
          </a:p>
          <a:p>
            <a:pPr marL="0" indent="0">
              <a:buFont typeface="Arial" charset="0"/>
              <a:buNone/>
            </a:pPr>
            <a:endParaRPr lang="zh-CN" altLang="zh-CN"/>
          </a:p>
          <a:p>
            <a:pPr marL="0" indent="0">
              <a:buFont typeface="Arial" charset="0"/>
              <a:buNone/>
            </a:pPr>
            <a:endParaRPr lang="zh-CN" altLang="zh-CN"/>
          </a:p>
          <a:p>
            <a:pPr marL="0" indent="0">
              <a:buFont typeface="Arial" charset="0"/>
              <a:buNone/>
            </a:pPr>
            <a:endParaRPr lang="zh-CN" altLang="zh-CN"/>
          </a:p>
          <a:p>
            <a:pPr marL="0" indent="0">
              <a:buFont typeface="Arial" charset="0"/>
              <a:buNone/>
            </a:pPr>
            <a:endParaRPr lang="zh-CN" altLang="zh-CN"/>
          </a:p>
          <a:p>
            <a:pPr marL="0" indent="0">
              <a:buFont typeface="Arial" charset="0"/>
              <a:buNone/>
            </a:pPr>
            <a:r>
              <a:rPr lang="zh-CN" altLang="zh-CN"/>
              <a:t>                              </a:t>
            </a: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3213100"/>
            <a:ext cx="30765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941888"/>
            <a:ext cx="12763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69F4B9DD-3265-444B-8C18-903D4B66F26D}"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30</a:t>
            </a:fld>
            <a:endParaRPr lang="zh-CN" altLang="en-US"/>
          </a:p>
        </p:txBody>
      </p:sp>
    </p:spTree>
    <p:extLst>
      <p:ext uri="{BB962C8B-B14F-4D97-AF65-F5344CB8AC3E}">
        <p14:creationId xmlns:p14="http://schemas.microsoft.com/office/powerpoint/2010/main" val="720842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ppt_x"/>
                                          </p:val>
                                        </p:tav>
                                        <p:tav tm="100000">
                                          <p:val>
                                            <p:strVal val="#ppt_x"/>
                                          </p:val>
                                        </p:tav>
                                      </p:tavLst>
                                    </p:anim>
                                    <p:anim calcmode="lin" valueType="num">
                                      <p:cBhvr additive="base">
                                        <p:cTn id="14"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22"/>
                                        </p:tgtEl>
                                        <p:attrNameLst>
                                          <p:attrName>style.visibility</p:attrName>
                                        </p:attrNameLst>
                                      </p:cBhvr>
                                      <p:to>
                                        <p:strVal val="visible"/>
                                      </p:to>
                                    </p:set>
                                    <p:anim calcmode="lin" valueType="num">
                                      <p:cBhvr additive="base">
                                        <p:cTn id="19" dur="500" fill="hold"/>
                                        <p:tgtEl>
                                          <p:spTgt spid="9222"/>
                                        </p:tgtEl>
                                        <p:attrNameLst>
                                          <p:attrName>ppt_x</p:attrName>
                                        </p:attrNameLst>
                                      </p:cBhvr>
                                      <p:tavLst>
                                        <p:tav tm="0">
                                          <p:val>
                                            <p:strVal val="#ppt_x"/>
                                          </p:val>
                                        </p:tav>
                                        <p:tav tm="100000">
                                          <p:val>
                                            <p:strVal val="#ppt_x"/>
                                          </p:val>
                                        </p:tav>
                                      </p:tavLst>
                                    </p:anim>
                                    <p:anim calcmode="lin" valueType="num">
                                      <p:cBhvr additive="base">
                                        <p:cTn id="20"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909638"/>
            <a:ext cx="8147050" cy="796925"/>
          </a:xfrm>
        </p:spPr>
        <p:txBody>
          <a:bodyPr/>
          <a:lstStyle/>
          <a:p>
            <a:r>
              <a:rPr lang="zh-CN" altLang="zh-CN" b="1">
                <a:solidFill>
                  <a:schemeClr val="hlink"/>
                </a:solidFill>
                <a:latin typeface="Vijaya" pitchFamily="34" charset="0"/>
              </a:rPr>
              <a:t>Why Auctions?</a:t>
            </a:r>
          </a:p>
        </p:txBody>
      </p:sp>
      <p:sp>
        <p:nvSpPr>
          <p:cNvPr id="10243" name="Rectangle 3"/>
          <p:cNvSpPr>
            <a:spLocks noGrp="1" noChangeArrowheads="1"/>
          </p:cNvSpPr>
          <p:nvPr>
            <p:ph type="body" idx="1"/>
          </p:nvPr>
        </p:nvSpPr>
        <p:spPr>
          <a:xfrm>
            <a:off x="612775" y="1917700"/>
            <a:ext cx="8074025" cy="4210050"/>
          </a:xfrm>
        </p:spPr>
        <p:txBody>
          <a:bodyPr/>
          <a:lstStyle/>
          <a:p>
            <a:pPr marL="0" indent="0">
              <a:buFont typeface="Arial" charset="0"/>
              <a:buNone/>
            </a:pPr>
            <a:r>
              <a:rPr lang="zh-CN" altLang="en-US">
                <a:solidFill>
                  <a:srgbClr val="333333"/>
                </a:solidFill>
                <a:latin typeface="Times New Roman" pitchFamily="18" charset="0"/>
              </a:rPr>
              <a:t>What is the "right" price for the object?</a:t>
            </a:r>
          </a:p>
          <a:p>
            <a:pPr marL="0" indent="0">
              <a:buFont typeface="Arial" charset="0"/>
              <a:buNone/>
            </a:pPr>
            <a:r>
              <a:rPr lang="zh-CN" altLang="en-US">
                <a:solidFill>
                  <a:srgbClr val="333333"/>
                </a:solidFill>
                <a:latin typeface="Times New Roman" pitchFamily="18" charset="0"/>
              </a:rPr>
              <a:t>How much are bidders willing to pay?</a:t>
            </a:r>
          </a:p>
          <a:p>
            <a:pPr marL="0" indent="0">
              <a:buFont typeface="Arial" charset="0"/>
              <a:buNone/>
            </a:pPr>
            <a:r>
              <a:rPr lang="zh-CN" altLang="en-US">
                <a:solidFill>
                  <a:srgbClr val="333333"/>
                </a:solidFill>
                <a:latin typeface="Times New Roman" pitchFamily="18" charset="0"/>
              </a:rPr>
              <a:t>We can ask them...      They will probably lie.</a:t>
            </a:r>
          </a:p>
        </p:txBody>
      </p:sp>
      <p:sp>
        <p:nvSpPr>
          <p:cNvPr id="2" name="日期占位符 1"/>
          <p:cNvSpPr>
            <a:spLocks noGrp="1"/>
          </p:cNvSpPr>
          <p:nvPr>
            <p:ph type="dt" sz="half" idx="10"/>
          </p:nvPr>
        </p:nvSpPr>
        <p:spPr/>
        <p:txBody>
          <a:bodyPr/>
          <a:lstStyle/>
          <a:p>
            <a:pPr>
              <a:defRPr/>
            </a:pPr>
            <a:fld id="{A03C443F-9D3F-49DE-94A0-5733CFD98D90}"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31</a:t>
            </a:fld>
            <a:endParaRPr lang="zh-CN" altLang="en-US"/>
          </a:p>
        </p:txBody>
      </p:sp>
    </p:spTree>
    <p:extLst>
      <p:ext uri="{BB962C8B-B14F-4D97-AF65-F5344CB8AC3E}">
        <p14:creationId xmlns:p14="http://schemas.microsoft.com/office/powerpoint/2010/main" val="291735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89038" y="622300"/>
            <a:ext cx="7510462" cy="854075"/>
          </a:xfrm>
        </p:spPr>
        <p:txBody>
          <a:bodyPr/>
          <a:lstStyle/>
          <a:p>
            <a:r>
              <a:rPr lang="zh-CN" altLang="zh-CN" b="1">
                <a:solidFill>
                  <a:schemeClr val="hlink"/>
                </a:solidFill>
                <a:latin typeface="Vijaya" pitchFamily="34" charset="0"/>
              </a:rPr>
              <a:t>Examples of Auctions</a:t>
            </a:r>
          </a:p>
        </p:txBody>
      </p:sp>
      <p:sp>
        <p:nvSpPr>
          <p:cNvPr id="11267" name="Rectangle 3"/>
          <p:cNvSpPr>
            <a:spLocks noGrp="1" noChangeArrowheads="1"/>
          </p:cNvSpPr>
          <p:nvPr>
            <p:ph type="body" idx="1"/>
          </p:nvPr>
        </p:nvSpPr>
        <p:spPr>
          <a:xfrm>
            <a:off x="107950" y="1701800"/>
            <a:ext cx="9037638" cy="5113338"/>
          </a:xfrm>
        </p:spPr>
        <p:txBody>
          <a:bodyPr/>
          <a:lstStyle/>
          <a:p>
            <a:pPr marL="0" indent="0">
              <a:buFont typeface="Arial" charset="0"/>
              <a:buNone/>
            </a:pPr>
            <a:endParaRPr lang="zh-CN" altLang="zh-CN"/>
          </a:p>
          <a:p>
            <a:pPr marL="0" indent="0">
              <a:buFont typeface="Arial" charset="0"/>
              <a:buNone/>
            </a:pPr>
            <a:endParaRPr lang="zh-CN" altLang="zh-CN"/>
          </a:p>
          <a:p>
            <a:pPr marL="0" indent="0">
              <a:buFont typeface="Arial" charset="0"/>
              <a:buNone/>
            </a:pPr>
            <a:endParaRPr lang="zh-CN" altLang="zh-CN"/>
          </a:p>
          <a:p>
            <a:pPr marL="0" indent="0">
              <a:buFont typeface="Arial" charset="0"/>
              <a:buNone/>
            </a:pPr>
            <a:endParaRPr lang="zh-CN" altLang="zh-CN">
              <a:solidFill>
                <a:srgbClr val="333333"/>
              </a:solidFill>
            </a:endParaRPr>
          </a:p>
          <a:p>
            <a:pPr marL="0" indent="0">
              <a:buFont typeface="Arial" charset="0"/>
              <a:buNone/>
            </a:pPr>
            <a:r>
              <a:rPr lang="zh-CN" altLang="zh-CN"/>
              <a:t>                          </a:t>
            </a:r>
            <a:r>
              <a:rPr lang="zh-CN" altLang="zh-CN" b="1"/>
              <a:t> </a:t>
            </a:r>
            <a:r>
              <a:rPr lang="zh-CN" altLang="zh-CN" sz="2800" b="1">
                <a:solidFill>
                  <a:srgbClr val="333333"/>
                </a:solidFill>
                <a:latin typeface="宋体" charset="-122"/>
              </a:rPr>
              <a:t>FCC Spectrum Auction</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412875"/>
            <a:ext cx="3563937"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565400"/>
            <a:ext cx="292417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429000"/>
            <a:ext cx="38925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25E7FF2F-36F7-4648-B1E6-040F83D1C0C4}"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32</a:t>
            </a:fld>
            <a:endParaRPr lang="zh-CN" altLang="en-US"/>
          </a:p>
        </p:txBody>
      </p:sp>
    </p:spTree>
    <p:extLst>
      <p:ext uri="{BB962C8B-B14F-4D97-AF65-F5344CB8AC3E}">
        <p14:creationId xmlns:p14="http://schemas.microsoft.com/office/powerpoint/2010/main" val="4225661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 calcmode="lin" valueType="num">
                                      <p:cBhvr additive="base">
                                        <p:cTn id="1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269"/>
                                        </p:tgtEl>
                                        <p:attrNameLst>
                                          <p:attrName>style.visibility</p:attrName>
                                        </p:attrNameLst>
                                      </p:cBhvr>
                                      <p:to>
                                        <p:strVal val="visible"/>
                                      </p:to>
                                    </p:set>
                                    <p:anim calcmode="lin" valueType="num">
                                      <p:cBhvr additive="base">
                                        <p:cTn id="17" dur="500" fill="hold"/>
                                        <p:tgtEl>
                                          <p:spTgt spid="11269"/>
                                        </p:tgtEl>
                                        <p:attrNameLst>
                                          <p:attrName>ppt_x</p:attrName>
                                        </p:attrNameLst>
                                      </p:cBhvr>
                                      <p:tavLst>
                                        <p:tav tm="0">
                                          <p:val>
                                            <p:strVal val="#ppt_x"/>
                                          </p:val>
                                        </p:tav>
                                        <p:tav tm="100000">
                                          <p:val>
                                            <p:strVal val="#ppt_x"/>
                                          </p:val>
                                        </p:tav>
                                      </p:tavLst>
                                    </p:anim>
                                    <p:anim calcmode="lin" valueType="num">
                                      <p:cBhvr additive="base">
                                        <p:cTn id="1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270"/>
                                        </p:tgtEl>
                                        <p:attrNameLst>
                                          <p:attrName>style.visibility</p:attrName>
                                        </p:attrNameLst>
                                      </p:cBhvr>
                                      <p:to>
                                        <p:strVal val="visible"/>
                                      </p:to>
                                    </p:set>
                                    <p:anim calcmode="lin" valueType="num">
                                      <p:cBhvr additive="base">
                                        <p:cTn id="23" dur="500" fill="hold"/>
                                        <p:tgtEl>
                                          <p:spTgt spid="11270"/>
                                        </p:tgtEl>
                                        <p:attrNameLst>
                                          <p:attrName>ppt_x</p:attrName>
                                        </p:attrNameLst>
                                      </p:cBhvr>
                                      <p:tavLst>
                                        <p:tav tm="0">
                                          <p:val>
                                            <p:strVal val="#ppt_x"/>
                                          </p:val>
                                        </p:tav>
                                        <p:tav tm="100000">
                                          <p:val>
                                            <p:strVal val="#ppt_x"/>
                                          </p:val>
                                        </p:tav>
                                      </p:tavLst>
                                    </p:anim>
                                    <p:anim calcmode="lin" valueType="num">
                                      <p:cBhvr additive="base">
                                        <p:cTn id="2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692150"/>
            <a:ext cx="8218487" cy="725488"/>
          </a:xfrm>
        </p:spPr>
        <p:txBody>
          <a:bodyPr/>
          <a:lstStyle/>
          <a:p>
            <a:r>
              <a:rPr lang="zh-CN" altLang="zh-CN" b="1">
                <a:solidFill>
                  <a:schemeClr val="hlink"/>
                </a:solidFill>
                <a:latin typeface="Vijaya" pitchFamily="34" charset="0"/>
              </a:rPr>
              <a:t>Goals of Auctions</a:t>
            </a:r>
          </a:p>
        </p:txBody>
      </p:sp>
      <p:sp>
        <p:nvSpPr>
          <p:cNvPr id="13315" name="Rectangle 3"/>
          <p:cNvSpPr>
            <a:spLocks noGrp="1" noChangeArrowheads="1"/>
          </p:cNvSpPr>
          <p:nvPr>
            <p:ph type="body" idx="1"/>
          </p:nvPr>
        </p:nvSpPr>
        <p:spPr>
          <a:xfrm>
            <a:off x="323850" y="1989138"/>
            <a:ext cx="8229600" cy="4525962"/>
          </a:xfrm>
        </p:spPr>
        <p:txBody>
          <a:bodyPr/>
          <a:lstStyle/>
          <a:p>
            <a:r>
              <a:rPr lang="zh-CN" altLang="zh-CN" sz="2800" dirty="0">
                <a:solidFill>
                  <a:srgbClr val="333333"/>
                </a:solidFill>
                <a:latin typeface="Times New Roman" pitchFamily="18" charset="0"/>
              </a:rPr>
              <a:t>Reveal valuations of bidders</a:t>
            </a:r>
          </a:p>
          <a:p>
            <a:r>
              <a:rPr lang="zh-CN" altLang="zh-CN" sz="2800" dirty="0">
                <a:solidFill>
                  <a:srgbClr val="333333"/>
                </a:solidFill>
                <a:latin typeface="Times New Roman" pitchFamily="18" charset="0"/>
              </a:rPr>
              <a:t>Discourage cheating and collusion</a:t>
            </a:r>
          </a:p>
          <a:p>
            <a:r>
              <a:rPr lang="zh-CN" altLang="zh-CN" sz="2800" dirty="0">
                <a:solidFill>
                  <a:srgbClr val="333333"/>
                </a:solidFill>
                <a:latin typeface="Times New Roman" pitchFamily="18" charset="0"/>
              </a:rPr>
              <a:t>Maximize revenue</a:t>
            </a:r>
          </a:p>
          <a:p>
            <a:r>
              <a:rPr lang="zh-CN" altLang="zh-CN" sz="2800" dirty="0">
                <a:solidFill>
                  <a:srgbClr val="333333"/>
                </a:solidFill>
                <a:latin typeface="Times New Roman" pitchFamily="18" charset="0"/>
              </a:rPr>
              <a:t>Maximize social welfare</a:t>
            </a:r>
          </a:p>
        </p:txBody>
      </p:sp>
      <p:sp>
        <p:nvSpPr>
          <p:cNvPr id="2" name="日期占位符 1"/>
          <p:cNvSpPr>
            <a:spLocks noGrp="1"/>
          </p:cNvSpPr>
          <p:nvPr>
            <p:ph type="dt" sz="half" idx="10"/>
          </p:nvPr>
        </p:nvSpPr>
        <p:spPr/>
        <p:txBody>
          <a:bodyPr/>
          <a:lstStyle/>
          <a:p>
            <a:pPr>
              <a:defRPr/>
            </a:pPr>
            <a:fld id="{09C44ABC-68CE-4B34-A2D2-9D722A023E53}"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33</a:t>
            </a:fld>
            <a:endParaRPr lang="zh-CN" altLang="en-US"/>
          </a:p>
        </p:txBody>
      </p:sp>
    </p:spTree>
    <p:extLst>
      <p:ext uri="{BB962C8B-B14F-4D97-AF65-F5344CB8AC3E}">
        <p14:creationId xmlns:p14="http://schemas.microsoft.com/office/powerpoint/2010/main" val="1997154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620713"/>
            <a:ext cx="8229600" cy="1143000"/>
          </a:xfrm>
        </p:spPr>
        <p:txBody>
          <a:bodyPr/>
          <a:lstStyle/>
          <a:p>
            <a:r>
              <a:rPr lang="zh-CN" altLang="zh-CN" b="1">
                <a:solidFill>
                  <a:schemeClr val="hlink"/>
                </a:solidFill>
                <a:latin typeface="Vijaya" pitchFamily="34" charset="0"/>
              </a:rPr>
              <a:t>Common Auction Forms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133600"/>
            <a:ext cx="28321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276475"/>
            <a:ext cx="40243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005263"/>
            <a:ext cx="50752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113A73E9-0E5D-4175-9421-E23D5461A0B0}"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34</a:t>
            </a:fld>
            <a:endParaRPr lang="zh-CN" altLang="en-US"/>
          </a:p>
        </p:txBody>
      </p:sp>
    </p:spTree>
    <p:extLst>
      <p:ext uri="{BB962C8B-B14F-4D97-AF65-F5344CB8AC3E}">
        <p14:creationId xmlns:p14="http://schemas.microsoft.com/office/powerpoint/2010/main" val="867610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linds(horizontal)">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 calcmode="lin" valueType="num">
                                      <p:cBhvr additive="base">
                                        <p:cTn id="12" dur="500" fill="hold"/>
                                        <p:tgtEl>
                                          <p:spTgt spid="14340"/>
                                        </p:tgtEl>
                                        <p:attrNameLst>
                                          <p:attrName>ppt_x</p:attrName>
                                        </p:attrNameLst>
                                      </p:cBhvr>
                                      <p:tavLst>
                                        <p:tav tm="0">
                                          <p:val>
                                            <p:strVal val="#ppt_x"/>
                                          </p:val>
                                        </p:tav>
                                        <p:tav tm="100000">
                                          <p:val>
                                            <p:strVal val="#ppt_x"/>
                                          </p:val>
                                        </p:tav>
                                      </p:tavLst>
                                    </p:anim>
                                    <p:anim calcmode="lin" valueType="num">
                                      <p:cBhvr additive="base">
                                        <p:cTn id="13"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4341"/>
                                        </p:tgtEl>
                                        <p:attrNameLst>
                                          <p:attrName>style.visibility</p:attrName>
                                        </p:attrNameLst>
                                      </p:cBhvr>
                                      <p:to>
                                        <p:strVal val="visible"/>
                                      </p:to>
                                    </p:set>
                                    <p:anim calcmode="lin" valueType="num">
                                      <p:cBhvr additive="base">
                                        <p:cTn id="18" dur="500" fill="hold"/>
                                        <p:tgtEl>
                                          <p:spTgt spid="14341"/>
                                        </p:tgtEl>
                                        <p:attrNameLst>
                                          <p:attrName>ppt_x</p:attrName>
                                        </p:attrNameLst>
                                      </p:cBhvr>
                                      <p:tavLst>
                                        <p:tav tm="0">
                                          <p:val>
                                            <p:strVal val="#ppt_x"/>
                                          </p:val>
                                        </p:tav>
                                        <p:tav tm="100000">
                                          <p:val>
                                            <p:strVal val="#ppt_x"/>
                                          </p:val>
                                        </p:tav>
                                      </p:tavLst>
                                    </p:anim>
                                    <p:anim calcmode="lin" valueType="num">
                                      <p:cBhvr additive="base">
                                        <p:cTn id="19"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692150"/>
            <a:ext cx="8229600" cy="1143000"/>
          </a:xfrm>
        </p:spPr>
        <p:txBody>
          <a:bodyPr/>
          <a:lstStyle/>
          <a:p>
            <a:r>
              <a:rPr lang="zh-CN" altLang="zh-CN" b="1">
                <a:solidFill>
                  <a:schemeClr val="hlink"/>
                </a:solidFill>
                <a:latin typeface="Vijaya" pitchFamily="34" charset="0"/>
              </a:rPr>
              <a:t>English Auction</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89138"/>
            <a:ext cx="50038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2786063"/>
            <a:ext cx="8081962"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2000250"/>
            <a:ext cx="12668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89E6A462-C229-4DE1-97A9-7CB6CC87C0C1}"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35</a:t>
            </a:fld>
            <a:endParaRPr lang="zh-CN" altLang="en-US"/>
          </a:p>
        </p:txBody>
      </p:sp>
    </p:spTree>
    <p:extLst>
      <p:ext uri="{BB962C8B-B14F-4D97-AF65-F5344CB8AC3E}">
        <p14:creationId xmlns:p14="http://schemas.microsoft.com/office/powerpoint/2010/main" val="3132703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1000" fill="hold"/>
                                        <p:tgtEl>
                                          <p:spTgt spid="15365"/>
                                        </p:tgtEl>
                                        <p:attrNameLst>
                                          <p:attrName>ppt_w</p:attrName>
                                        </p:attrNameLst>
                                      </p:cBhvr>
                                      <p:tavLst>
                                        <p:tav tm="0">
                                          <p:val>
                                            <p:strVal val="#ppt_w*0.70"/>
                                          </p:val>
                                        </p:tav>
                                        <p:tav tm="100000">
                                          <p:val>
                                            <p:strVal val="#ppt_w"/>
                                          </p:val>
                                        </p:tav>
                                      </p:tavLst>
                                    </p:anim>
                                    <p:anim calcmode="lin" valueType="num">
                                      <p:cBhvr>
                                        <p:cTn id="14" dur="1000" fill="hold"/>
                                        <p:tgtEl>
                                          <p:spTgt spid="15365"/>
                                        </p:tgtEl>
                                        <p:attrNameLst>
                                          <p:attrName>ppt_h</p:attrName>
                                        </p:attrNameLst>
                                      </p:cBhvr>
                                      <p:tavLst>
                                        <p:tav tm="0">
                                          <p:val>
                                            <p:strVal val="#ppt_h"/>
                                          </p:val>
                                        </p:tav>
                                        <p:tav tm="100000">
                                          <p:val>
                                            <p:strVal val="#ppt_h"/>
                                          </p:val>
                                        </p:tav>
                                      </p:tavLst>
                                    </p:anim>
                                    <p:animEffect transition="in" filter="fade">
                                      <p:cBhvr>
                                        <p:cTn id="15" dur="1000"/>
                                        <p:tgtEl>
                                          <p:spTgt spid="153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5364"/>
                                        </p:tgtEl>
                                        <p:attrNameLst>
                                          <p:attrName>style.visibility</p:attrName>
                                        </p:attrNameLst>
                                      </p:cBhvr>
                                      <p:to>
                                        <p:strVal val="visible"/>
                                      </p:to>
                                    </p:set>
                                    <p:anim calcmode="lin" valueType="num">
                                      <p:cBhvr additive="base">
                                        <p:cTn id="20" dur="500" fill="hold"/>
                                        <p:tgtEl>
                                          <p:spTgt spid="15364"/>
                                        </p:tgtEl>
                                        <p:attrNameLst>
                                          <p:attrName>ppt_x</p:attrName>
                                        </p:attrNameLst>
                                      </p:cBhvr>
                                      <p:tavLst>
                                        <p:tav tm="0">
                                          <p:val>
                                            <p:strVal val="#ppt_x"/>
                                          </p:val>
                                        </p:tav>
                                        <p:tav tm="100000">
                                          <p:val>
                                            <p:strVal val="#ppt_x"/>
                                          </p:val>
                                        </p:tav>
                                      </p:tavLst>
                                    </p:anim>
                                    <p:anim calcmode="lin" valueType="num">
                                      <p:cBhvr additive="base">
                                        <p:cTn id="21"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765175"/>
            <a:ext cx="8002587" cy="865188"/>
          </a:xfrm>
        </p:spPr>
        <p:txBody>
          <a:bodyPr/>
          <a:lstStyle/>
          <a:p>
            <a:r>
              <a:rPr lang="zh-CN" altLang="zh-CN" b="1">
                <a:solidFill>
                  <a:schemeClr val="hlink"/>
                </a:solidFill>
                <a:latin typeface="Vijaya" pitchFamily="34" charset="0"/>
              </a:rPr>
              <a:t>Dutch Auction</a:t>
            </a:r>
          </a:p>
        </p:txBody>
      </p:sp>
      <p:sp>
        <p:nvSpPr>
          <p:cNvPr id="17411" name="Rectangle 3"/>
          <p:cNvSpPr>
            <a:spLocks noGrp="1" noChangeArrowheads="1"/>
          </p:cNvSpPr>
          <p:nvPr>
            <p:ph type="body" idx="1"/>
          </p:nvPr>
        </p:nvSpPr>
        <p:spPr>
          <a:xfrm>
            <a:off x="4860925" y="2565400"/>
            <a:ext cx="4032250" cy="4248150"/>
          </a:xfrm>
        </p:spPr>
        <p:txBody>
          <a:bodyPr/>
          <a:lstStyle/>
          <a:p>
            <a:pPr marL="0" indent="0">
              <a:buFont typeface="Arial" charset="0"/>
              <a:buNone/>
            </a:pPr>
            <a:r>
              <a:rPr lang="zh-CN" altLang="zh-CN"/>
              <a:t>                           </a:t>
            </a:r>
          </a:p>
          <a:p>
            <a:pPr marL="0" indent="0">
              <a:buFont typeface="Arial" charset="0"/>
              <a:buNone/>
            </a:pPr>
            <a:endParaRPr lang="zh-CN" altLang="zh-CN"/>
          </a:p>
          <a:p>
            <a:pPr marL="0" indent="0">
              <a:buFont typeface="Arial" charset="0"/>
              <a:buNone/>
            </a:pPr>
            <a:r>
              <a:rPr lang="zh-CN" altLang="zh-CN"/>
              <a:t>                                                                 </a:t>
            </a:r>
          </a:p>
          <a:p>
            <a:pPr marL="0" indent="0">
              <a:buFont typeface="Arial" charset="0"/>
              <a:buNone/>
            </a:pPr>
            <a:r>
              <a:rPr lang="zh-CN" altLang="zh-CN"/>
              <a:t>                                                             </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557338"/>
            <a:ext cx="3722687"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3573463"/>
            <a:ext cx="3744913"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1524000"/>
            <a:ext cx="6548437"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7854E5EA-D953-43A8-9B14-CDFFD6B755AB}"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36</a:t>
            </a:fld>
            <a:endParaRPr lang="zh-CN" altLang="en-US"/>
          </a:p>
        </p:txBody>
      </p:sp>
    </p:spTree>
    <p:extLst>
      <p:ext uri="{BB962C8B-B14F-4D97-AF65-F5344CB8AC3E}">
        <p14:creationId xmlns:p14="http://schemas.microsoft.com/office/powerpoint/2010/main" val="4130132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ppt_x"/>
                                          </p:val>
                                        </p:tav>
                                        <p:tav tm="100000">
                                          <p:val>
                                            <p:strVal val="#ppt_x"/>
                                          </p:val>
                                        </p:tav>
                                      </p:tavLst>
                                    </p:anim>
                                    <p:anim calcmode="lin" valueType="num">
                                      <p:cBhvr additive="base">
                                        <p:cTn id="14"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p:cTn id="19" dur="1000" fill="hold"/>
                                        <p:tgtEl>
                                          <p:spTgt spid="16390"/>
                                        </p:tgtEl>
                                        <p:attrNameLst>
                                          <p:attrName>ppt_w</p:attrName>
                                        </p:attrNameLst>
                                      </p:cBhvr>
                                      <p:tavLst>
                                        <p:tav tm="0">
                                          <p:val>
                                            <p:strVal val="#ppt_w*0.70"/>
                                          </p:val>
                                        </p:tav>
                                        <p:tav tm="100000">
                                          <p:val>
                                            <p:strVal val="#ppt_w"/>
                                          </p:val>
                                        </p:tav>
                                      </p:tavLst>
                                    </p:anim>
                                    <p:anim calcmode="lin" valueType="num">
                                      <p:cBhvr>
                                        <p:cTn id="20" dur="1000" fill="hold"/>
                                        <p:tgtEl>
                                          <p:spTgt spid="16390"/>
                                        </p:tgtEl>
                                        <p:attrNameLst>
                                          <p:attrName>ppt_h</p:attrName>
                                        </p:attrNameLst>
                                      </p:cBhvr>
                                      <p:tavLst>
                                        <p:tav tm="0">
                                          <p:val>
                                            <p:strVal val="#ppt_h"/>
                                          </p:val>
                                        </p:tav>
                                        <p:tav tm="100000">
                                          <p:val>
                                            <p:strVal val="#ppt_h"/>
                                          </p:val>
                                        </p:tav>
                                      </p:tavLst>
                                    </p:anim>
                                    <p:animEffect transition="in" filter="fade">
                                      <p:cBhvr>
                                        <p:cTn id="21" dur="1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693738"/>
            <a:ext cx="8147050" cy="652462"/>
          </a:xfrm>
        </p:spPr>
        <p:txBody>
          <a:bodyPr/>
          <a:lstStyle/>
          <a:p>
            <a:r>
              <a:rPr lang="zh-CN" altLang="zh-CN" b="1">
                <a:solidFill>
                  <a:schemeClr val="hlink"/>
                </a:solidFill>
                <a:latin typeface="Vijaya" pitchFamily="34" charset="0"/>
              </a:rPr>
              <a:t>First Price Auction</a:t>
            </a:r>
          </a:p>
        </p:txBody>
      </p:sp>
      <p:sp>
        <p:nvSpPr>
          <p:cNvPr id="17411" name="Rectangle 3"/>
          <p:cNvSpPr>
            <a:spLocks noGrp="1" noChangeArrowheads="1"/>
          </p:cNvSpPr>
          <p:nvPr>
            <p:ph type="body" idx="1"/>
          </p:nvPr>
        </p:nvSpPr>
        <p:spPr>
          <a:xfrm>
            <a:off x="0" y="3070225"/>
            <a:ext cx="9217025" cy="3357563"/>
          </a:xfrm>
        </p:spPr>
        <p:txBody>
          <a:bodyPr/>
          <a:lstStyle/>
          <a:p>
            <a:pPr marL="0" indent="0">
              <a:buFont typeface="Wingdings" pitchFamily="2" charset="2"/>
              <a:buNone/>
              <a:defRPr/>
            </a:pPr>
            <a:endParaRPr lang="zh-CN" altLang="zh-CN" sz="3600" dirty="0">
              <a:solidFill>
                <a:srgbClr val="FFCC00"/>
              </a:solidFill>
            </a:endParaRPr>
          </a:p>
          <a:p>
            <a:pPr>
              <a:buFont typeface="Wingdings" pitchFamily="2" charset="2"/>
              <a:buChar char="Ø"/>
              <a:defRPr/>
            </a:pPr>
            <a:r>
              <a:rPr lang="zh-CN" altLang="zh-CN" sz="3600" dirty="0">
                <a:solidFill>
                  <a:srgbClr val="FFCC00"/>
                </a:solidFill>
                <a:latin typeface="Times New Roman" pitchFamily="18" charset="0"/>
              </a:rPr>
              <a:t>Rules</a:t>
            </a:r>
          </a:p>
          <a:p>
            <a:pPr>
              <a:buFont typeface="Arial" pitchFamily="34" charset="0"/>
              <a:buChar char="•"/>
              <a:defRPr/>
            </a:pPr>
            <a:r>
              <a:rPr lang="zh-CN" altLang="zh-CN" sz="2800" dirty="0">
                <a:solidFill>
                  <a:srgbClr val="333333"/>
                </a:solidFill>
                <a:latin typeface="Times New Roman" pitchFamily="18" charset="0"/>
              </a:rPr>
              <a:t>Each bidder writes its bid in a sealed envelope.</a:t>
            </a:r>
          </a:p>
          <a:p>
            <a:pPr>
              <a:buFont typeface="Arial" pitchFamily="34" charset="0"/>
              <a:buChar char="•"/>
              <a:defRPr/>
            </a:pPr>
            <a:r>
              <a:rPr lang="zh-CN" altLang="zh-CN" sz="2800" dirty="0">
                <a:solidFill>
                  <a:srgbClr val="333333"/>
                </a:solidFill>
                <a:latin typeface="Times New Roman" pitchFamily="18" charset="0"/>
              </a:rPr>
              <a:t>The auctioneer collects bids.</a:t>
            </a:r>
          </a:p>
          <a:p>
            <a:pPr>
              <a:buFont typeface="Arial" pitchFamily="34" charset="0"/>
              <a:buChar char="•"/>
              <a:defRPr/>
            </a:pPr>
            <a:r>
              <a:rPr lang="zh-CN" altLang="zh-CN" sz="2800" dirty="0">
                <a:solidFill>
                  <a:srgbClr val="333333"/>
                </a:solidFill>
                <a:latin typeface="Times New Roman" pitchFamily="18" charset="0"/>
              </a:rPr>
              <a:t>Winner:bidder with the highest bid.</a:t>
            </a:r>
          </a:p>
          <a:p>
            <a:pPr>
              <a:buFont typeface="Arial" pitchFamily="34" charset="0"/>
              <a:buChar char="•"/>
              <a:defRPr/>
            </a:pPr>
            <a:r>
              <a:rPr lang="zh-CN" altLang="zh-CN" sz="2800" dirty="0">
                <a:solidFill>
                  <a:srgbClr val="333333"/>
                </a:solidFill>
                <a:latin typeface="Times New Roman" pitchFamily="18" charset="0"/>
              </a:rPr>
              <a:t>Payment:winner pays his bid.</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09863"/>
            <a:ext cx="30861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1844675"/>
            <a:ext cx="30273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1773238"/>
            <a:ext cx="2981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270000"/>
            <a:ext cx="2962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475" y="2565400"/>
            <a:ext cx="409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475" y="3213100"/>
            <a:ext cx="276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CD2E399C-C564-4965-98DB-29DDA6940DFA}"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37</a:t>
            </a:fld>
            <a:endParaRPr lang="zh-CN" altLang="en-US"/>
          </a:p>
        </p:txBody>
      </p:sp>
    </p:spTree>
    <p:extLst>
      <p:ext uri="{BB962C8B-B14F-4D97-AF65-F5344CB8AC3E}">
        <p14:creationId xmlns:p14="http://schemas.microsoft.com/office/powerpoint/2010/main" val="2423945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ppt_x"/>
                                          </p:val>
                                        </p:tav>
                                        <p:tav tm="100000">
                                          <p:val>
                                            <p:strVal val="#ppt_x"/>
                                          </p:val>
                                        </p:tav>
                                      </p:tavLst>
                                    </p:anim>
                                    <p:anim calcmode="lin" valueType="num">
                                      <p:cBhvr additive="base">
                                        <p:cTn id="8"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13"/>
                                        </p:tgtEl>
                                        <p:attrNameLst>
                                          <p:attrName>style.visibility</p:attrName>
                                        </p:attrNameLst>
                                      </p:cBhvr>
                                      <p:to>
                                        <p:strVal val="visible"/>
                                      </p:to>
                                    </p:set>
                                    <p:anim calcmode="lin" valueType="num">
                                      <p:cBhvr additive="base">
                                        <p:cTn id="25" dur="500" fill="hold"/>
                                        <p:tgtEl>
                                          <p:spTgt spid="17413"/>
                                        </p:tgtEl>
                                        <p:attrNameLst>
                                          <p:attrName>ppt_x</p:attrName>
                                        </p:attrNameLst>
                                      </p:cBhvr>
                                      <p:tavLst>
                                        <p:tav tm="0">
                                          <p:val>
                                            <p:strVal val="#ppt_x"/>
                                          </p:val>
                                        </p:tav>
                                        <p:tav tm="100000">
                                          <p:val>
                                            <p:strVal val="#ppt_x"/>
                                          </p:val>
                                        </p:tav>
                                      </p:tavLst>
                                    </p:anim>
                                    <p:anim calcmode="lin" valueType="num">
                                      <p:cBhvr additive="base">
                                        <p:cTn id="26"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additive="base">
                                        <p:cTn id="31"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414"/>
                                        </p:tgtEl>
                                        <p:attrNameLst>
                                          <p:attrName>style.visibility</p:attrName>
                                        </p:attrNameLst>
                                      </p:cBhvr>
                                      <p:to>
                                        <p:strVal val="visible"/>
                                      </p:to>
                                    </p:set>
                                    <p:anim calcmode="lin" valueType="num">
                                      <p:cBhvr additive="base">
                                        <p:cTn id="37" dur="500" fill="hold"/>
                                        <p:tgtEl>
                                          <p:spTgt spid="17414"/>
                                        </p:tgtEl>
                                        <p:attrNameLst>
                                          <p:attrName>ppt_x</p:attrName>
                                        </p:attrNameLst>
                                      </p:cBhvr>
                                      <p:tavLst>
                                        <p:tav tm="0">
                                          <p:val>
                                            <p:strVal val="#ppt_x"/>
                                          </p:val>
                                        </p:tav>
                                        <p:tav tm="100000">
                                          <p:val>
                                            <p:strVal val="#ppt_x"/>
                                          </p:val>
                                        </p:tav>
                                      </p:tavLst>
                                    </p:anim>
                                    <p:anim calcmode="lin" valueType="num">
                                      <p:cBhvr additive="base">
                                        <p:cTn id="3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415"/>
                                        </p:tgtEl>
                                        <p:attrNameLst>
                                          <p:attrName>style.visibility</p:attrName>
                                        </p:attrNameLst>
                                      </p:cBhvr>
                                      <p:to>
                                        <p:strVal val="visible"/>
                                      </p:to>
                                    </p:set>
                                    <p:anim calcmode="lin" valueType="num">
                                      <p:cBhvr additive="base">
                                        <p:cTn id="43" dur="500" fill="hold"/>
                                        <p:tgtEl>
                                          <p:spTgt spid="17415"/>
                                        </p:tgtEl>
                                        <p:attrNameLst>
                                          <p:attrName>ppt_x</p:attrName>
                                        </p:attrNameLst>
                                      </p:cBhvr>
                                      <p:tavLst>
                                        <p:tav tm="0">
                                          <p:val>
                                            <p:strVal val="#ppt_x"/>
                                          </p:val>
                                        </p:tav>
                                        <p:tav tm="100000">
                                          <p:val>
                                            <p:strVal val="#ppt_x"/>
                                          </p:val>
                                        </p:tav>
                                      </p:tavLst>
                                    </p:anim>
                                    <p:anim calcmode="lin" valueType="num">
                                      <p:cBhvr additive="base">
                                        <p:cTn id="44"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411">
                                            <p:txEl>
                                              <p:pRg st="4" end="4"/>
                                            </p:txEl>
                                          </p:spTgt>
                                        </p:tgtEl>
                                        <p:attrNameLst>
                                          <p:attrName>style.visibility</p:attrName>
                                        </p:attrNameLst>
                                      </p:cBhvr>
                                      <p:to>
                                        <p:strVal val="visible"/>
                                      </p:to>
                                    </p:set>
                                    <p:anim calcmode="lin" valueType="num">
                                      <p:cBhvr additive="base">
                                        <p:cTn id="4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7416"/>
                                        </p:tgtEl>
                                        <p:attrNameLst>
                                          <p:attrName>style.visibility</p:attrName>
                                        </p:attrNameLst>
                                      </p:cBhvr>
                                      <p:to>
                                        <p:strVal val="visible"/>
                                      </p:to>
                                    </p:set>
                                    <p:anim calcmode="lin" valueType="num">
                                      <p:cBhvr additive="base">
                                        <p:cTn id="55" dur="500" fill="hold"/>
                                        <p:tgtEl>
                                          <p:spTgt spid="17416"/>
                                        </p:tgtEl>
                                        <p:attrNameLst>
                                          <p:attrName>ppt_x</p:attrName>
                                        </p:attrNameLst>
                                      </p:cBhvr>
                                      <p:tavLst>
                                        <p:tav tm="0">
                                          <p:val>
                                            <p:strVal val="#ppt_x"/>
                                          </p:val>
                                        </p:tav>
                                        <p:tav tm="100000">
                                          <p:val>
                                            <p:strVal val="#ppt_x"/>
                                          </p:val>
                                        </p:tav>
                                      </p:tavLst>
                                    </p:anim>
                                    <p:anim calcmode="lin" valueType="num">
                                      <p:cBhvr additive="base">
                                        <p:cTn id="56"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7411">
                                            <p:txEl>
                                              <p:pRg st="5" end="5"/>
                                            </p:txEl>
                                          </p:spTgt>
                                        </p:tgtEl>
                                        <p:attrNameLst>
                                          <p:attrName>style.visibility</p:attrName>
                                        </p:attrNameLst>
                                      </p:cBhvr>
                                      <p:to>
                                        <p:strVal val="visible"/>
                                      </p:to>
                                    </p:set>
                                    <p:anim calcmode="lin" valueType="num">
                                      <p:cBhvr additive="base">
                                        <p:cTn id="61"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7417"/>
                                        </p:tgtEl>
                                        <p:attrNameLst>
                                          <p:attrName>style.visibility</p:attrName>
                                        </p:attrNameLst>
                                      </p:cBhvr>
                                      <p:to>
                                        <p:strVal val="visible"/>
                                      </p:to>
                                    </p:set>
                                    <p:anim calcmode="lin" valueType="num">
                                      <p:cBhvr additive="base">
                                        <p:cTn id="67" dur="500" fill="hold"/>
                                        <p:tgtEl>
                                          <p:spTgt spid="17417"/>
                                        </p:tgtEl>
                                        <p:attrNameLst>
                                          <p:attrName>ppt_x</p:attrName>
                                        </p:attrNameLst>
                                      </p:cBhvr>
                                      <p:tavLst>
                                        <p:tav tm="0">
                                          <p:val>
                                            <p:strVal val="#ppt_x"/>
                                          </p:val>
                                        </p:tav>
                                        <p:tav tm="100000">
                                          <p:val>
                                            <p:strVal val="#ppt_x"/>
                                          </p:val>
                                        </p:tav>
                                      </p:tavLst>
                                    </p:anim>
                                    <p:anim calcmode="lin" valueType="num">
                                      <p:cBhvr additive="base">
                                        <p:cTn id="68"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838200"/>
            <a:ext cx="8218487" cy="581025"/>
          </a:xfrm>
        </p:spPr>
        <p:txBody>
          <a:bodyPr/>
          <a:lstStyle/>
          <a:p>
            <a:r>
              <a:rPr lang="zh-CN" altLang="zh-CN" b="1">
                <a:solidFill>
                  <a:schemeClr val="hlink"/>
                </a:solidFill>
                <a:latin typeface="Vijaya" pitchFamily="34" charset="0"/>
              </a:rPr>
              <a:t>Second Price Auction</a:t>
            </a:r>
          </a:p>
        </p:txBody>
      </p:sp>
      <p:sp>
        <p:nvSpPr>
          <p:cNvPr id="18435" name="Rectangle 3"/>
          <p:cNvSpPr>
            <a:spLocks noGrp="1" noChangeArrowheads="1"/>
          </p:cNvSpPr>
          <p:nvPr>
            <p:ph type="body" idx="1"/>
          </p:nvPr>
        </p:nvSpPr>
        <p:spPr>
          <a:xfrm>
            <a:off x="34925" y="3286125"/>
            <a:ext cx="9145588" cy="3598863"/>
          </a:xfrm>
        </p:spPr>
        <p:txBody>
          <a:bodyPr/>
          <a:lstStyle/>
          <a:p>
            <a:pPr>
              <a:buFont typeface="Wingdings" pitchFamily="2" charset="2"/>
              <a:buChar char="Ø"/>
            </a:pPr>
            <a:r>
              <a:rPr lang="zh-CN" altLang="zh-CN" sz="3600">
                <a:solidFill>
                  <a:srgbClr val="FFCC00"/>
                </a:solidFill>
                <a:latin typeface="Times New Roman" pitchFamily="18" charset="0"/>
              </a:rPr>
              <a:t>Rules</a:t>
            </a:r>
          </a:p>
          <a:p>
            <a:r>
              <a:rPr lang="zh-CN" altLang="zh-CN" sz="2800">
                <a:solidFill>
                  <a:srgbClr val="333333"/>
                </a:solidFill>
                <a:latin typeface="Times New Roman" pitchFamily="18" charset="0"/>
              </a:rPr>
              <a:t>Each bidder writes its bid in a sealed envelope.</a:t>
            </a:r>
          </a:p>
          <a:p>
            <a:r>
              <a:rPr lang="zh-CN" altLang="zh-CN" sz="2800">
                <a:solidFill>
                  <a:srgbClr val="333333"/>
                </a:solidFill>
                <a:latin typeface="Times New Roman" pitchFamily="18" charset="0"/>
              </a:rPr>
              <a:t>The auctioneer collects bids.</a:t>
            </a:r>
          </a:p>
          <a:p>
            <a:r>
              <a:rPr lang="zh-CN" altLang="zh-CN" sz="2800">
                <a:solidFill>
                  <a:srgbClr val="333333"/>
                </a:solidFill>
                <a:latin typeface="Times New Roman" pitchFamily="18" charset="0"/>
              </a:rPr>
              <a:t>Winner: bidder with the highest bid.</a:t>
            </a:r>
          </a:p>
          <a:p>
            <a:r>
              <a:rPr lang="zh-CN" altLang="zh-CN" sz="2800">
                <a:solidFill>
                  <a:srgbClr val="333333"/>
                </a:solidFill>
                <a:latin typeface="Times New Roman" pitchFamily="18" charset="0"/>
              </a:rPr>
              <a:t>Payment: winner pays the second hightest bid.</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636838"/>
            <a:ext cx="2876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133600"/>
            <a:ext cx="2895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989138"/>
            <a:ext cx="2895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628775"/>
            <a:ext cx="2838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575" y="2349500"/>
            <a:ext cx="476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3213100"/>
            <a:ext cx="295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F38CF828-30A5-4472-AA66-767C64F69129}"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38</a:t>
            </a:fld>
            <a:endParaRPr lang="zh-CN" altLang="en-US"/>
          </a:p>
        </p:txBody>
      </p:sp>
    </p:spTree>
    <p:extLst>
      <p:ext uri="{BB962C8B-B14F-4D97-AF65-F5344CB8AC3E}">
        <p14:creationId xmlns:p14="http://schemas.microsoft.com/office/powerpoint/2010/main" val="4001897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additive="base">
                                        <p:cTn id="19"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437"/>
                                        </p:tgtEl>
                                        <p:attrNameLst>
                                          <p:attrName>style.visibility</p:attrName>
                                        </p:attrNameLst>
                                      </p:cBhvr>
                                      <p:to>
                                        <p:strVal val="visible"/>
                                      </p:to>
                                    </p:set>
                                    <p:anim calcmode="lin" valueType="num">
                                      <p:cBhvr additive="base">
                                        <p:cTn id="25" dur="500" fill="hold"/>
                                        <p:tgtEl>
                                          <p:spTgt spid="18437"/>
                                        </p:tgtEl>
                                        <p:attrNameLst>
                                          <p:attrName>ppt_x</p:attrName>
                                        </p:attrNameLst>
                                      </p:cBhvr>
                                      <p:tavLst>
                                        <p:tav tm="0">
                                          <p:val>
                                            <p:strVal val="#ppt_x"/>
                                          </p:val>
                                        </p:tav>
                                        <p:tav tm="100000">
                                          <p:val>
                                            <p:strVal val="#ppt_x"/>
                                          </p:val>
                                        </p:tav>
                                      </p:tavLst>
                                    </p:anim>
                                    <p:anim calcmode="lin" valueType="num">
                                      <p:cBhvr additive="base">
                                        <p:cTn id="26"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2" end="2"/>
                                            </p:txEl>
                                          </p:spTgt>
                                        </p:tgtEl>
                                        <p:attrNameLst>
                                          <p:attrName>style.visibility</p:attrName>
                                        </p:attrNameLst>
                                      </p:cBhvr>
                                      <p:to>
                                        <p:strVal val="visible"/>
                                      </p:to>
                                    </p:set>
                                    <p:anim calcmode="lin" valueType="num">
                                      <p:cBhvr additive="base">
                                        <p:cTn id="31"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438"/>
                                        </p:tgtEl>
                                        <p:attrNameLst>
                                          <p:attrName>style.visibility</p:attrName>
                                        </p:attrNameLst>
                                      </p:cBhvr>
                                      <p:to>
                                        <p:strVal val="visible"/>
                                      </p:to>
                                    </p:set>
                                    <p:anim calcmode="lin" valueType="num">
                                      <p:cBhvr additive="base">
                                        <p:cTn id="37" dur="500" fill="hold"/>
                                        <p:tgtEl>
                                          <p:spTgt spid="18438"/>
                                        </p:tgtEl>
                                        <p:attrNameLst>
                                          <p:attrName>ppt_x</p:attrName>
                                        </p:attrNameLst>
                                      </p:cBhvr>
                                      <p:tavLst>
                                        <p:tav tm="0">
                                          <p:val>
                                            <p:strVal val="#ppt_x"/>
                                          </p:val>
                                        </p:tav>
                                        <p:tav tm="100000">
                                          <p:val>
                                            <p:strVal val="#ppt_x"/>
                                          </p:val>
                                        </p:tav>
                                      </p:tavLst>
                                    </p:anim>
                                    <p:anim calcmode="lin" valueType="num">
                                      <p:cBhvr additive="base">
                                        <p:cTn id="3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439"/>
                                        </p:tgtEl>
                                        <p:attrNameLst>
                                          <p:attrName>style.visibility</p:attrName>
                                        </p:attrNameLst>
                                      </p:cBhvr>
                                      <p:to>
                                        <p:strVal val="visible"/>
                                      </p:to>
                                    </p:set>
                                    <p:anim calcmode="lin" valueType="num">
                                      <p:cBhvr additive="base">
                                        <p:cTn id="43" dur="500" fill="hold"/>
                                        <p:tgtEl>
                                          <p:spTgt spid="18439"/>
                                        </p:tgtEl>
                                        <p:attrNameLst>
                                          <p:attrName>ppt_x</p:attrName>
                                        </p:attrNameLst>
                                      </p:cBhvr>
                                      <p:tavLst>
                                        <p:tav tm="0">
                                          <p:val>
                                            <p:strVal val="#ppt_x"/>
                                          </p:val>
                                        </p:tav>
                                        <p:tav tm="100000">
                                          <p:val>
                                            <p:strVal val="#ppt_x"/>
                                          </p:val>
                                        </p:tav>
                                      </p:tavLst>
                                    </p:anim>
                                    <p:anim calcmode="lin" valueType="num">
                                      <p:cBhvr additive="base">
                                        <p:cTn id="4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435">
                                            <p:txEl>
                                              <p:pRg st="3" end="3"/>
                                            </p:txEl>
                                          </p:spTgt>
                                        </p:tgtEl>
                                        <p:attrNameLst>
                                          <p:attrName>style.visibility</p:attrName>
                                        </p:attrNameLst>
                                      </p:cBhvr>
                                      <p:to>
                                        <p:strVal val="visible"/>
                                      </p:to>
                                    </p:set>
                                    <p:anim calcmode="lin" valueType="num">
                                      <p:cBhvr additive="base">
                                        <p:cTn id="4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8440"/>
                                        </p:tgtEl>
                                        <p:attrNameLst>
                                          <p:attrName>style.visibility</p:attrName>
                                        </p:attrNameLst>
                                      </p:cBhvr>
                                      <p:to>
                                        <p:strVal val="visible"/>
                                      </p:to>
                                    </p:set>
                                    <p:anim calcmode="lin" valueType="num">
                                      <p:cBhvr additive="base">
                                        <p:cTn id="55" dur="500" fill="hold"/>
                                        <p:tgtEl>
                                          <p:spTgt spid="18440"/>
                                        </p:tgtEl>
                                        <p:attrNameLst>
                                          <p:attrName>ppt_x</p:attrName>
                                        </p:attrNameLst>
                                      </p:cBhvr>
                                      <p:tavLst>
                                        <p:tav tm="0">
                                          <p:val>
                                            <p:strVal val="#ppt_x"/>
                                          </p:val>
                                        </p:tav>
                                        <p:tav tm="100000">
                                          <p:val>
                                            <p:strVal val="#ppt_x"/>
                                          </p:val>
                                        </p:tav>
                                      </p:tavLst>
                                    </p:anim>
                                    <p:anim calcmode="lin" valueType="num">
                                      <p:cBhvr additive="base">
                                        <p:cTn id="56"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8435">
                                            <p:txEl>
                                              <p:pRg st="4" end="4"/>
                                            </p:txEl>
                                          </p:spTgt>
                                        </p:tgtEl>
                                        <p:attrNameLst>
                                          <p:attrName>style.visibility</p:attrName>
                                        </p:attrNameLst>
                                      </p:cBhvr>
                                      <p:to>
                                        <p:strVal val="visible"/>
                                      </p:to>
                                    </p:set>
                                    <p:anim calcmode="lin" valueType="num">
                                      <p:cBhvr additive="base">
                                        <p:cTn id="6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8441"/>
                                        </p:tgtEl>
                                        <p:attrNameLst>
                                          <p:attrName>style.visibility</p:attrName>
                                        </p:attrNameLst>
                                      </p:cBhvr>
                                      <p:to>
                                        <p:strVal val="visible"/>
                                      </p:to>
                                    </p:set>
                                    <p:anim calcmode="lin" valueType="num">
                                      <p:cBhvr additive="base">
                                        <p:cTn id="67" dur="500" fill="hold"/>
                                        <p:tgtEl>
                                          <p:spTgt spid="18441"/>
                                        </p:tgtEl>
                                        <p:attrNameLst>
                                          <p:attrName>ppt_x</p:attrName>
                                        </p:attrNameLst>
                                      </p:cBhvr>
                                      <p:tavLst>
                                        <p:tav tm="0">
                                          <p:val>
                                            <p:strVal val="#ppt_x"/>
                                          </p:val>
                                        </p:tav>
                                        <p:tav tm="100000">
                                          <p:val>
                                            <p:strVal val="#ppt_x"/>
                                          </p:val>
                                        </p:tav>
                                      </p:tavLst>
                                    </p:anim>
                                    <p:anim calcmode="lin" valueType="num">
                                      <p:cBhvr additive="base">
                                        <p:cTn id="68"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4925" y="1628775"/>
            <a:ext cx="8651875" cy="4498975"/>
          </a:xfrm>
        </p:spPr>
        <p:txBody>
          <a:bodyPr/>
          <a:lstStyle/>
          <a:p>
            <a:pPr>
              <a:buFont typeface="Wingdings" pitchFamily="2" charset="2"/>
              <a:buChar char="Ø"/>
              <a:defRPr/>
            </a:pPr>
            <a:r>
              <a:rPr lang="zh-CN" altLang="zh-CN" sz="3600" dirty="0">
                <a:solidFill>
                  <a:srgbClr val="FFCC00"/>
                </a:solidFill>
                <a:latin typeface="Times New Roman" pitchFamily="18" charset="0"/>
              </a:rPr>
              <a:t>AKA Vickrey Auction</a:t>
            </a:r>
          </a:p>
          <a:p>
            <a:pPr marL="0" indent="0">
              <a:buFont typeface="Wingdings" pitchFamily="2" charset="2"/>
              <a:buNone/>
              <a:defRPr/>
            </a:pPr>
            <a:r>
              <a:rPr lang="zh-CN" altLang="zh-CN" sz="2400" dirty="0">
                <a:solidFill>
                  <a:srgbClr val="333333"/>
                </a:solidFill>
                <a:latin typeface="Times New Roman" pitchFamily="18" charset="0"/>
              </a:rPr>
              <a:t>Auction defined by William Vickrey in 1961.</a:t>
            </a:r>
          </a:p>
          <a:p>
            <a:pPr marL="0" indent="0">
              <a:buFont typeface="Wingdings" pitchFamily="2" charset="2"/>
              <a:buNone/>
              <a:defRPr/>
            </a:pPr>
            <a:endParaRPr lang="zh-CN" altLang="zh-CN" sz="2400" dirty="0">
              <a:solidFill>
                <a:srgbClr val="333333"/>
              </a:solidFill>
              <a:latin typeface="Times New Roman" pitchFamily="18" charset="0"/>
            </a:endParaRPr>
          </a:p>
          <a:p>
            <a:pPr marL="0" indent="0">
              <a:buFont typeface="Wingdings" pitchFamily="2" charset="2"/>
              <a:buNone/>
              <a:defRPr/>
            </a:pPr>
            <a:r>
              <a:rPr lang="zh-CN" altLang="zh-CN" sz="2400" dirty="0">
                <a:solidFill>
                  <a:srgbClr val="333333"/>
                </a:solidFill>
                <a:latin typeface="Times New Roman" pitchFamily="18" charset="0"/>
              </a:rPr>
              <a:t>Won the Nobel prize in economics in 1996.</a:t>
            </a:r>
          </a:p>
          <a:p>
            <a:pPr marL="0" indent="0">
              <a:buFont typeface="Wingdings" pitchFamily="2" charset="2"/>
              <a:buNone/>
              <a:defRPr/>
            </a:pPr>
            <a:r>
              <a:rPr lang="zh-CN" altLang="zh-CN" sz="2400" dirty="0">
                <a:solidFill>
                  <a:srgbClr val="333333"/>
                </a:solidFill>
                <a:latin typeface="Times New Roman" pitchFamily="18" charset="0"/>
              </a:rPr>
              <a:t>Died shortly before the ceremony...</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141663"/>
            <a:ext cx="216058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9FC78E68-22EF-44E2-BE23-99047CACB703}"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39</a:t>
            </a:fld>
            <a:endParaRPr lang="zh-CN" altLang="en-US"/>
          </a:p>
        </p:txBody>
      </p:sp>
    </p:spTree>
    <p:extLst>
      <p:ext uri="{BB962C8B-B14F-4D97-AF65-F5344CB8AC3E}">
        <p14:creationId xmlns:p14="http://schemas.microsoft.com/office/powerpoint/2010/main" val="1071048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60845" y="1268760"/>
            <a:ext cx="8229600" cy="1143000"/>
          </a:xfrm>
        </p:spPr>
        <p:txBody>
          <a:bodyPr/>
          <a:lstStyle/>
          <a:p>
            <a:pPr algn="l"/>
            <a:r>
              <a:rPr lang="en-US" altLang="zh-CN" sz="2400" dirty="0">
                <a:latin typeface="Times New Roman" panose="02020603050405020304" pitchFamily="18" charset="0"/>
                <a:cs typeface="Times New Roman" panose="02020603050405020304" pitchFamily="18" charset="0"/>
              </a:rPr>
              <a:t>What is Game Theory?</a:t>
            </a:r>
            <a:r>
              <a:rPr lang="en-US" altLang="zh-CN" dirty="0"/>
              <a:t/>
            </a:r>
            <a:br>
              <a:rPr lang="en-US" altLang="zh-CN" dirty="0"/>
            </a:br>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0" y="1772816"/>
            <a:ext cx="8354590" cy="4572000"/>
          </a:xfrm>
          <a:prstGeom prst="rect">
            <a:avLst/>
          </a:prstGeom>
        </p:spPr>
      </p:pic>
      <p:sp>
        <p:nvSpPr>
          <p:cNvPr id="2" name="日期占位符 1"/>
          <p:cNvSpPr>
            <a:spLocks noGrp="1"/>
          </p:cNvSpPr>
          <p:nvPr>
            <p:ph type="dt" sz="half" idx="10"/>
          </p:nvPr>
        </p:nvSpPr>
        <p:spPr/>
        <p:txBody>
          <a:bodyPr/>
          <a:lstStyle/>
          <a:p>
            <a:pPr>
              <a:defRPr/>
            </a:pPr>
            <a:fld id="{3135AFB3-EFBE-476E-8EAE-F1A8E00DF0CE}"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4</a:t>
            </a:fld>
            <a:endParaRPr lang="zh-CN" altLang="en-US"/>
          </a:p>
        </p:txBody>
      </p:sp>
    </p:spTree>
    <p:extLst>
      <p:ext uri="{BB962C8B-B14F-4D97-AF65-F5344CB8AC3E}">
        <p14:creationId xmlns:p14="http://schemas.microsoft.com/office/powerpoint/2010/main" val="2860911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268760"/>
            <a:ext cx="8229600" cy="1143000"/>
          </a:xfrm>
        </p:spPr>
        <p:txBody>
          <a:bodyPr/>
          <a:lstStyle/>
          <a:p>
            <a:r>
              <a:rPr lang="en-US" altLang="zh-CN" dirty="0" smtClean="0"/>
              <a:t>Truthfulness</a:t>
            </a:r>
            <a:endParaRPr lang="zh-CN" altLang="en-US" dirty="0"/>
          </a:p>
        </p:txBody>
      </p:sp>
      <p:sp>
        <p:nvSpPr>
          <p:cNvPr id="4" name="日期占位符 3"/>
          <p:cNvSpPr>
            <a:spLocks noGrp="1"/>
          </p:cNvSpPr>
          <p:nvPr>
            <p:ph type="dt" sz="half" idx="10"/>
          </p:nvPr>
        </p:nvSpPr>
        <p:spPr/>
        <p:txBody>
          <a:bodyPr/>
          <a:lstStyle/>
          <a:p>
            <a:pPr>
              <a:defRPr/>
            </a:pPr>
            <a:fld id="{64C9B07E-2913-49F4-8170-FCD71C820FB2}" type="datetime1">
              <a:rPr lang="zh-CN" altLang="en-US" smtClean="0"/>
              <a:t>2021/8/14</a:t>
            </a:fld>
            <a:endParaRPr lang="zh-CN" altLang="en-US"/>
          </a:p>
        </p:txBody>
      </p:sp>
      <p:sp>
        <p:nvSpPr>
          <p:cNvPr id="5" name="灯片编号占位符 4"/>
          <p:cNvSpPr>
            <a:spLocks noGrp="1"/>
          </p:cNvSpPr>
          <p:nvPr>
            <p:ph type="sldNum" sz="quarter" idx="12"/>
          </p:nvPr>
        </p:nvSpPr>
        <p:spPr/>
        <p:txBody>
          <a:bodyPr/>
          <a:lstStyle/>
          <a:p>
            <a:pPr>
              <a:defRPr/>
            </a:pPr>
            <a:fld id="{7631C0C1-1631-4991-A7F2-094E066B2ABC}" type="slidenum">
              <a:rPr lang="zh-CN" altLang="en-US" smtClean="0"/>
              <a:pPr>
                <a:defRPr/>
              </a:pPr>
              <a:t>40</a:t>
            </a:fld>
            <a:endParaRPr lang="zh-CN" alt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996952"/>
            <a:ext cx="7650162"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708920"/>
            <a:ext cx="5642520" cy="584775"/>
          </a:xfrm>
          <a:prstGeom prst="rect">
            <a:avLst/>
          </a:prstGeom>
          <a:noFill/>
        </p:spPr>
        <p:txBody>
          <a:bodyPr wrap="square" rtlCol="0">
            <a:spAutoFit/>
          </a:bodyPr>
          <a:lstStyle/>
          <a:p>
            <a:pPr algn="ctr"/>
            <a:r>
              <a:rPr lang="en-US" altLang="zh-CN" sz="3200" b="1" dirty="0" smtClean="0"/>
              <a:t>4. Three Topics in Network</a:t>
            </a:r>
            <a:endParaRPr lang="zh-CN" altLang="en-US" sz="3200" b="1" dirty="0"/>
          </a:p>
        </p:txBody>
      </p:sp>
      <p:sp>
        <p:nvSpPr>
          <p:cNvPr id="3" name="日期占位符 2"/>
          <p:cNvSpPr>
            <a:spLocks noGrp="1"/>
          </p:cNvSpPr>
          <p:nvPr>
            <p:ph type="dt" sz="half" idx="10"/>
          </p:nvPr>
        </p:nvSpPr>
        <p:spPr/>
        <p:txBody>
          <a:bodyPr/>
          <a:lstStyle/>
          <a:p>
            <a:pPr>
              <a:defRPr/>
            </a:pPr>
            <a:fld id="{2EAE4B3A-047D-423F-9AE0-4F007773B6E3}" type="datetime1">
              <a:rPr lang="zh-CN" altLang="en-US" smtClean="0"/>
              <a:t>2021/8/14</a:t>
            </a:fld>
            <a:endParaRPr lang="zh-CN" altLang="en-US"/>
          </a:p>
        </p:txBody>
      </p:sp>
      <p:sp>
        <p:nvSpPr>
          <p:cNvPr id="4" name="灯片编号占位符 3"/>
          <p:cNvSpPr>
            <a:spLocks noGrp="1"/>
          </p:cNvSpPr>
          <p:nvPr>
            <p:ph type="sldNum" sz="quarter" idx="12"/>
          </p:nvPr>
        </p:nvSpPr>
        <p:spPr/>
        <p:txBody>
          <a:bodyPr/>
          <a:lstStyle/>
          <a:p>
            <a:pPr>
              <a:defRPr/>
            </a:pPr>
            <a:fld id="{33CAA66B-9763-40AB-868E-3250EC005054}" type="slidenum">
              <a:rPr lang="zh-CN" altLang="en-US" smtClean="0"/>
              <a:pPr>
                <a:defRPr/>
              </a:pPr>
              <a:t>41</a:t>
            </a:fld>
            <a:endParaRPr lang="zh-CN" altLang="en-US"/>
          </a:p>
        </p:txBody>
      </p:sp>
    </p:spTree>
    <p:extLst>
      <p:ext uri="{BB962C8B-B14F-4D97-AF65-F5344CB8AC3E}">
        <p14:creationId xmlns:p14="http://schemas.microsoft.com/office/powerpoint/2010/main" val="999180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54100"/>
            <a:ext cx="17335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C0D9C392-2B3F-4F72-B67B-E8C9F3F64476}"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42</a:t>
            </a:fld>
            <a:endParaRPr lang="zh-CN" altLang="en-US"/>
          </a:p>
        </p:txBody>
      </p:sp>
      <p:sp>
        <p:nvSpPr>
          <p:cNvPr id="4" name="矩形 3"/>
          <p:cNvSpPr/>
          <p:nvPr/>
        </p:nvSpPr>
        <p:spPr>
          <a:xfrm>
            <a:off x="1547664" y="2060848"/>
            <a:ext cx="5973464" cy="3170099"/>
          </a:xfrm>
          <a:prstGeom prst="rect">
            <a:avLst/>
          </a:prstGeom>
        </p:spPr>
        <p:txBody>
          <a:bodyPr wrap="square">
            <a:spAutoFit/>
          </a:bodyPr>
          <a:lstStyle/>
          <a:p>
            <a:r>
              <a:rPr lang="en-US" altLang="zh-CN" sz="4000" dirty="0" smtClean="0"/>
              <a:t>Security &amp; Privacy</a:t>
            </a:r>
          </a:p>
          <a:p>
            <a:endParaRPr lang="en-US" altLang="zh-CN" sz="4000" dirty="0" smtClean="0"/>
          </a:p>
          <a:p>
            <a:r>
              <a:rPr lang="en-US" altLang="zh-CN" sz="4000" dirty="0" err="1" smtClean="0"/>
              <a:t>Crowdsensing</a:t>
            </a:r>
            <a:endParaRPr lang="en-US" altLang="zh-CN" sz="4000" dirty="0" smtClean="0"/>
          </a:p>
          <a:p>
            <a:endParaRPr lang="en-US" altLang="zh-CN" sz="4000" dirty="0" smtClean="0"/>
          </a:p>
          <a:p>
            <a:r>
              <a:rPr lang="en-US" altLang="zh-CN" sz="4000" dirty="0" smtClean="0"/>
              <a:t>Wireless Charging</a:t>
            </a:r>
            <a:endParaRPr lang="zh-CN" altLang="en-US" sz="4000" dirty="0"/>
          </a:p>
        </p:txBody>
      </p:sp>
    </p:spTree>
    <p:extLst>
      <p:ext uri="{BB962C8B-B14F-4D97-AF65-F5344CB8AC3E}">
        <p14:creationId xmlns:p14="http://schemas.microsoft.com/office/powerpoint/2010/main" val="827036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54100"/>
            <a:ext cx="728662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51C0DA6E-7477-4651-A35E-D03655173147}"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43</a:t>
            </a:fld>
            <a:endParaRPr lang="zh-CN" altLang="en-US"/>
          </a:p>
        </p:txBody>
      </p:sp>
    </p:spTree>
    <p:extLst>
      <p:ext uri="{BB962C8B-B14F-4D97-AF65-F5344CB8AC3E}">
        <p14:creationId xmlns:p14="http://schemas.microsoft.com/office/powerpoint/2010/main" val="1242656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90613"/>
            <a:ext cx="6019800"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27880718-8239-48DA-A278-D24C31155ACA}"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44</a:t>
            </a:fld>
            <a:endParaRPr lang="zh-CN" alt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60848"/>
            <a:ext cx="50768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5622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9638"/>
            <a:ext cx="7761287"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565400"/>
            <a:ext cx="8286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070225"/>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3070225"/>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789363"/>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005263"/>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860800"/>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4221163"/>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F9EB80B2-FF0C-4273-BDE5-E78E7F7C0F6E}"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45</a:t>
            </a:fld>
            <a:endParaRPr lang="zh-CN" altLang="en-US"/>
          </a:p>
        </p:txBody>
      </p:sp>
    </p:spTree>
    <p:extLst>
      <p:ext uri="{BB962C8B-B14F-4D97-AF65-F5344CB8AC3E}">
        <p14:creationId xmlns:p14="http://schemas.microsoft.com/office/powerpoint/2010/main" val="3016059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ox(in)">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box(in)">
                                      <p:cBhvr>
                                        <p:cTn id="17" dur="500"/>
                                        <p:tgtEl>
                                          <p:spTgt spid="21509"/>
                                        </p:tgtEl>
                                      </p:cBhvr>
                                    </p:animEffect>
                                  </p:childTnLst>
                                </p:cTn>
                              </p:par>
                              <p:par>
                                <p:cTn id="18" presetID="4" presetClass="entr" presetSubtype="16" fill="hold" nodeType="withEffect">
                                  <p:stCondLst>
                                    <p:cond delay="0"/>
                                  </p:stCondLst>
                                  <p:childTnLst>
                                    <p:set>
                                      <p:cBhvr>
                                        <p:cTn id="19" dur="1" fill="hold">
                                          <p:stCondLst>
                                            <p:cond delay="0"/>
                                          </p:stCondLst>
                                        </p:cTn>
                                        <p:tgtEl>
                                          <p:spTgt spid="21511"/>
                                        </p:tgtEl>
                                        <p:attrNameLst>
                                          <p:attrName>style.visibility</p:attrName>
                                        </p:attrNameLst>
                                      </p:cBhvr>
                                      <p:to>
                                        <p:strVal val="visible"/>
                                      </p:to>
                                    </p:set>
                                    <p:animEffect transition="in" filter="box(in)">
                                      <p:cBhvr>
                                        <p:cTn id="20" dur="500"/>
                                        <p:tgtEl>
                                          <p:spTgt spid="21511"/>
                                        </p:tgtEl>
                                      </p:cBhvr>
                                    </p:animEffect>
                                  </p:childTnLst>
                                </p:cTn>
                              </p:par>
                              <p:par>
                                <p:cTn id="21" presetID="4" presetClass="entr" presetSubtype="16" fill="hold" nodeType="withEffect">
                                  <p:stCondLst>
                                    <p:cond delay="0"/>
                                  </p:stCondLst>
                                  <p:childTnLst>
                                    <p:set>
                                      <p:cBhvr>
                                        <p:cTn id="22" dur="1" fill="hold">
                                          <p:stCondLst>
                                            <p:cond delay="0"/>
                                          </p:stCondLst>
                                        </p:cTn>
                                        <p:tgtEl>
                                          <p:spTgt spid="21512"/>
                                        </p:tgtEl>
                                        <p:attrNameLst>
                                          <p:attrName>style.visibility</p:attrName>
                                        </p:attrNameLst>
                                      </p:cBhvr>
                                      <p:to>
                                        <p:strVal val="visible"/>
                                      </p:to>
                                    </p:set>
                                    <p:animEffect transition="in" filter="box(in)">
                                      <p:cBhvr>
                                        <p:cTn id="23" dur="500"/>
                                        <p:tgtEl>
                                          <p:spTgt spid="21512"/>
                                        </p:tgtEl>
                                      </p:cBhvr>
                                    </p:animEffect>
                                  </p:childTnLst>
                                </p:cTn>
                              </p:par>
                              <p:par>
                                <p:cTn id="24" presetID="4" presetClass="entr" presetSubtype="16" fill="hold" nodeType="withEffect">
                                  <p:stCondLst>
                                    <p:cond delay="0"/>
                                  </p:stCondLst>
                                  <p:childTnLst>
                                    <p:set>
                                      <p:cBhvr>
                                        <p:cTn id="25" dur="1" fill="hold">
                                          <p:stCondLst>
                                            <p:cond delay="0"/>
                                          </p:stCondLst>
                                        </p:cTn>
                                        <p:tgtEl>
                                          <p:spTgt spid="21513"/>
                                        </p:tgtEl>
                                        <p:attrNameLst>
                                          <p:attrName>style.visibility</p:attrName>
                                        </p:attrNameLst>
                                      </p:cBhvr>
                                      <p:to>
                                        <p:strVal val="visible"/>
                                      </p:to>
                                    </p:set>
                                    <p:animEffect transition="in" filter="box(in)">
                                      <p:cBhvr>
                                        <p:cTn id="26" dur="500"/>
                                        <p:tgtEl>
                                          <p:spTgt spid="21513"/>
                                        </p:tgtEl>
                                      </p:cBhvr>
                                    </p:animEffect>
                                  </p:childTnLst>
                                </p:cTn>
                              </p:par>
                              <p:par>
                                <p:cTn id="27" presetID="4" presetClass="entr" presetSubtype="16" fill="hold" nodeType="withEffect">
                                  <p:stCondLst>
                                    <p:cond delay="0"/>
                                  </p:stCondLst>
                                  <p:childTnLst>
                                    <p:set>
                                      <p:cBhvr>
                                        <p:cTn id="28" dur="1" fill="hold">
                                          <p:stCondLst>
                                            <p:cond delay="0"/>
                                          </p:stCondLst>
                                        </p:cTn>
                                        <p:tgtEl>
                                          <p:spTgt spid="21514"/>
                                        </p:tgtEl>
                                        <p:attrNameLst>
                                          <p:attrName>style.visibility</p:attrName>
                                        </p:attrNameLst>
                                      </p:cBhvr>
                                      <p:to>
                                        <p:strVal val="visible"/>
                                      </p:to>
                                    </p:set>
                                    <p:animEffect transition="in" filter="box(in)">
                                      <p:cBhvr>
                                        <p:cTn id="29"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981075"/>
            <a:ext cx="6484938"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63C9555D-C908-4086-94B6-AF15333FA57F}"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46</a:t>
            </a:fld>
            <a:endParaRPr lang="zh-CN" altLang="en-US"/>
          </a:p>
        </p:txBody>
      </p:sp>
    </p:spTree>
    <p:extLst>
      <p:ext uri="{BB962C8B-B14F-4D97-AF65-F5344CB8AC3E}">
        <p14:creationId xmlns:p14="http://schemas.microsoft.com/office/powerpoint/2010/main" val="1509696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981075"/>
            <a:ext cx="7332663"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3FA2E703-E0CC-4077-AA5D-5A110DA0A257}"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47</a:t>
            </a:fld>
            <a:endParaRPr lang="zh-CN" altLang="en-US"/>
          </a:p>
        </p:txBody>
      </p:sp>
    </p:spTree>
    <p:extLst>
      <p:ext uri="{BB962C8B-B14F-4D97-AF65-F5344CB8AC3E}">
        <p14:creationId xmlns:p14="http://schemas.microsoft.com/office/powerpoint/2010/main" val="4273625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09638"/>
            <a:ext cx="7658100"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D427CC0A-0ABB-4BD6-B8BF-C62A19AD33B2}"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48</a:t>
            </a:fld>
            <a:endParaRPr lang="zh-CN" altLang="en-US"/>
          </a:p>
        </p:txBody>
      </p:sp>
    </p:spTree>
    <p:extLst>
      <p:ext uri="{BB962C8B-B14F-4D97-AF65-F5344CB8AC3E}">
        <p14:creationId xmlns:p14="http://schemas.microsoft.com/office/powerpoint/2010/main" val="3494051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96975"/>
            <a:ext cx="57531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492375"/>
            <a:ext cx="201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357563"/>
            <a:ext cx="4391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0" y="4221163"/>
            <a:ext cx="433228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0641FF02-B93F-4622-AA78-9FE7DDA1927E}"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49</a:t>
            </a:fld>
            <a:endParaRPr lang="zh-CN" altLang="en-US"/>
          </a:p>
        </p:txBody>
      </p:sp>
    </p:spTree>
    <p:extLst>
      <p:ext uri="{BB962C8B-B14F-4D97-AF65-F5344CB8AC3E}">
        <p14:creationId xmlns:p14="http://schemas.microsoft.com/office/powerpoint/2010/main" val="2401426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5"/>
                                        </p:tgtEl>
                                        <p:attrNameLst>
                                          <p:attrName>style.visibility</p:attrName>
                                        </p:attrNameLst>
                                      </p:cBhvr>
                                      <p:to>
                                        <p:strVal val="visible"/>
                                      </p:to>
                                    </p:set>
                                    <p:animEffect transition="in" filter="checkerboard(across)">
                                      <p:cBhvr>
                                        <p:cTn id="12" dur="500"/>
                                        <p:tgtEl>
                                          <p:spTgt spid="25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animEffect transition="in" filter="checkerboard(across)">
                                      <p:cBhvr>
                                        <p:cTn id="1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59632" y="1268760"/>
            <a:ext cx="5918953" cy="5289773"/>
          </a:xfrm>
          <a:prstGeom prst="rect">
            <a:avLst/>
          </a:prstGeom>
        </p:spPr>
      </p:pic>
      <p:sp>
        <p:nvSpPr>
          <p:cNvPr id="2" name="日期占位符 1"/>
          <p:cNvSpPr>
            <a:spLocks noGrp="1"/>
          </p:cNvSpPr>
          <p:nvPr>
            <p:ph type="dt" sz="half" idx="10"/>
          </p:nvPr>
        </p:nvSpPr>
        <p:spPr/>
        <p:txBody>
          <a:bodyPr/>
          <a:lstStyle/>
          <a:p>
            <a:pPr>
              <a:defRPr/>
            </a:pPr>
            <a:fld id="{29BB22A0-661D-4C13-8F32-67DD35405283}"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5</a:t>
            </a:fld>
            <a:endParaRPr lang="zh-CN" altLang="en-US"/>
          </a:p>
        </p:txBody>
      </p:sp>
    </p:spTree>
    <p:extLst>
      <p:ext uri="{BB962C8B-B14F-4D97-AF65-F5344CB8AC3E}">
        <p14:creationId xmlns:p14="http://schemas.microsoft.com/office/powerpoint/2010/main" val="416171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76475"/>
            <a:ext cx="44259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BD5BCAAF-F1C4-44C2-B953-E89E4CB7FCF7}"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50</a:t>
            </a:fld>
            <a:endParaRPr lang="zh-CN" altLang="en-US"/>
          </a:p>
        </p:txBody>
      </p:sp>
    </p:spTree>
    <p:extLst>
      <p:ext uri="{BB962C8B-B14F-4D97-AF65-F5344CB8AC3E}">
        <p14:creationId xmlns:p14="http://schemas.microsoft.com/office/powerpoint/2010/main" val="3373858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7694612"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D457931C-35F9-4ECE-803A-2856CFB2BC26}"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51</a:t>
            </a:fld>
            <a:endParaRPr lang="zh-CN" altLang="en-US"/>
          </a:p>
        </p:txBody>
      </p:sp>
    </p:spTree>
    <p:extLst>
      <p:ext uri="{BB962C8B-B14F-4D97-AF65-F5344CB8AC3E}">
        <p14:creationId xmlns:p14="http://schemas.microsoft.com/office/powerpoint/2010/main" val="41707228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1773238"/>
            <a:ext cx="4332288"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839F1DFC-917B-4E03-A112-0AC0084A1ED4}"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52</a:t>
            </a:fld>
            <a:endParaRPr lang="zh-CN" altLang="en-US"/>
          </a:p>
        </p:txBody>
      </p:sp>
    </p:spTree>
    <p:extLst>
      <p:ext uri="{BB962C8B-B14F-4D97-AF65-F5344CB8AC3E}">
        <p14:creationId xmlns:p14="http://schemas.microsoft.com/office/powerpoint/2010/main" val="1298332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96975"/>
            <a:ext cx="8866188"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0FF1FE86-CCBC-4ECE-88BF-4F818C1AB301}"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53</a:t>
            </a:fld>
            <a:endParaRPr lang="zh-CN" altLang="en-US"/>
          </a:p>
        </p:txBody>
      </p:sp>
    </p:spTree>
    <p:extLst>
      <p:ext uri="{BB962C8B-B14F-4D97-AF65-F5344CB8AC3E}">
        <p14:creationId xmlns:p14="http://schemas.microsoft.com/office/powerpoint/2010/main" val="1549702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96975"/>
            <a:ext cx="87995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3A982E00-B381-4905-99B1-2A05FCF8BA13}"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54</a:t>
            </a:fld>
            <a:endParaRPr lang="zh-CN" altLang="en-US"/>
          </a:p>
        </p:txBody>
      </p:sp>
    </p:spTree>
    <p:extLst>
      <p:ext uri="{BB962C8B-B14F-4D97-AF65-F5344CB8AC3E}">
        <p14:creationId xmlns:p14="http://schemas.microsoft.com/office/powerpoint/2010/main" val="42288640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054100"/>
            <a:ext cx="903605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F26260D7-8912-4833-97A6-EA3096C7343F}"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55</a:t>
            </a:fld>
            <a:endParaRPr lang="zh-CN" altLang="en-US"/>
          </a:p>
        </p:txBody>
      </p:sp>
    </p:spTree>
    <p:extLst>
      <p:ext uri="{BB962C8B-B14F-4D97-AF65-F5344CB8AC3E}">
        <p14:creationId xmlns:p14="http://schemas.microsoft.com/office/powerpoint/2010/main" val="1667314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txBox="1">
            <a:spLocks/>
          </p:cNvSpPr>
          <p:nvPr/>
        </p:nvSpPr>
        <p:spPr>
          <a:xfrm>
            <a:off x="457200" y="890718"/>
            <a:ext cx="8229600" cy="648072"/>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b="1" dirty="0">
                <a:solidFill>
                  <a:srgbClr val="FFC000"/>
                </a:solidFill>
                <a:latin typeface="Times New Roman" charset="0"/>
                <a:ea typeface="Times New Roman" charset="0"/>
                <a:cs typeface="Times New Roman" charset="0"/>
              </a:rPr>
              <a:t>Global physical activity evaluation</a:t>
            </a:r>
            <a:endParaRPr lang="zh-CN" altLang="en-US" sz="3000" b="1" dirty="0">
              <a:solidFill>
                <a:srgbClr val="FFC000"/>
              </a:solidFill>
              <a:latin typeface="Times New Roman" charset="0"/>
              <a:ea typeface="Times New Roman" charset="0"/>
              <a:cs typeface="Times New Roman" charset="0"/>
            </a:endParaRPr>
          </a:p>
        </p:txBody>
      </p:sp>
      <p:sp>
        <p:nvSpPr>
          <p:cNvPr id="2" name="灯片编号占位符 1"/>
          <p:cNvSpPr>
            <a:spLocks noGrp="1"/>
          </p:cNvSpPr>
          <p:nvPr>
            <p:ph type="sldNum" sz="quarter" idx="12"/>
          </p:nvPr>
        </p:nvSpPr>
        <p:spPr/>
        <p:txBody>
          <a:bodyPr/>
          <a:lstStyle/>
          <a:p>
            <a:fld id="{7BC5A36E-E481-4E7A-9AA0-4108AF2E6D3F}" type="slidenum">
              <a:rPr lang="en-US" smtClean="0"/>
              <a:pPr/>
              <a:t>56</a:t>
            </a:fld>
            <a:endParaRPr lang="en-US"/>
          </a:p>
        </p:txBody>
      </p:sp>
      <p:pic>
        <p:nvPicPr>
          <p:cNvPr id="3" name="图片 2">
            <a:extLst>
              <a:ext uri="{FF2B5EF4-FFF2-40B4-BE49-F238E27FC236}">
                <a16:creationId xmlns:a16="http://schemas.microsoft.com/office/drawing/2014/main" id="{0A2201D5-B2AC-494D-ABFB-B4D90EAF9A36}"/>
              </a:ext>
            </a:extLst>
          </p:cNvPr>
          <p:cNvPicPr>
            <a:picLocks noChangeAspect="1"/>
          </p:cNvPicPr>
          <p:nvPr/>
        </p:nvPicPr>
        <p:blipFill>
          <a:blip r:embed="rId3"/>
          <a:stretch>
            <a:fillRect/>
          </a:stretch>
        </p:blipFill>
        <p:spPr>
          <a:xfrm>
            <a:off x="870166" y="1646802"/>
            <a:ext cx="7403669" cy="1620180"/>
          </a:xfrm>
          <a:prstGeom prst="rect">
            <a:avLst/>
          </a:prstGeom>
        </p:spPr>
      </p:pic>
      <p:pic>
        <p:nvPicPr>
          <p:cNvPr id="6" name="图片 5">
            <a:extLst>
              <a:ext uri="{FF2B5EF4-FFF2-40B4-BE49-F238E27FC236}">
                <a16:creationId xmlns:a16="http://schemas.microsoft.com/office/drawing/2014/main" id="{3D8F6CCF-C180-4988-A640-C46E52323A17}"/>
              </a:ext>
            </a:extLst>
          </p:cNvPr>
          <p:cNvPicPr>
            <a:picLocks noChangeAspect="1"/>
          </p:cNvPicPr>
          <p:nvPr/>
        </p:nvPicPr>
        <p:blipFill>
          <a:blip r:embed="rId4"/>
          <a:stretch>
            <a:fillRect/>
          </a:stretch>
        </p:blipFill>
        <p:spPr>
          <a:xfrm>
            <a:off x="1135408" y="3374976"/>
            <a:ext cx="6716498" cy="2368032"/>
          </a:xfrm>
          <a:prstGeom prst="rect">
            <a:avLst/>
          </a:prstGeom>
        </p:spPr>
      </p:pic>
      <p:sp>
        <p:nvSpPr>
          <p:cNvPr id="4" name="文本框 3">
            <a:extLst>
              <a:ext uri="{FF2B5EF4-FFF2-40B4-BE49-F238E27FC236}">
                <a16:creationId xmlns:a16="http://schemas.microsoft.com/office/drawing/2014/main" id="{151C8470-FB7C-4E7A-AAEB-C6A2C64C223E}"/>
              </a:ext>
            </a:extLst>
          </p:cNvPr>
          <p:cNvSpPr txBox="1"/>
          <p:nvPr/>
        </p:nvSpPr>
        <p:spPr>
          <a:xfrm>
            <a:off x="5652120" y="1968670"/>
            <a:ext cx="901080" cy="276999"/>
          </a:xfrm>
          <a:prstGeom prst="rect">
            <a:avLst/>
          </a:prstGeom>
          <a:noFill/>
        </p:spPr>
        <p:txBody>
          <a:bodyPr wrap="square" rtlCol="0">
            <a:spAutoFit/>
          </a:bodyPr>
          <a:lstStyle/>
          <a:p>
            <a:r>
              <a:rPr lang="en-US" altLang="zh-CN" sz="1200" dirty="0">
                <a:solidFill>
                  <a:srgbClr val="002060"/>
                </a:solidFill>
                <a:latin typeface="Comic Sans MS" panose="030F0702030302020204" pitchFamily="66" charset="0"/>
                <a:ea typeface="+mj-ea"/>
                <a:cs typeface="+mj-cs"/>
              </a:rPr>
              <a:t>Nature</a:t>
            </a:r>
            <a:endParaRPr lang="zh-CN" altLang="en-US" sz="1200" dirty="0">
              <a:solidFill>
                <a:srgbClr val="002060"/>
              </a:solidFill>
              <a:latin typeface="Comic Sans MS" panose="030F0702030302020204" pitchFamily="66" charset="0"/>
              <a:ea typeface="+mj-ea"/>
              <a:cs typeface="+mj-cs"/>
            </a:endParaRPr>
          </a:p>
        </p:txBody>
      </p:sp>
    </p:spTree>
    <p:extLst>
      <p:ext uri="{BB962C8B-B14F-4D97-AF65-F5344CB8AC3E}">
        <p14:creationId xmlns:p14="http://schemas.microsoft.com/office/powerpoint/2010/main" val="11028906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0C913308-F349-4B6D-A68A-DD1791B4A57B}" type="slidenum">
              <a:rPr lang="zh-CN" altLang="en-US" smtClean="0">
                <a:solidFill>
                  <a:schemeClr val="tx1"/>
                </a:solidFill>
              </a:rPr>
              <a:pPr/>
              <a:t>57</a:t>
            </a:fld>
            <a:endParaRPr lang="zh-CN" altLang="en-US" dirty="0">
              <a:solidFill>
                <a:schemeClr val="tx1"/>
              </a:solidFill>
            </a:endParaRPr>
          </a:p>
        </p:txBody>
      </p:sp>
      <p:pic>
        <p:nvPicPr>
          <p:cNvPr id="5" name="图片 4"/>
          <p:cNvPicPr>
            <a:picLocks noChangeAspect="1"/>
          </p:cNvPicPr>
          <p:nvPr/>
        </p:nvPicPr>
        <p:blipFill>
          <a:blip r:embed="rId3"/>
          <a:stretch>
            <a:fillRect/>
          </a:stretch>
        </p:blipFill>
        <p:spPr>
          <a:xfrm>
            <a:off x="4854609" y="1762703"/>
            <a:ext cx="2671987" cy="1404156"/>
          </a:xfrm>
          <a:prstGeom prst="rect">
            <a:avLst/>
          </a:prstGeom>
        </p:spPr>
      </p:pic>
      <p:pic>
        <p:nvPicPr>
          <p:cNvPr id="7" name="图片 6"/>
          <p:cNvPicPr>
            <a:picLocks noChangeAspect="1"/>
          </p:cNvPicPr>
          <p:nvPr/>
        </p:nvPicPr>
        <p:blipFill>
          <a:blip r:embed="rId4"/>
          <a:stretch>
            <a:fillRect/>
          </a:stretch>
        </p:blipFill>
        <p:spPr>
          <a:xfrm>
            <a:off x="1550638" y="3958618"/>
            <a:ext cx="2536338" cy="1448480"/>
          </a:xfrm>
          <a:prstGeom prst="rect">
            <a:avLst/>
          </a:prstGeom>
        </p:spPr>
      </p:pic>
      <p:pic>
        <p:nvPicPr>
          <p:cNvPr id="9" name="Picture 4"/>
          <p:cNvPicPr>
            <a:picLocks noChangeAspect="1" noChangeArrowheads="1"/>
          </p:cNvPicPr>
          <p:nvPr/>
        </p:nvPicPr>
        <p:blipFill>
          <a:blip r:embed="rId5" cstate="print"/>
          <a:srcRect/>
          <a:stretch>
            <a:fillRect/>
          </a:stretch>
        </p:blipFill>
        <p:spPr bwMode="auto">
          <a:xfrm>
            <a:off x="1403648" y="1754814"/>
            <a:ext cx="2536338" cy="1404156"/>
          </a:xfrm>
          <a:prstGeom prst="rect">
            <a:avLst/>
          </a:prstGeom>
          <a:noFill/>
          <a:ln w="9525">
            <a:noFill/>
            <a:miter lim="800000"/>
            <a:headEnd/>
            <a:tailEnd/>
          </a:ln>
        </p:spPr>
      </p:pic>
      <p:pic>
        <p:nvPicPr>
          <p:cNvPr id="10" name="图片 9"/>
          <p:cNvPicPr>
            <a:picLocks noChangeAspect="1"/>
          </p:cNvPicPr>
          <p:nvPr/>
        </p:nvPicPr>
        <p:blipFill>
          <a:blip r:embed="rId6"/>
          <a:stretch>
            <a:fillRect/>
          </a:stretch>
        </p:blipFill>
        <p:spPr>
          <a:xfrm>
            <a:off x="4860837" y="3958619"/>
            <a:ext cx="2753394" cy="701155"/>
          </a:xfrm>
          <a:prstGeom prst="rect">
            <a:avLst/>
          </a:prstGeom>
        </p:spPr>
      </p:pic>
      <p:pic>
        <p:nvPicPr>
          <p:cNvPr id="11" name="图片 10"/>
          <p:cNvPicPr>
            <a:picLocks noChangeAspect="1"/>
          </p:cNvPicPr>
          <p:nvPr/>
        </p:nvPicPr>
        <p:blipFill>
          <a:blip r:embed="rId7"/>
          <a:stretch>
            <a:fillRect/>
          </a:stretch>
        </p:blipFill>
        <p:spPr>
          <a:xfrm>
            <a:off x="4948013" y="4721498"/>
            <a:ext cx="2666217" cy="685599"/>
          </a:xfrm>
          <a:prstGeom prst="rect">
            <a:avLst/>
          </a:prstGeom>
        </p:spPr>
      </p:pic>
      <p:sp>
        <p:nvSpPr>
          <p:cNvPr id="12" name="文本框 11"/>
          <p:cNvSpPr txBox="1"/>
          <p:nvPr/>
        </p:nvSpPr>
        <p:spPr>
          <a:xfrm>
            <a:off x="1369231" y="3229177"/>
            <a:ext cx="2750969" cy="646331"/>
          </a:xfrm>
          <a:prstGeom prst="rect">
            <a:avLst/>
          </a:prstGeom>
          <a:noFill/>
        </p:spPr>
        <p:txBody>
          <a:bodyPr wrap="square" rtlCol="0">
            <a:spAutoFit/>
          </a:bodyPr>
          <a:lstStyle/>
          <a:p>
            <a:r>
              <a:rPr lang="en-US" altLang="zh-CN"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rPr>
              <a:t>City-wide air quality monitoring</a:t>
            </a:r>
            <a:endParaRPr lang="zh-CN" altLang="en-US"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endParaRPr>
          </a:p>
        </p:txBody>
      </p:sp>
      <p:sp>
        <p:nvSpPr>
          <p:cNvPr id="13" name="文本框 12"/>
          <p:cNvSpPr txBox="1"/>
          <p:nvPr/>
        </p:nvSpPr>
        <p:spPr>
          <a:xfrm>
            <a:off x="5803240" y="3266982"/>
            <a:ext cx="836711" cy="369332"/>
          </a:xfrm>
          <a:prstGeom prst="rect">
            <a:avLst/>
          </a:prstGeom>
          <a:noFill/>
        </p:spPr>
        <p:txBody>
          <a:bodyPr wrap="square" rtlCol="0">
            <a:spAutoFit/>
          </a:bodyPr>
          <a:lstStyle/>
          <a:p>
            <a:r>
              <a:rPr lang="en-US" altLang="zh-CN"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rPr>
              <a:t>Waze</a:t>
            </a:r>
            <a:endParaRPr lang="zh-CN" altLang="en-US"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5531346" y="5432753"/>
            <a:ext cx="1653210" cy="369332"/>
          </a:xfrm>
          <a:prstGeom prst="rect">
            <a:avLst/>
          </a:prstGeom>
          <a:noFill/>
        </p:spPr>
        <p:txBody>
          <a:bodyPr wrap="square" rtlCol="0">
            <a:spAutoFit/>
          </a:bodyPr>
          <a:lstStyle/>
          <a:p>
            <a:r>
              <a:rPr lang="en-US" altLang="zh-CN"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rPr>
              <a:t>Dining habit</a:t>
            </a:r>
            <a:endParaRPr lang="zh-CN" altLang="en-US"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endParaRPr>
          </a:p>
        </p:txBody>
      </p:sp>
      <p:sp>
        <p:nvSpPr>
          <p:cNvPr id="15" name="文本框 14"/>
          <p:cNvSpPr txBox="1"/>
          <p:nvPr/>
        </p:nvSpPr>
        <p:spPr>
          <a:xfrm>
            <a:off x="1697014" y="5432753"/>
            <a:ext cx="2448272" cy="369332"/>
          </a:xfrm>
          <a:prstGeom prst="rect">
            <a:avLst/>
          </a:prstGeom>
          <a:noFill/>
        </p:spPr>
        <p:txBody>
          <a:bodyPr wrap="square" rtlCol="0">
            <a:spAutoFit/>
          </a:bodyPr>
          <a:lstStyle/>
          <a:p>
            <a:r>
              <a:rPr lang="en-US" altLang="zh-CN"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rPr>
              <a:t>Number recognition</a:t>
            </a:r>
            <a:endParaRPr lang="zh-CN" altLang="en-US" dirty="0">
              <a:solidFill>
                <a:schemeClr val="bg1"/>
              </a:solidFill>
              <a:latin typeface="Comic Sans MS" panose="030F0702030302020204" pitchFamily="66" charset="0"/>
              <a:ea typeface="微软雅黑" panose="020B0503020204020204" pitchFamily="34" charset="-122"/>
              <a:cs typeface="Times New Roman" panose="02020603050405020304" pitchFamily="18" charset="0"/>
            </a:endParaRPr>
          </a:p>
        </p:txBody>
      </p:sp>
      <p:sp>
        <p:nvSpPr>
          <p:cNvPr id="18" name="标题 1"/>
          <p:cNvSpPr txBox="1">
            <a:spLocks/>
          </p:cNvSpPr>
          <p:nvPr/>
        </p:nvSpPr>
        <p:spPr>
          <a:xfrm>
            <a:off x="523569" y="890718"/>
            <a:ext cx="8163232" cy="64127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000" b="1" dirty="0">
                <a:solidFill>
                  <a:srgbClr val="FFC000"/>
                </a:solidFill>
                <a:latin typeface="Times New Roman" charset="0"/>
                <a:ea typeface="Times New Roman" charset="0"/>
                <a:cs typeface="Times New Roman" charset="0"/>
              </a:rPr>
              <a:t>More applications</a:t>
            </a:r>
            <a:endParaRPr lang="zh-CN" altLang="en-US" sz="3000" b="1" dirty="0">
              <a:solidFill>
                <a:srgbClr val="FFC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223228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04900"/>
            <a:ext cx="8532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120B5D18-3B8C-49B0-BB3D-1BDCDD7767DF}"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58</a:t>
            </a:fld>
            <a:endParaRPr lang="zh-CN" altLang="en-US"/>
          </a:p>
        </p:txBody>
      </p:sp>
    </p:spTree>
    <p:extLst>
      <p:ext uri="{BB962C8B-B14F-4D97-AF65-F5344CB8AC3E}">
        <p14:creationId xmlns:p14="http://schemas.microsoft.com/office/powerpoint/2010/main" val="913244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481138"/>
            <a:ext cx="7551737"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5EF87B3F-AFC8-4A93-B796-174C36329E50}"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59</a:t>
            </a:fld>
            <a:endParaRPr lang="zh-CN" altLang="en-US"/>
          </a:p>
        </p:txBody>
      </p:sp>
    </p:spTree>
    <p:extLst>
      <p:ext uri="{BB962C8B-B14F-4D97-AF65-F5344CB8AC3E}">
        <p14:creationId xmlns:p14="http://schemas.microsoft.com/office/powerpoint/2010/main" val="77385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934" y="980728"/>
            <a:ext cx="8229600" cy="1143000"/>
          </a:xfrm>
        </p:spPr>
        <p:txBody>
          <a:bodyPr/>
          <a:lstStyle/>
          <a:p>
            <a:pPr algn="l"/>
            <a:r>
              <a:rPr lang="en-US" altLang="zh-CN" sz="2400" dirty="0">
                <a:latin typeface="Times New Roman" panose="02020603050405020304" pitchFamily="18" charset="0"/>
                <a:cs typeface="Times New Roman" panose="02020603050405020304" pitchFamily="18" charset="0"/>
              </a:rPr>
              <a:t>What is The Game Theory?</a:t>
            </a:r>
            <a:br>
              <a:rPr lang="en-US" altLang="zh-CN" sz="2400" dirty="0">
                <a:latin typeface="Times New Roman" panose="02020603050405020304" pitchFamily="18" charset="0"/>
                <a:cs typeface="Times New Roman" panose="02020603050405020304" pitchFamily="18" charset="0"/>
              </a:rPr>
            </a:br>
            <a:r>
              <a:rPr lang="en-US" altLang="zh-CN" sz="2400" dirty="0">
                <a:latin typeface="Times New Roman" panose="02020603050405020304" pitchFamily="18" charset="0"/>
                <a:cs typeface="Times New Roman" panose="02020603050405020304" pitchFamily="18" charset="0"/>
              </a:rPr>
              <a:t>	</a:t>
            </a:r>
            <a:endParaRPr lang="zh-CN" altLang="en-US" dirty="0"/>
          </a:p>
        </p:txBody>
      </p:sp>
      <p:sp>
        <p:nvSpPr>
          <p:cNvPr id="2" name="文本框 1"/>
          <p:cNvSpPr txBox="1"/>
          <p:nvPr/>
        </p:nvSpPr>
        <p:spPr>
          <a:xfrm>
            <a:off x="755576" y="1844824"/>
            <a:ext cx="7416824" cy="1477328"/>
          </a:xfrm>
          <a:prstGeom prst="rect">
            <a:avLst/>
          </a:prstGeom>
          <a:noFill/>
        </p:spPr>
        <p:txBody>
          <a:bodyPr wrap="square" rtlCol="0">
            <a:spAutoFit/>
          </a:bodyPr>
          <a:lstStyle/>
          <a:p>
            <a:r>
              <a:rPr lang="en-US" altLang="zh-CN" dirty="0">
                <a:solidFill>
                  <a:srgbClr val="0070C0"/>
                </a:solidFill>
                <a:latin typeface="Times New Roman" panose="02020603050405020304" pitchFamily="18" charset="0"/>
                <a:cs typeface="Times New Roman" panose="02020603050405020304" pitchFamily="18" charset="0"/>
              </a:rPr>
              <a:t>Game theory </a:t>
            </a:r>
            <a:r>
              <a:rPr lang="en-US" altLang="zh-CN" dirty="0">
                <a:latin typeface="Times New Roman" panose="02020603050405020304" pitchFamily="18" charset="0"/>
                <a:cs typeface="Times New Roman" panose="02020603050405020304" pitchFamily="18" charset="0"/>
              </a:rPr>
              <a:t>is the study of how </a:t>
            </a:r>
            <a:r>
              <a:rPr lang="en-US" altLang="zh-CN" dirty="0">
                <a:solidFill>
                  <a:srgbClr val="FF0000"/>
                </a:solidFill>
                <a:latin typeface="Times New Roman" panose="02020603050405020304" pitchFamily="18" charset="0"/>
                <a:cs typeface="Times New Roman" panose="02020603050405020304" pitchFamily="18" charset="0"/>
              </a:rPr>
              <a:t>rational</a:t>
            </a:r>
            <a:r>
              <a:rPr lang="en-US" altLang="zh-CN" dirty="0">
                <a:latin typeface="Times New Roman" panose="02020603050405020304" pitchFamily="18" charset="0"/>
                <a:cs typeface="Times New Roman" panose="02020603050405020304" pitchFamily="18" charset="0"/>
              </a:rPr>
              <a:t> decision-makers make decisions.</a:t>
            </a:r>
          </a:p>
          <a:p>
            <a:r>
              <a:rPr lang="en-US" altLang="zh-CN" dirty="0"/>
              <a:t/>
            </a:r>
            <a:br>
              <a:rPr lang="en-US" altLang="zh-CN" dirty="0"/>
            </a:br>
            <a:r>
              <a:rPr lang="en-US" altLang="zh-CN" dirty="0">
                <a:latin typeface="Times New Roman" panose="02020603050405020304" pitchFamily="18" charset="0"/>
                <a:cs typeface="Times New Roman" panose="02020603050405020304" pitchFamily="18" charset="0"/>
              </a:rPr>
              <a:t>Different from operational research</a:t>
            </a: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Competition </a:t>
            </a:r>
            <a:r>
              <a:rPr lang="en-US" altLang="zh-CN" dirty="0">
                <a:latin typeface="Times New Roman" panose="02020603050405020304" pitchFamily="18" charset="0"/>
                <a:cs typeface="Times New Roman" panose="02020603050405020304" pitchFamily="18" charset="0"/>
              </a:rPr>
              <a:t>and Cooperation </a:t>
            </a:r>
            <a:endParaRPr lang="zh-CN" altLang="en-US" dirty="0">
              <a:latin typeface="Times New Roman" panose="02020603050405020304" pitchFamily="18" charset="0"/>
              <a:cs typeface="Times New Roman" panose="02020603050405020304" pitchFamily="18" charset="0"/>
            </a:endParaRPr>
          </a:p>
        </p:txBody>
      </p:sp>
      <p:sp>
        <p:nvSpPr>
          <p:cNvPr id="3" name="日期占位符 2"/>
          <p:cNvSpPr>
            <a:spLocks noGrp="1"/>
          </p:cNvSpPr>
          <p:nvPr>
            <p:ph type="dt" sz="half" idx="10"/>
          </p:nvPr>
        </p:nvSpPr>
        <p:spPr/>
        <p:txBody>
          <a:bodyPr/>
          <a:lstStyle/>
          <a:p>
            <a:pPr>
              <a:defRPr/>
            </a:pPr>
            <a:fld id="{F7A79BE1-533A-4FD8-8C90-1B16E151106E}" type="datetime1">
              <a:rPr lang="zh-CN" altLang="en-US" smtClean="0"/>
              <a:t>2021/8/14</a:t>
            </a:fld>
            <a:endParaRPr lang="zh-CN" altLang="en-US"/>
          </a:p>
        </p:txBody>
      </p:sp>
      <p:sp>
        <p:nvSpPr>
          <p:cNvPr id="6" name="灯片编号占位符 5"/>
          <p:cNvSpPr>
            <a:spLocks noGrp="1"/>
          </p:cNvSpPr>
          <p:nvPr>
            <p:ph type="sldNum" sz="quarter" idx="12"/>
          </p:nvPr>
        </p:nvSpPr>
        <p:spPr/>
        <p:txBody>
          <a:bodyPr/>
          <a:lstStyle/>
          <a:p>
            <a:pPr>
              <a:defRPr/>
            </a:pPr>
            <a:fld id="{7631C0C1-1631-4991-A7F2-094E066B2ABC}" type="slidenum">
              <a:rPr lang="zh-CN" altLang="en-US" smtClean="0"/>
              <a:pPr>
                <a:defRPr/>
              </a:pPr>
              <a:t>6</a:t>
            </a:fld>
            <a:endParaRPr lang="zh-CN" altLang="en-US"/>
          </a:p>
        </p:txBody>
      </p:sp>
      <p:sp>
        <p:nvSpPr>
          <p:cNvPr id="7" name="标题 1">
            <a:extLst>
              <a:ext uri="{FF2B5EF4-FFF2-40B4-BE49-F238E27FC236}">
                <a16:creationId xmlns:a16="http://schemas.microsoft.com/office/drawing/2014/main" id="{DD779814-37C6-48E2-B887-D861897CD8C7}"/>
              </a:ext>
            </a:extLst>
          </p:cNvPr>
          <p:cNvSpPr txBox="1">
            <a:spLocks/>
          </p:cNvSpPr>
          <p:nvPr/>
        </p:nvSpPr>
        <p:spPr bwMode="auto">
          <a:xfrm>
            <a:off x="395536" y="3429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400" dirty="0">
                <a:latin typeface="Times New Roman" panose="02020603050405020304" pitchFamily="18" charset="0"/>
                <a:cs typeface="Times New Roman" panose="02020603050405020304" pitchFamily="18" charset="0"/>
              </a:rPr>
              <a:t>Game Theory for Everything</a:t>
            </a:r>
            <a:endParaRPr lang="zh-CN" altLang="en-US" dirty="0"/>
          </a:p>
        </p:txBody>
      </p:sp>
      <p:sp>
        <p:nvSpPr>
          <p:cNvPr id="8" name="文本框 7">
            <a:extLst>
              <a:ext uri="{FF2B5EF4-FFF2-40B4-BE49-F238E27FC236}">
                <a16:creationId xmlns:a16="http://schemas.microsoft.com/office/drawing/2014/main" id="{E590DE83-974D-4781-988D-C46EE7AB7A94}"/>
              </a:ext>
            </a:extLst>
          </p:cNvPr>
          <p:cNvSpPr txBox="1"/>
          <p:nvPr/>
        </p:nvSpPr>
        <p:spPr>
          <a:xfrm>
            <a:off x="755576" y="4471952"/>
            <a:ext cx="7416824" cy="1200329"/>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Human-centered World</a:t>
            </a:r>
          </a:p>
          <a:p>
            <a:r>
              <a:rPr lang="en-US" altLang="zh-CN" dirty="0"/>
              <a:t/>
            </a:r>
            <a:br>
              <a:rPr lang="en-US" altLang="zh-CN" dirty="0"/>
            </a:br>
            <a:r>
              <a:rPr lang="en-US" altLang="zh-CN" dirty="0">
                <a:latin typeface="Times New Roman" panose="02020603050405020304" pitchFamily="18" charset="0"/>
                <a:cs typeface="Times New Roman" panose="02020603050405020304" pitchFamily="18" charset="0"/>
              </a:rPr>
              <a:t>Artificial Intelligence World</a:t>
            </a:r>
          </a:p>
          <a:p>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34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a:solidFill>
                  <a:schemeClr val="bg1"/>
                </a:solidFill>
                <a:latin typeface="Calibri" pitchFamily="34" charset="0"/>
              </a:rPr>
              <a:t>面向语义的短文本分类的研究</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054100"/>
            <a:ext cx="7827963"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pPr>
              <a:defRPr/>
            </a:pPr>
            <a:fld id="{4AAE78D7-2047-4C28-A212-2DD30AC12284}"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60</a:t>
            </a:fld>
            <a:endParaRPr lang="zh-CN" altLang="en-US"/>
          </a:p>
        </p:txBody>
      </p:sp>
    </p:spTree>
    <p:extLst>
      <p:ext uri="{BB962C8B-B14F-4D97-AF65-F5344CB8AC3E}">
        <p14:creationId xmlns:p14="http://schemas.microsoft.com/office/powerpoint/2010/main" val="7670520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087771" y="975261"/>
            <a:ext cx="944501" cy="973974"/>
            <a:chOff x="6469864" y="1807996"/>
            <a:chExt cx="1251077" cy="1290117"/>
          </a:xfrm>
          <a:noFill/>
        </p:grpSpPr>
        <p:sp>
          <p:nvSpPr>
            <p:cNvPr id="7" name="矩形 6"/>
            <p:cNvSpPr/>
            <p:nvPr/>
          </p:nvSpPr>
          <p:spPr>
            <a:xfrm>
              <a:off x="6469864" y="1807996"/>
              <a:ext cx="1251077" cy="1290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1200">
                <a:solidFill>
                  <a:prstClr val="white"/>
                </a:solidFill>
                <a:latin typeface="微软雅黑" panose="020B0503020204020204" pitchFamily="34" charset="-122"/>
                <a:ea typeface="微软雅黑" panose="020B0503020204020204" pitchFamily="34" charset="-122"/>
              </a:endParaRPr>
            </a:p>
          </p:txBody>
        </p:sp>
        <p:grpSp>
          <p:nvGrpSpPr>
            <p:cNvPr id="8" name="Group 20"/>
            <p:cNvGrpSpPr/>
            <p:nvPr/>
          </p:nvGrpSpPr>
          <p:grpSpPr>
            <a:xfrm>
              <a:off x="6629025" y="2009598"/>
              <a:ext cx="850750" cy="852413"/>
              <a:chOff x="6563042" y="1919069"/>
              <a:chExt cx="1134038" cy="1136551"/>
            </a:xfrm>
            <a:grpFill/>
          </p:grpSpPr>
          <p:grpSp>
            <p:nvGrpSpPr>
              <p:cNvPr id="9" name="Group 21"/>
              <p:cNvGrpSpPr/>
              <p:nvPr/>
            </p:nvGrpSpPr>
            <p:grpSpPr>
              <a:xfrm>
                <a:off x="6851824" y="1919069"/>
                <a:ext cx="845256" cy="916435"/>
                <a:chOff x="7000705" y="1812217"/>
                <a:chExt cx="914400" cy="991402"/>
              </a:xfrm>
              <a:grpFill/>
            </p:grpSpPr>
            <p:sp>
              <p:nvSpPr>
                <p:cNvPr id="21" name="Oval 33"/>
                <p:cNvSpPr/>
                <p:nvPr/>
              </p:nvSpPr>
              <p:spPr>
                <a:xfrm>
                  <a:off x="7192225" y="2251319"/>
                  <a:ext cx="155418" cy="147836"/>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2" name="Trapezoid 34"/>
                <p:cNvSpPr/>
                <p:nvPr/>
              </p:nvSpPr>
              <p:spPr>
                <a:xfrm>
                  <a:off x="7193281" y="2374325"/>
                  <a:ext cx="154362" cy="258385"/>
                </a:xfrm>
                <a:prstGeom prst="trapezoid">
                  <a:avLst>
                    <a:gd name="adj" fmla="val 16772"/>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3" name="Rectangle 35"/>
                <p:cNvSpPr/>
                <p:nvPr/>
              </p:nvSpPr>
              <p:spPr>
                <a:xfrm rot="900000">
                  <a:off x="7000705" y="2157056"/>
                  <a:ext cx="914400" cy="646563"/>
                </a:xfrm>
                <a:prstGeom prst="rect">
                  <a:avLst/>
                </a:prstGeom>
                <a:grpFill/>
                <a:ln w="28575"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4" name="Straight Connector 36"/>
                <p:cNvCxnSpPr/>
                <p:nvPr/>
              </p:nvCxnSpPr>
              <p:spPr>
                <a:xfrm>
                  <a:off x="7147560" y="2514600"/>
                  <a:ext cx="547052" cy="152400"/>
                </a:xfrm>
                <a:prstGeom prst="line">
                  <a:avLst/>
                </a:prstGeom>
                <a:grpFill/>
                <a:ln w="9525" cap="flat" cmpd="sng" algn="ctr">
                  <a:solidFill>
                    <a:srgbClr val="FFFFFF"/>
                  </a:solidFill>
                  <a:prstDash val="solid"/>
                </a:ln>
                <a:effectLst/>
              </p:spPr>
            </p:cxnSp>
            <p:sp>
              <p:nvSpPr>
                <p:cNvPr id="25" name="Oval 37"/>
                <p:cNvSpPr/>
                <p:nvPr/>
              </p:nvSpPr>
              <p:spPr>
                <a:xfrm>
                  <a:off x="7121576" y="2341282"/>
                  <a:ext cx="310345" cy="310345"/>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6" name="Straight Connector 38"/>
                <p:cNvCxnSpPr/>
                <p:nvPr/>
              </p:nvCxnSpPr>
              <p:spPr>
                <a:xfrm flipV="1">
                  <a:off x="7574280" y="2538095"/>
                  <a:ext cx="32068" cy="92710"/>
                </a:xfrm>
                <a:prstGeom prst="line">
                  <a:avLst/>
                </a:prstGeom>
                <a:grpFill/>
                <a:ln w="9525" cap="flat" cmpd="sng" algn="ctr">
                  <a:solidFill>
                    <a:srgbClr val="FFFFFF"/>
                  </a:solidFill>
                  <a:prstDash val="solid"/>
                </a:ln>
                <a:effectLst/>
              </p:spPr>
            </p:cxnSp>
            <p:cxnSp>
              <p:nvCxnSpPr>
                <p:cNvPr id="27" name="Straight Connector 39"/>
                <p:cNvCxnSpPr/>
                <p:nvPr/>
              </p:nvCxnSpPr>
              <p:spPr>
                <a:xfrm flipV="1">
                  <a:off x="7685404" y="2569210"/>
                  <a:ext cx="32068" cy="92710"/>
                </a:xfrm>
                <a:prstGeom prst="line">
                  <a:avLst/>
                </a:prstGeom>
                <a:grpFill/>
                <a:ln w="9525" cap="flat" cmpd="sng" algn="ctr">
                  <a:solidFill>
                    <a:srgbClr val="FFFFFF"/>
                  </a:solidFill>
                  <a:prstDash val="solid"/>
                </a:ln>
                <a:effectLst/>
              </p:spPr>
            </p:cxnSp>
            <p:cxnSp>
              <p:nvCxnSpPr>
                <p:cNvPr id="28" name="Straight Connector 40"/>
                <p:cNvCxnSpPr/>
                <p:nvPr/>
              </p:nvCxnSpPr>
              <p:spPr>
                <a:xfrm flipV="1">
                  <a:off x="7457905" y="2505075"/>
                  <a:ext cx="32068" cy="92710"/>
                </a:xfrm>
                <a:prstGeom prst="line">
                  <a:avLst/>
                </a:prstGeom>
                <a:grpFill/>
                <a:ln w="9525" cap="flat" cmpd="sng" algn="ctr">
                  <a:solidFill>
                    <a:srgbClr val="FFFFFF"/>
                  </a:solidFill>
                  <a:prstDash val="solid"/>
                </a:ln>
                <a:effectLst/>
              </p:spPr>
            </p:cxnSp>
            <p:cxnSp>
              <p:nvCxnSpPr>
                <p:cNvPr id="29" name="Straight Connector 41"/>
                <p:cNvCxnSpPr/>
                <p:nvPr/>
              </p:nvCxnSpPr>
              <p:spPr>
                <a:xfrm flipV="1">
                  <a:off x="7344309" y="2472627"/>
                  <a:ext cx="32068" cy="92710"/>
                </a:xfrm>
                <a:prstGeom prst="line">
                  <a:avLst/>
                </a:prstGeom>
                <a:grpFill/>
                <a:ln w="9525" cap="flat" cmpd="sng" algn="ctr">
                  <a:solidFill>
                    <a:srgbClr val="FFFFFF"/>
                  </a:solidFill>
                  <a:prstDash val="solid"/>
                </a:ln>
                <a:effectLst/>
              </p:spPr>
            </p:cxnSp>
            <p:cxnSp>
              <p:nvCxnSpPr>
                <p:cNvPr id="30" name="Straight Connector 42"/>
                <p:cNvCxnSpPr/>
                <p:nvPr/>
              </p:nvCxnSpPr>
              <p:spPr>
                <a:xfrm flipH="1">
                  <a:off x="7147560" y="2209800"/>
                  <a:ext cx="89852" cy="304800"/>
                </a:xfrm>
                <a:prstGeom prst="line">
                  <a:avLst/>
                </a:prstGeom>
                <a:grpFill/>
                <a:ln w="9525" cap="flat" cmpd="sng" algn="ctr">
                  <a:solidFill>
                    <a:srgbClr val="FFFFFF"/>
                  </a:solidFill>
                  <a:prstDash val="solid"/>
                </a:ln>
                <a:effectLst/>
              </p:spPr>
            </p:cxnSp>
            <p:sp>
              <p:nvSpPr>
                <p:cNvPr id="31" name="Rectangle 43"/>
                <p:cNvSpPr/>
                <p:nvPr/>
              </p:nvSpPr>
              <p:spPr>
                <a:xfrm rot="900000">
                  <a:off x="7387126" y="2674459"/>
                  <a:ext cx="228600" cy="113155"/>
                </a:xfrm>
                <a:prstGeom prst="rect">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32" name="Straight Connector 44"/>
                <p:cNvCxnSpPr/>
                <p:nvPr/>
              </p:nvCxnSpPr>
              <p:spPr>
                <a:xfrm>
                  <a:off x="7296845" y="2209800"/>
                  <a:ext cx="566995" cy="164525"/>
                </a:xfrm>
                <a:prstGeom prst="line">
                  <a:avLst/>
                </a:prstGeom>
                <a:grpFill/>
                <a:ln w="9525" cap="flat" cmpd="sng" algn="ctr">
                  <a:solidFill>
                    <a:srgbClr val="FFFFFF"/>
                  </a:solidFill>
                  <a:prstDash val="sysDash"/>
                </a:ln>
                <a:effectLst/>
              </p:spPr>
            </p:cxnSp>
            <p:sp>
              <p:nvSpPr>
                <p:cNvPr id="33" name="Freeform 45"/>
                <p:cNvSpPr/>
                <p:nvPr/>
              </p:nvSpPr>
              <p:spPr>
                <a:xfrm rot="20700000">
                  <a:off x="7451777" y="1812217"/>
                  <a:ext cx="334954" cy="626744"/>
                </a:xfrm>
                <a:custGeom>
                  <a:avLst/>
                  <a:gdLst>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1137 h 968847"/>
                    <a:gd name="connsiteX1" fmla="*/ 0 w 472440"/>
                    <a:gd name="connsiteY1" fmla="*/ 925032 h 968847"/>
                    <a:gd name="connsiteX2" fmla="*/ 205740 w 472440"/>
                    <a:gd name="connsiteY2" fmla="*/ 376392 h 968847"/>
                    <a:gd name="connsiteX3" fmla="*/ 472440 w 472440"/>
                    <a:gd name="connsiteY3" fmla="*/ 968847 h 968847"/>
                    <a:gd name="connsiteX4" fmla="*/ 228600 w 472440"/>
                    <a:gd name="connsiteY4" fmla="*/ 252567 h 968847"/>
                    <a:gd name="connsiteX5" fmla="*/ 360045 w 472440"/>
                    <a:gd name="connsiteY5" fmla="*/ 126837 h 968847"/>
                    <a:gd name="connsiteX6" fmla="*/ 209550 w 472440"/>
                    <a:gd name="connsiteY6" fmla="*/ 1107 h 968847"/>
                    <a:gd name="connsiteX7" fmla="*/ 49530 w 472440"/>
                    <a:gd name="connsiteY7" fmla="*/ 103977 h 968847"/>
                    <a:gd name="connsiteX8" fmla="*/ 142875 w 472440"/>
                    <a:gd name="connsiteY8" fmla="*/ 241137 h 968847"/>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4480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3850 w 472440"/>
                    <a:gd name="connsiteY4" fmla="*/ 539017 h 969546"/>
                    <a:gd name="connsiteX5" fmla="*/ 228600 w 472440"/>
                    <a:gd name="connsiteY5" fmla="*/ 253266 h 969546"/>
                    <a:gd name="connsiteX6" fmla="*/ 344805 w 472440"/>
                    <a:gd name="connsiteY6" fmla="*/ 127536 h 969546"/>
                    <a:gd name="connsiteX7" fmla="*/ 209550 w 472440"/>
                    <a:gd name="connsiteY7" fmla="*/ 1806 h 969546"/>
                    <a:gd name="connsiteX8" fmla="*/ 49530 w 472440"/>
                    <a:gd name="connsiteY8" fmla="*/ 104676 h 969546"/>
                    <a:gd name="connsiteX9" fmla="*/ 142875 w 472440"/>
                    <a:gd name="connsiteY9"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228600 w 472440"/>
                    <a:gd name="connsiteY6" fmla="*/ 253266 h 969546"/>
                    <a:gd name="connsiteX7" fmla="*/ 344805 w 472440"/>
                    <a:gd name="connsiteY7" fmla="*/ 127536 h 969546"/>
                    <a:gd name="connsiteX8" fmla="*/ 209550 w 472440"/>
                    <a:gd name="connsiteY8" fmla="*/ 1806 h 969546"/>
                    <a:gd name="connsiteX9" fmla="*/ 49530 w 472440"/>
                    <a:gd name="connsiteY9" fmla="*/ 104676 h 969546"/>
                    <a:gd name="connsiteX10" fmla="*/ 142875 w 472440"/>
                    <a:gd name="connsiteY10"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312420 w 472440"/>
                    <a:gd name="connsiteY6" fmla="*/ 502822 h 969546"/>
                    <a:gd name="connsiteX7" fmla="*/ 228600 w 472440"/>
                    <a:gd name="connsiteY7" fmla="*/ 253266 h 969546"/>
                    <a:gd name="connsiteX8" fmla="*/ 344805 w 472440"/>
                    <a:gd name="connsiteY8" fmla="*/ 127536 h 969546"/>
                    <a:gd name="connsiteX9" fmla="*/ 209550 w 472440"/>
                    <a:gd name="connsiteY9" fmla="*/ 1806 h 969546"/>
                    <a:gd name="connsiteX10" fmla="*/ 49530 w 472440"/>
                    <a:gd name="connsiteY10" fmla="*/ 104676 h 969546"/>
                    <a:gd name="connsiteX11" fmla="*/ 142875 w 472440"/>
                    <a:gd name="connsiteY11"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333375 w 472440"/>
                    <a:gd name="connsiteY5" fmla="*/ 573307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1945 w 472440"/>
                    <a:gd name="connsiteY4" fmla="*/ 53330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1485 w 472440"/>
                    <a:gd name="connsiteY6" fmla="*/ 50472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81915 w 472440"/>
                    <a:gd name="connsiteY1" fmla="*/ 537112 h 969546"/>
                    <a:gd name="connsiteX2" fmla="*/ 0 w 472440"/>
                    <a:gd name="connsiteY2" fmla="*/ 925731 h 969546"/>
                    <a:gd name="connsiteX3" fmla="*/ 198120 w 472440"/>
                    <a:gd name="connsiteY3" fmla="*/ 375186 h 969546"/>
                    <a:gd name="connsiteX4" fmla="*/ 472440 w 472440"/>
                    <a:gd name="connsiteY4" fmla="*/ 969546 h 969546"/>
                    <a:gd name="connsiteX5" fmla="*/ 331470 w 472440"/>
                    <a:gd name="connsiteY5" fmla="*/ 537112 h 969546"/>
                    <a:gd name="connsiteX6" fmla="*/ 457200 w 472440"/>
                    <a:gd name="connsiteY6" fmla="*/ 533302 h 969546"/>
                    <a:gd name="connsiteX7" fmla="*/ 451485 w 472440"/>
                    <a:gd name="connsiteY7" fmla="*/ 504727 h 969546"/>
                    <a:gd name="connsiteX8" fmla="*/ 312420 w 472440"/>
                    <a:gd name="connsiteY8" fmla="*/ 502822 h 969546"/>
                    <a:gd name="connsiteX9" fmla="*/ 228600 w 472440"/>
                    <a:gd name="connsiteY9" fmla="*/ 253266 h 969546"/>
                    <a:gd name="connsiteX10" fmla="*/ 344805 w 472440"/>
                    <a:gd name="connsiteY10" fmla="*/ 127536 h 969546"/>
                    <a:gd name="connsiteX11" fmla="*/ 209550 w 472440"/>
                    <a:gd name="connsiteY11" fmla="*/ 1806 h 969546"/>
                    <a:gd name="connsiteX12" fmla="*/ 49530 w 472440"/>
                    <a:gd name="connsiteY12" fmla="*/ 104676 h 969546"/>
                    <a:gd name="connsiteX13" fmla="*/ 142875 w 472440"/>
                    <a:gd name="connsiteY13" fmla="*/ 241836 h 969546"/>
                    <a:gd name="connsiteX0" fmla="*/ 142875 w 472440"/>
                    <a:gd name="connsiteY0" fmla="*/ 241836 h 969546"/>
                    <a:gd name="connsiteX1" fmla="*/ 83820 w 472440"/>
                    <a:gd name="connsiteY1" fmla="*/ 512347 h 969546"/>
                    <a:gd name="connsiteX2" fmla="*/ 81915 w 472440"/>
                    <a:gd name="connsiteY2" fmla="*/ 537112 h 969546"/>
                    <a:gd name="connsiteX3" fmla="*/ 0 w 472440"/>
                    <a:gd name="connsiteY3" fmla="*/ 925731 h 969546"/>
                    <a:gd name="connsiteX4" fmla="*/ 198120 w 472440"/>
                    <a:gd name="connsiteY4" fmla="*/ 375186 h 969546"/>
                    <a:gd name="connsiteX5" fmla="*/ 472440 w 472440"/>
                    <a:gd name="connsiteY5" fmla="*/ 969546 h 969546"/>
                    <a:gd name="connsiteX6" fmla="*/ 331470 w 472440"/>
                    <a:gd name="connsiteY6" fmla="*/ 537112 h 969546"/>
                    <a:gd name="connsiteX7" fmla="*/ 457200 w 472440"/>
                    <a:gd name="connsiteY7" fmla="*/ 533302 h 969546"/>
                    <a:gd name="connsiteX8" fmla="*/ 451485 w 472440"/>
                    <a:gd name="connsiteY8" fmla="*/ 504727 h 969546"/>
                    <a:gd name="connsiteX9" fmla="*/ 312420 w 472440"/>
                    <a:gd name="connsiteY9" fmla="*/ 502822 h 969546"/>
                    <a:gd name="connsiteX10" fmla="*/ 228600 w 472440"/>
                    <a:gd name="connsiteY10" fmla="*/ 253266 h 969546"/>
                    <a:gd name="connsiteX11" fmla="*/ 344805 w 472440"/>
                    <a:gd name="connsiteY11" fmla="*/ 127536 h 969546"/>
                    <a:gd name="connsiteX12" fmla="*/ 209550 w 472440"/>
                    <a:gd name="connsiteY12" fmla="*/ 1806 h 969546"/>
                    <a:gd name="connsiteX13" fmla="*/ 49530 w 472440"/>
                    <a:gd name="connsiteY13" fmla="*/ 104676 h 969546"/>
                    <a:gd name="connsiteX14" fmla="*/ 142875 w 472440"/>
                    <a:gd name="connsiteY14" fmla="*/ 241836 h 969546"/>
                    <a:gd name="connsiteX0" fmla="*/ 142875 w 472440"/>
                    <a:gd name="connsiteY0" fmla="*/ 241836 h 969546"/>
                    <a:gd name="connsiteX1" fmla="*/ 85725 w 472440"/>
                    <a:gd name="connsiteY1" fmla="*/ 495202 h 969546"/>
                    <a:gd name="connsiteX2" fmla="*/ 83820 w 472440"/>
                    <a:gd name="connsiteY2" fmla="*/ 512347 h 969546"/>
                    <a:gd name="connsiteX3" fmla="*/ 81915 w 472440"/>
                    <a:gd name="connsiteY3" fmla="*/ 537112 h 969546"/>
                    <a:gd name="connsiteX4" fmla="*/ 0 w 472440"/>
                    <a:gd name="connsiteY4" fmla="*/ 925731 h 969546"/>
                    <a:gd name="connsiteX5" fmla="*/ 198120 w 472440"/>
                    <a:gd name="connsiteY5" fmla="*/ 375186 h 969546"/>
                    <a:gd name="connsiteX6" fmla="*/ 472440 w 472440"/>
                    <a:gd name="connsiteY6" fmla="*/ 969546 h 969546"/>
                    <a:gd name="connsiteX7" fmla="*/ 331470 w 472440"/>
                    <a:gd name="connsiteY7" fmla="*/ 537112 h 969546"/>
                    <a:gd name="connsiteX8" fmla="*/ 457200 w 472440"/>
                    <a:gd name="connsiteY8" fmla="*/ 533302 h 969546"/>
                    <a:gd name="connsiteX9" fmla="*/ 451485 w 472440"/>
                    <a:gd name="connsiteY9" fmla="*/ 504727 h 969546"/>
                    <a:gd name="connsiteX10" fmla="*/ 312420 w 472440"/>
                    <a:gd name="connsiteY10" fmla="*/ 502822 h 969546"/>
                    <a:gd name="connsiteX11" fmla="*/ 228600 w 472440"/>
                    <a:gd name="connsiteY11" fmla="*/ 253266 h 969546"/>
                    <a:gd name="connsiteX12" fmla="*/ 344805 w 472440"/>
                    <a:gd name="connsiteY12" fmla="*/ 127536 h 969546"/>
                    <a:gd name="connsiteX13" fmla="*/ 209550 w 472440"/>
                    <a:gd name="connsiteY13" fmla="*/ 1806 h 969546"/>
                    <a:gd name="connsiteX14" fmla="*/ 49530 w 472440"/>
                    <a:gd name="connsiteY14" fmla="*/ 104676 h 969546"/>
                    <a:gd name="connsiteX15" fmla="*/ 142875 w 472440"/>
                    <a:gd name="connsiteY15" fmla="*/ 241836 h 969546"/>
                    <a:gd name="connsiteX0" fmla="*/ 142875 w 472440"/>
                    <a:gd name="connsiteY0" fmla="*/ 241836 h 969546"/>
                    <a:gd name="connsiteX1" fmla="*/ 91440 w 472440"/>
                    <a:gd name="connsiteY1" fmla="*/ 468532 h 969546"/>
                    <a:gd name="connsiteX2" fmla="*/ 85725 w 472440"/>
                    <a:gd name="connsiteY2" fmla="*/ 495202 h 969546"/>
                    <a:gd name="connsiteX3" fmla="*/ 83820 w 472440"/>
                    <a:gd name="connsiteY3" fmla="*/ 512347 h 969546"/>
                    <a:gd name="connsiteX4" fmla="*/ 81915 w 472440"/>
                    <a:gd name="connsiteY4" fmla="*/ 537112 h 969546"/>
                    <a:gd name="connsiteX5" fmla="*/ 0 w 472440"/>
                    <a:gd name="connsiteY5" fmla="*/ 925731 h 969546"/>
                    <a:gd name="connsiteX6" fmla="*/ 198120 w 472440"/>
                    <a:gd name="connsiteY6" fmla="*/ 375186 h 969546"/>
                    <a:gd name="connsiteX7" fmla="*/ 472440 w 472440"/>
                    <a:gd name="connsiteY7" fmla="*/ 969546 h 969546"/>
                    <a:gd name="connsiteX8" fmla="*/ 331470 w 472440"/>
                    <a:gd name="connsiteY8" fmla="*/ 537112 h 969546"/>
                    <a:gd name="connsiteX9" fmla="*/ 457200 w 472440"/>
                    <a:gd name="connsiteY9" fmla="*/ 533302 h 969546"/>
                    <a:gd name="connsiteX10" fmla="*/ 451485 w 472440"/>
                    <a:gd name="connsiteY10" fmla="*/ 504727 h 969546"/>
                    <a:gd name="connsiteX11" fmla="*/ 312420 w 472440"/>
                    <a:gd name="connsiteY11" fmla="*/ 502822 h 969546"/>
                    <a:gd name="connsiteX12" fmla="*/ 228600 w 472440"/>
                    <a:gd name="connsiteY12" fmla="*/ 253266 h 969546"/>
                    <a:gd name="connsiteX13" fmla="*/ 344805 w 472440"/>
                    <a:gd name="connsiteY13" fmla="*/ 127536 h 969546"/>
                    <a:gd name="connsiteX14" fmla="*/ 209550 w 472440"/>
                    <a:gd name="connsiteY14" fmla="*/ 1806 h 969546"/>
                    <a:gd name="connsiteX15" fmla="*/ 49530 w 472440"/>
                    <a:gd name="connsiteY15" fmla="*/ 104676 h 969546"/>
                    <a:gd name="connsiteX16" fmla="*/ 142875 w 47244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56210 w 544830"/>
                    <a:gd name="connsiteY3" fmla="*/ 51234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14252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196215 w 525780"/>
                    <a:gd name="connsiteY0" fmla="*/ 241836 h 969546"/>
                    <a:gd name="connsiteX1" fmla="*/ 146685 w 525780"/>
                    <a:gd name="connsiteY1" fmla="*/ 499012 h 969546"/>
                    <a:gd name="connsiteX2" fmla="*/ 7620 w 525780"/>
                    <a:gd name="connsiteY2" fmla="*/ 487582 h 969546"/>
                    <a:gd name="connsiteX3" fmla="*/ 0 w 525780"/>
                    <a:gd name="connsiteY3" fmla="*/ 514252 h 969546"/>
                    <a:gd name="connsiteX4" fmla="*/ 139065 w 525780"/>
                    <a:gd name="connsiteY4" fmla="*/ 529492 h 969546"/>
                    <a:gd name="connsiteX5" fmla="*/ 53340 w 525780"/>
                    <a:gd name="connsiteY5" fmla="*/ 925731 h 969546"/>
                    <a:gd name="connsiteX6" fmla="*/ 251460 w 525780"/>
                    <a:gd name="connsiteY6" fmla="*/ 375186 h 969546"/>
                    <a:gd name="connsiteX7" fmla="*/ 525780 w 525780"/>
                    <a:gd name="connsiteY7" fmla="*/ 969546 h 969546"/>
                    <a:gd name="connsiteX8" fmla="*/ 384810 w 525780"/>
                    <a:gd name="connsiteY8" fmla="*/ 537112 h 969546"/>
                    <a:gd name="connsiteX9" fmla="*/ 510540 w 525780"/>
                    <a:gd name="connsiteY9" fmla="*/ 533302 h 969546"/>
                    <a:gd name="connsiteX10" fmla="*/ 504825 w 525780"/>
                    <a:gd name="connsiteY10" fmla="*/ 504727 h 969546"/>
                    <a:gd name="connsiteX11" fmla="*/ 365760 w 525780"/>
                    <a:gd name="connsiteY11" fmla="*/ 502822 h 969546"/>
                    <a:gd name="connsiteX12" fmla="*/ 281940 w 525780"/>
                    <a:gd name="connsiteY12" fmla="*/ 253266 h 969546"/>
                    <a:gd name="connsiteX13" fmla="*/ 398145 w 525780"/>
                    <a:gd name="connsiteY13" fmla="*/ 127536 h 969546"/>
                    <a:gd name="connsiteX14" fmla="*/ 262890 w 525780"/>
                    <a:gd name="connsiteY14" fmla="*/ 1806 h 969546"/>
                    <a:gd name="connsiteX15" fmla="*/ 102870 w 525780"/>
                    <a:gd name="connsiteY15" fmla="*/ 104676 h 969546"/>
                    <a:gd name="connsiteX16" fmla="*/ 196215 w 525780"/>
                    <a:gd name="connsiteY16" fmla="*/ 241836 h 969546"/>
                    <a:gd name="connsiteX0" fmla="*/ 188595 w 518160"/>
                    <a:gd name="connsiteY0" fmla="*/ 241836 h 969546"/>
                    <a:gd name="connsiteX1" fmla="*/ 139065 w 518160"/>
                    <a:gd name="connsiteY1" fmla="*/ 499012 h 969546"/>
                    <a:gd name="connsiteX2" fmla="*/ 0 w 518160"/>
                    <a:gd name="connsiteY2" fmla="*/ 48758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 name="connsiteX0" fmla="*/ 188595 w 518160"/>
                    <a:gd name="connsiteY0" fmla="*/ 241836 h 969546"/>
                    <a:gd name="connsiteX1" fmla="*/ 139065 w 518160"/>
                    <a:gd name="connsiteY1" fmla="*/ 499012 h 969546"/>
                    <a:gd name="connsiteX2" fmla="*/ 3810 w 518160"/>
                    <a:gd name="connsiteY2" fmla="*/ 49901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160" h="969546">
                      <a:moveTo>
                        <a:pt x="188595" y="241836"/>
                      </a:moveTo>
                      <a:lnTo>
                        <a:pt x="139065" y="499012"/>
                      </a:lnTo>
                      <a:lnTo>
                        <a:pt x="3810" y="499012"/>
                      </a:lnTo>
                      <a:lnTo>
                        <a:pt x="0" y="527587"/>
                      </a:lnTo>
                      <a:lnTo>
                        <a:pt x="131445" y="529492"/>
                      </a:lnTo>
                      <a:lnTo>
                        <a:pt x="45720" y="925731"/>
                      </a:lnTo>
                      <a:lnTo>
                        <a:pt x="243840" y="375186"/>
                      </a:lnTo>
                      <a:lnTo>
                        <a:pt x="518160" y="969546"/>
                      </a:lnTo>
                      <a:lnTo>
                        <a:pt x="377190" y="537112"/>
                      </a:lnTo>
                      <a:lnTo>
                        <a:pt x="502920" y="533302"/>
                      </a:lnTo>
                      <a:lnTo>
                        <a:pt x="497205" y="504727"/>
                      </a:lnTo>
                      <a:lnTo>
                        <a:pt x="358140" y="502822"/>
                      </a:lnTo>
                      <a:lnTo>
                        <a:pt x="274320" y="253266"/>
                      </a:lnTo>
                      <a:cubicBezTo>
                        <a:pt x="340995" y="249456"/>
                        <a:pt x="382905" y="182781"/>
                        <a:pt x="390525" y="127536"/>
                      </a:cubicBezTo>
                      <a:cubicBezTo>
                        <a:pt x="386080" y="38001"/>
                        <a:pt x="307340" y="7521"/>
                        <a:pt x="255270" y="1806"/>
                      </a:cubicBezTo>
                      <a:cubicBezTo>
                        <a:pt x="203835" y="-9624"/>
                        <a:pt x="106680" y="34191"/>
                        <a:pt x="95250" y="104676"/>
                      </a:cubicBezTo>
                      <a:cubicBezTo>
                        <a:pt x="78740" y="171351"/>
                        <a:pt x="130810" y="222786"/>
                        <a:pt x="188595" y="241836"/>
                      </a:cubicBezTo>
                      <a:close/>
                    </a:path>
                  </a:pathLst>
                </a:cu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grpSp>
          <p:sp>
            <p:nvSpPr>
              <p:cNvPr id="10" name="Freeform 22"/>
              <p:cNvSpPr/>
              <p:nvPr/>
            </p:nvSpPr>
            <p:spPr>
              <a:xfrm>
                <a:off x="6563042" y="2228850"/>
                <a:ext cx="605790" cy="826770"/>
              </a:xfrm>
              <a:custGeom>
                <a:avLst/>
                <a:gdLst>
                  <a:gd name="connsiteX0" fmla="*/ 163830 w 617220"/>
                  <a:gd name="connsiteY0" fmla="*/ 114300 h 815340"/>
                  <a:gd name="connsiteX1" fmla="*/ 521970 w 617220"/>
                  <a:gd name="connsiteY1" fmla="*/ 815340 h 815340"/>
                  <a:gd name="connsiteX2" fmla="*/ 617220 w 617220"/>
                  <a:gd name="connsiteY2" fmla="*/ 765810 h 815340"/>
                  <a:gd name="connsiteX3" fmla="*/ 266700 w 617220"/>
                  <a:gd name="connsiteY3" fmla="*/ 102870 h 815340"/>
                  <a:gd name="connsiteX4" fmla="*/ 434340 w 617220"/>
                  <a:gd name="connsiteY4" fmla="*/ 45720 h 815340"/>
                  <a:gd name="connsiteX5" fmla="*/ 300990 w 617220"/>
                  <a:gd name="connsiteY5" fmla="*/ 0 h 815340"/>
                  <a:gd name="connsiteX6" fmla="*/ 45720 w 617220"/>
                  <a:gd name="connsiteY6" fmla="*/ 76200 h 815340"/>
                  <a:gd name="connsiteX7" fmla="*/ 0 w 617220"/>
                  <a:gd name="connsiteY7" fmla="*/ 160020 h 815340"/>
                  <a:gd name="connsiteX8" fmla="*/ 163830 w 617220"/>
                  <a:gd name="connsiteY8" fmla="*/ 114300 h 815340"/>
                  <a:gd name="connsiteX0" fmla="*/ 160020 w 613410"/>
                  <a:gd name="connsiteY0" fmla="*/ 11430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60020 w 613410"/>
                  <a:gd name="connsiteY8" fmla="*/ 114300 h 815340"/>
                  <a:gd name="connsiteX0" fmla="*/ 179070 w 613410"/>
                  <a:gd name="connsiteY0" fmla="*/ 13716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79070 w 61341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7620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9144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8382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10668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95250 h 815340"/>
                  <a:gd name="connsiteX7" fmla="*/ 0 w 605790"/>
                  <a:gd name="connsiteY7" fmla="*/ 190500 h 815340"/>
                  <a:gd name="connsiteX8" fmla="*/ 171450 w 605790"/>
                  <a:gd name="connsiteY8" fmla="*/ 137160 h 815340"/>
                  <a:gd name="connsiteX0" fmla="*/ 171450 w 605790"/>
                  <a:gd name="connsiteY0" fmla="*/ 137160 h 822960"/>
                  <a:gd name="connsiteX1" fmla="*/ 502920 w 605790"/>
                  <a:gd name="connsiteY1" fmla="*/ 822960 h 822960"/>
                  <a:gd name="connsiteX2" fmla="*/ 605790 w 605790"/>
                  <a:gd name="connsiteY2" fmla="*/ 765810 h 822960"/>
                  <a:gd name="connsiteX3" fmla="*/ 255270 w 605790"/>
                  <a:gd name="connsiteY3" fmla="*/ 102870 h 822960"/>
                  <a:gd name="connsiteX4" fmla="*/ 422910 w 605790"/>
                  <a:gd name="connsiteY4" fmla="*/ 45720 h 822960"/>
                  <a:gd name="connsiteX5" fmla="*/ 289560 w 605790"/>
                  <a:gd name="connsiteY5" fmla="*/ 0 h 822960"/>
                  <a:gd name="connsiteX6" fmla="*/ 11430 w 605790"/>
                  <a:gd name="connsiteY6" fmla="*/ 95250 h 822960"/>
                  <a:gd name="connsiteX7" fmla="*/ 0 w 605790"/>
                  <a:gd name="connsiteY7" fmla="*/ 190500 h 822960"/>
                  <a:gd name="connsiteX8" fmla="*/ 171450 w 605790"/>
                  <a:gd name="connsiteY8" fmla="*/ 137160 h 82296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3147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2004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790" h="826770">
                    <a:moveTo>
                      <a:pt x="171450" y="140970"/>
                    </a:moveTo>
                    <a:lnTo>
                      <a:pt x="502920" y="826770"/>
                    </a:lnTo>
                    <a:lnTo>
                      <a:pt x="605790" y="769620"/>
                    </a:lnTo>
                    <a:lnTo>
                      <a:pt x="255270" y="106680"/>
                    </a:lnTo>
                    <a:lnTo>
                      <a:pt x="422910" y="49530"/>
                    </a:lnTo>
                    <a:lnTo>
                      <a:pt x="320040" y="0"/>
                    </a:lnTo>
                    <a:lnTo>
                      <a:pt x="11430" y="99060"/>
                    </a:lnTo>
                    <a:lnTo>
                      <a:pt x="0" y="194310"/>
                    </a:lnTo>
                    <a:lnTo>
                      <a:pt x="171450" y="140970"/>
                    </a:lnTo>
                    <a:close/>
                  </a:path>
                </a:pathLst>
              </a:custGeom>
              <a:grpFill/>
              <a:ln w="1905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11" name="Straight Connector 23"/>
              <p:cNvCxnSpPr/>
              <p:nvPr/>
            </p:nvCxnSpPr>
            <p:spPr>
              <a:xfrm flipH="1">
                <a:off x="6788880" y="2363002"/>
                <a:ext cx="41910" cy="17145"/>
              </a:xfrm>
              <a:prstGeom prst="line">
                <a:avLst/>
              </a:prstGeom>
              <a:grpFill/>
              <a:ln w="19050" cap="flat" cmpd="sng" algn="ctr">
                <a:solidFill>
                  <a:srgbClr val="FFFFFF"/>
                </a:solidFill>
                <a:prstDash val="solid"/>
              </a:ln>
              <a:effectLst/>
            </p:spPr>
          </p:cxnSp>
          <p:cxnSp>
            <p:nvCxnSpPr>
              <p:cNvPr id="12" name="Straight Connector 24"/>
              <p:cNvCxnSpPr/>
              <p:nvPr/>
            </p:nvCxnSpPr>
            <p:spPr>
              <a:xfrm flipH="1">
                <a:off x="6820997" y="2424456"/>
                <a:ext cx="41910" cy="17145"/>
              </a:xfrm>
              <a:prstGeom prst="line">
                <a:avLst/>
              </a:prstGeom>
              <a:grpFill/>
              <a:ln w="19050" cap="flat" cmpd="sng" algn="ctr">
                <a:solidFill>
                  <a:srgbClr val="FFFFFF"/>
                </a:solidFill>
                <a:prstDash val="solid"/>
              </a:ln>
              <a:effectLst/>
            </p:spPr>
          </p:cxnSp>
          <p:cxnSp>
            <p:nvCxnSpPr>
              <p:cNvPr id="13" name="Straight Connector 25"/>
              <p:cNvCxnSpPr/>
              <p:nvPr/>
            </p:nvCxnSpPr>
            <p:spPr>
              <a:xfrm flipH="1">
                <a:off x="6854162" y="2487153"/>
                <a:ext cx="41910" cy="17145"/>
              </a:xfrm>
              <a:prstGeom prst="line">
                <a:avLst/>
              </a:prstGeom>
              <a:grpFill/>
              <a:ln w="19050" cap="flat" cmpd="sng" algn="ctr">
                <a:solidFill>
                  <a:srgbClr val="FFFFFF"/>
                </a:solidFill>
                <a:prstDash val="solid"/>
              </a:ln>
              <a:effectLst/>
            </p:spPr>
          </p:cxnSp>
          <p:cxnSp>
            <p:nvCxnSpPr>
              <p:cNvPr id="14" name="Straight Connector 26"/>
              <p:cNvCxnSpPr/>
              <p:nvPr/>
            </p:nvCxnSpPr>
            <p:spPr>
              <a:xfrm flipH="1">
                <a:off x="6896072" y="2551567"/>
                <a:ext cx="41910" cy="17145"/>
              </a:xfrm>
              <a:prstGeom prst="line">
                <a:avLst/>
              </a:prstGeom>
              <a:grpFill/>
              <a:ln w="19050" cap="flat" cmpd="sng" algn="ctr">
                <a:solidFill>
                  <a:srgbClr val="FFFFFF"/>
                </a:solidFill>
                <a:prstDash val="solid"/>
              </a:ln>
              <a:effectLst/>
            </p:spPr>
          </p:cxnSp>
          <p:cxnSp>
            <p:nvCxnSpPr>
              <p:cNvPr id="15" name="Straight Connector 27"/>
              <p:cNvCxnSpPr/>
              <p:nvPr/>
            </p:nvCxnSpPr>
            <p:spPr>
              <a:xfrm flipH="1">
                <a:off x="6925500" y="2610247"/>
                <a:ext cx="41910" cy="17145"/>
              </a:xfrm>
              <a:prstGeom prst="line">
                <a:avLst/>
              </a:prstGeom>
              <a:grpFill/>
              <a:ln w="19050" cap="flat" cmpd="sng" algn="ctr">
                <a:solidFill>
                  <a:srgbClr val="FFFFFF"/>
                </a:solidFill>
                <a:prstDash val="solid"/>
              </a:ln>
              <a:effectLst/>
            </p:spPr>
          </p:cxnSp>
          <p:cxnSp>
            <p:nvCxnSpPr>
              <p:cNvPr id="16" name="Straight Connector 28"/>
              <p:cNvCxnSpPr/>
              <p:nvPr/>
            </p:nvCxnSpPr>
            <p:spPr>
              <a:xfrm flipH="1">
                <a:off x="6949725" y="2667185"/>
                <a:ext cx="41910" cy="17145"/>
              </a:xfrm>
              <a:prstGeom prst="line">
                <a:avLst/>
              </a:prstGeom>
              <a:grpFill/>
              <a:ln w="19050" cap="flat" cmpd="sng" algn="ctr">
                <a:solidFill>
                  <a:srgbClr val="FFFFFF"/>
                </a:solidFill>
                <a:prstDash val="solid"/>
              </a:ln>
              <a:effectLst/>
            </p:spPr>
          </p:cxnSp>
          <p:cxnSp>
            <p:nvCxnSpPr>
              <p:cNvPr id="17" name="Straight Connector 29"/>
              <p:cNvCxnSpPr/>
              <p:nvPr/>
            </p:nvCxnSpPr>
            <p:spPr>
              <a:xfrm flipH="1">
                <a:off x="6981285" y="2724952"/>
                <a:ext cx="41910" cy="17145"/>
              </a:xfrm>
              <a:prstGeom prst="line">
                <a:avLst/>
              </a:prstGeom>
              <a:grpFill/>
              <a:ln w="19050" cap="flat" cmpd="sng" algn="ctr">
                <a:solidFill>
                  <a:srgbClr val="FFFFFF"/>
                </a:solidFill>
                <a:prstDash val="solid"/>
              </a:ln>
              <a:effectLst/>
            </p:spPr>
          </p:cxnSp>
          <p:cxnSp>
            <p:nvCxnSpPr>
              <p:cNvPr id="18" name="Straight Connector 30"/>
              <p:cNvCxnSpPr/>
              <p:nvPr/>
            </p:nvCxnSpPr>
            <p:spPr>
              <a:xfrm flipH="1">
                <a:off x="7004145" y="2780197"/>
                <a:ext cx="41910" cy="17145"/>
              </a:xfrm>
              <a:prstGeom prst="line">
                <a:avLst/>
              </a:prstGeom>
              <a:grpFill/>
              <a:ln w="19050" cap="flat" cmpd="sng" algn="ctr">
                <a:solidFill>
                  <a:srgbClr val="FFFFFF"/>
                </a:solidFill>
                <a:prstDash val="solid"/>
              </a:ln>
              <a:effectLst/>
            </p:spPr>
          </p:cxnSp>
          <p:cxnSp>
            <p:nvCxnSpPr>
              <p:cNvPr id="19" name="Straight Connector 31"/>
              <p:cNvCxnSpPr/>
              <p:nvPr/>
            </p:nvCxnSpPr>
            <p:spPr>
              <a:xfrm flipH="1">
                <a:off x="7032720" y="2841157"/>
                <a:ext cx="41910" cy="17145"/>
              </a:xfrm>
              <a:prstGeom prst="line">
                <a:avLst/>
              </a:prstGeom>
              <a:grpFill/>
              <a:ln w="19050" cap="flat" cmpd="sng" algn="ctr">
                <a:solidFill>
                  <a:srgbClr val="FFFFFF"/>
                </a:solidFill>
                <a:prstDash val="solid"/>
              </a:ln>
              <a:effectLst/>
            </p:spPr>
          </p:cxnSp>
          <p:cxnSp>
            <p:nvCxnSpPr>
              <p:cNvPr id="20" name="Straight Connector 32"/>
              <p:cNvCxnSpPr/>
              <p:nvPr/>
            </p:nvCxnSpPr>
            <p:spPr>
              <a:xfrm flipH="1">
                <a:off x="7068915" y="2902117"/>
                <a:ext cx="41910" cy="17145"/>
              </a:xfrm>
              <a:prstGeom prst="line">
                <a:avLst/>
              </a:prstGeom>
              <a:grpFill/>
              <a:ln w="19050" cap="flat" cmpd="sng" algn="ctr">
                <a:solidFill>
                  <a:srgbClr val="FFFFFF"/>
                </a:solidFill>
                <a:prstDash val="solid"/>
              </a:ln>
              <a:effectLst/>
            </p:spPr>
          </p:cxnSp>
        </p:grpSp>
      </p:grpSp>
      <p:sp>
        <p:nvSpPr>
          <p:cNvPr id="48" name="TextBox 97"/>
          <p:cNvSpPr txBox="1">
            <a:spLocks noChangeArrowheads="1"/>
          </p:cNvSpPr>
          <p:nvPr/>
        </p:nvSpPr>
        <p:spPr bwMode="auto">
          <a:xfrm>
            <a:off x="540328" y="1017308"/>
            <a:ext cx="7621387"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000" b="1" dirty="0">
                <a:solidFill>
                  <a:srgbClr val="FFC000"/>
                </a:solidFill>
                <a:latin typeface="Times New Roman" charset="0"/>
                <a:ea typeface="Times New Roman" charset="0"/>
                <a:cs typeface="Times New Roman" charset="0"/>
              </a:rPr>
              <a:t>Crowdsourcing with Biased</a:t>
            </a:r>
            <a:r>
              <a:rPr lang="zh-CN" altLang="en-US" sz="3000" b="1" dirty="0">
                <a:solidFill>
                  <a:srgbClr val="FFC000"/>
                </a:solidFill>
                <a:latin typeface="Times New Roman" charset="0"/>
                <a:ea typeface="Times New Roman" charset="0"/>
                <a:cs typeface="Times New Roman" charset="0"/>
              </a:rPr>
              <a:t> </a:t>
            </a:r>
            <a:r>
              <a:rPr lang="en-US" altLang="zh-CN" sz="3000" b="1" dirty="0">
                <a:solidFill>
                  <a:srgbClr val="FFC000"/>
                </a:solidFill>
                <a:latin typeface="Times New Roman" charset="0"/>
                <a:ea typeface="Times New Roman" charset="0"/>
                <a:cs typeface="Times New Roman" charset="0"/>
              </a:rPr>
              <a:t>Requesters</a:t>
            </a:r>
            <a:endParaRPr lang="zh-CN" altLang="en-US" sz="3000" b="1" dirty="0">
              <a:solidFill>
                <a:srgbClr val="FFC000"/>
              </a:solidFill>
              <a:latin typeface="Times New Roman" charset="0"/>
              <a:ea typeface="Times New Roman" charset="0"/>
              <a:cs typeface="Times New Roman" charset="0"/>
            </a:endParaRPr>
          </a:p>
          <a:p>
            <a:pPr algn="ctr"/>
            <a:endParaRPr lang="zh-CN" altLang="en-US" sz="3000" dirty="0">
              <a:solidFill>
                <a:schemeClr val="bg1"/>
              </a:solidFill>
              <a:latin typeface="Times New Roman" panose="02020603050405020304" pitchFamily="18" charset="0"/>
              <a:ea typeface="方正粗倩简体" panose="03000509000000000000" pitchFamily="65" charset="-122"/>
              <a:cs typeface="Times New Roman" panose="02020603050405020304" pitchFamily="18" charset="0"/>
            </a:endParaRPr>
          </a:p>
        </p:txBody>
      </p:sp>
      <p:grpSp>
        <p:nvGrpSpPr>
          <p:cNvPr id="5" name="组合 4"/>
          <p:cNvGrpSpPr/>
          <p:nvPr/>
        </p:nvGrpSpPr>
        <p:grpSpPr>
          <a:xfrm>
            <a:off x="245123" y="1830239"/>
            <a:ext cx="4816186" cy="2516799"/>
            <a:chOff x="326830" y="1297318"/>
            <a:chExt cx="6421581" cy="3355732"/>
          </a:xfrm>
        </p:grpSpPr>
        <p:pic>
          <p:nvPicPr>
            <p:cNvPr id="3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44" y="3063058"/>
              <a:ext cx="1473984" cy="1589992"/>
            </a:xfrm>
            <a:prstGeom prst="rect">
              <a:avLst/>
            </a:prstGeom>
          </p:spPr>
        </p:pic>
        <p:sp>
          <p:nvSpPr>
            <p:cNvPr id="3" name="矩形标注 2"/>
            <p:cNvSpPr/>
            <p:nvPr/>
          </p:nvSpPr>
          <p:spPr>
            <a:xfrm>
              <a:off x="326830" y="1297318"/>
              <a:ext cx="6421581" cy="825408"/>
            </a:xfrm>
            <a:prstGeom prst="wedgeRectCallout">
              <a:avLst>
                <a:gd name="adj1" fmla="val -32751"/>
                <a:gd name="adj2" fmla="val 14508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a:solidFill>
                    <a:schemeClr val="bg1"/>
                  </a:solidFill>
                  <a:latin typeface="Times New Roman" pitchFamily="18" charset="0"/>
                  <a:cs typeface="Times New Roman" pitchFamily="18" charset="0"/>
                </a:rPr>
                <a:t>I intend to hire native Hungarian speakers to order Hungarian to English translations</a:t>
              </a:r>
              <a:endParaRPr lang="zh-CN" altLang="en-US" dirty="0">
                <a:solidFill>
                  <a:schemeClr val="bg1"/>
                </a:solidFill>
                <a:latin typeface="Times New Roman" charset="0"/>
                <a:ea typeface="Times New Roman" charset="0"/>
                <a:cs typeface="Times New Roman" charset="0"/>
              </a:endParaRPr>
            </a:p>
          </p:txBody>
        </p:sp>
      </p:grpSp>
      <p:grpSp>
        <p:nvGrpSpPr>
          <p:cNvPr id="44" name="组合 43"/>
          <p:cNvGrpSpPr/>
          <p:nvPr/>
        </p:nvGrpSpPr>
        <p:grpSpPr>
          <a:xfrm>
            <a:off x="2004485" y="3154544"/>
            <a:ext cx="4816186" cy="2556374"/>
            <a:chOff x="2672646" y="3063058"/>
            <a:chExt cx="6421581" cy="3408499"/>
          </a:xfrm>
        </p:grpSpPr>
        <p:pic>
          <p:nvPicPr>
            <p:cNvPr id="40"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621" y="3063058"/>
              <a:ext cx="1473984" cy="1589992"/>
            </a:xfrm>
            <a:prstGeom prst="rect">
              <a:avLst/>
            </a:prstGeom>
          </p:spPr>
        </p:pic>
        <p:sp>
          <p:nvSpPr>
            <p:cNvPr id="42" name="矩形标注 41"/>
            <p:cNvSpPr/>
            <p:nvPr/>
          </p:nvSpPr>
          <p:spPr>
            <a:xfrm>
              <a:off x="2672646" y="5646149"/>
              <a:ext cx="6421581" cy="825408"/>
            </a:xfrm>
            <a:prstGeom prst="wedgeRectCallout">
              <a:avLst>
                <a:gd name="adj1" fmla="val -26425"/>
                <a:gd name="adj2" fmla="val -16587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a:solidFill>
                    <a:schemeClr val="bg1"/>
                  </a:solidFill>
                  <a:latin typeface="Times New Roman" pitchFamily="18" charset="0"/>
                  <a:cs typeface="Times New Roman" pitchFamily="18" charset="0"/>
                </a:rPr>
                <a:t>I wish to allocate the tasks to the people who are with high reputation</a:t>
              </a:r>
              <a:endParaRPr lang="zh-CN" altLang="en-US" dirty="0">
                <a:solidFill>
                  <a:schemeClr val="bg1"/>
                </a:solidFill>
                <a:latin typeface="Times New Roman" charset="0"/>
                <a:ea typeface="Times New Roman" charset="0"/>
                <a:cs typeface="Times New Roman" charset="0"/>
              </a:endParaRPr>
            </a:p>
          </p:txBody>
        </p:sp>
      </p:grpSp>
      <p:grpSp>
        <p:nvGrpSpPr>
          <p:cNvPr id="45" name="组合 44"/>
          <p:cNvGrpSpPr/>
          <p:nvPr/>
        </p:nvGrpSpPr>
        <p:grpSpPr>
          <a:xfrm>
            <a:off x="4125192" y="2596881"/>
            <a:ext cx="4962502" cy="2047427"/>
            <a:chOff x="5500255" y="2319507"/>
            <a:chExt cx="6616669" cy="2729903"/>
          </a:xfrm>
        </p:grpSpPr>
        <p:pic>
          <p:nvPicPr>
            <p:cNvPr id="41"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0246" y="3459418"/>
              <a:ext cx="1473984" cy="1589992"/>
            </a:xfrm>
            <a:prstGeom prst="rect">
              <a:avLst/>
            </a:prstGeom>
          </p:spPr>
        </p:pic>
        <p:sp>
          <p:nvSpPr>
            <p:cNvPr id="43" name="矩形标注 42"/>
            <p:cNvSpPr/>
            <p:nvPr/>
          </p:nvSpPr>
          <p:spPr>
            <a:xfrm>
              <a:off x="5500255" y="2319507"/>
              <a:ext cx="6616669" cy="825408"/>
            </a:xfrm>
            <a:prstGeom prst="wedgeRectCallout">
              <a:avLst>
                <a:gd name="adj1" fmla="val 28233"/>
                <a:gd name="adj2" fmla="val 7955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dirty="0">
                  <a:solidFill>
                    <a:schemeClr val="bg1"/>
                  </a:solidFill>
                  <a:latin typeface="Times New Roman" pitchFamily="18" charset="0"/>
                  <a:cs typeface="Times New Roman" pitchFamily="18" charset="0"/>
                </a:rPr>
                <a:t>I expect to assign the mobile </a:t>
              </a:r>
              <a:r>
                <a:rPr lang="en-US" altLang="zh-CN" dirty="0" err="1">
                  <a:solidFill>
                    <a:schemeClr val="bg1"/>
                  </a:solidFill>
                  <a:latin typeface="Times New Roman" pitchFamily="18" charset="0"/>
                  <a:cs typeface="Times New Roman" pitchFamily="18" charset="0"/>
                </a:rPr>
                <a:t>crowdsensing</a:t>
              </a:r>
              <a:r>
                <a:rPr lang="en-US" altLang="zh-CN" dirty="0">
                  <a:solidFill>
                    <a:schemeClr val="bg1"/>
                  </a:solidFill>
                  <a:latin typeface="Times New Roman" pitchFamily="18" charset="0"/>
                  <a:cs typeface="Times New Roman" pitchFamily="18" charset="0"/>
                </a:rPr>
                <a:t> tasks to the workers who are close by the specific locations</a:t>
              </a:r>
              <a:endParaRPr lang="zh-CN" altLang="en-US" dirty="0">
                <a:solidFill>
                  <a:schemeClr val="bg1"/>
                </a:solidFill>
                <a:latin typeface="Times New Roman" charset="0"/>
                <a:ea typeface="Times New Roman" charset="0"/>
                <a:cs typeface="Times New Roman" charset="0"/>
              </a:endParaRPr>
            </a:p>
          </p:txBody>
        </p:sp>
      </p:grpSp>
      <p:sp>
        <p:nvSpPr>
          <p:cNvPr id="36" name="TextBox 35"/>
          <p:cNvSpPr txBox="1"/>
          <p:nvPr/>
        </p:nvSpPr>
        <p:spPr>
          <a:xfrm>
            <a:off x="3906987" y="3794356"/>
            <a:ext cx="344659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zh-CN" sz="2400" dirty="0">
                <a:solidFill>
                  <a:schemeClr val="bg1"/>
                </a:solidFill>
              </a:rPr>
              <a:t>Preference over workers!</a:t>
            </a:r>
            <a:endParaRPr lang="zh-CN" altLang="en-US" sz="2400" dirty="0">
              <a:solidFill>
                <a:schemeClr val="bg1"/>
              </a:solidFill>
            </a:endParaRPr>
          </a:p>
        </p:txBody>
      </p:sp>
      <p:sp>
        <p:nvSpPr>
          <p:cNvPr id="37" name="灯片编号占位符 36"/>
          <p:cNvSpPr>
            <a:spLocks noGrp="1"/>
          </p:cNvSpPr>
          <p:nvPr>
            <p:ph type="sldNum" sz="quarter" idx="12"/>
          </p:nvPr>
        </p:nvSpPr>
        <p:spPr/>
        <p:txBody>
          <a:bodyPr/>
          <a:lstStyle/>
          <a:p>
            <a:fld id="{6D5BDF4F-949A-4A1F-A098-1447686FA5B6}" type="slidenum">
              <a:rPr lang="zh-CN" altLang="en-US" smtClean="0"/>
              <a:pPr/>
              <a:t>61</a:t>
            </a:fld>
            <a:endParaRPr lang="zh-CN" altLang="en-US"/>
          </a:p>
        </p:txBody>
      </p:sp>
    </p:spTree>
    <p:custDataLst>
      <p:tags r:id="rId1"/>
    </p:custDataLst>
    <p:extLst>
      <p:ext uri="{BB962C8B-B14F-4D97-AF65-F5344CB8AC3E}">
        <p14:creationId xmlns:p14="http://schemas.microsoft.com/office/powerpoint/2010/main" val="24668366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087771" y="975261"/>
            <a:ext cx="944501" cy="973974"/>
            <a:chOff x="6469864" y="1807996"/>
            <a:chExt cx="1251077" cy="1290117"/>
          </a:xfrm>
          <a:noFill/>
        </p:grpSpPr>
        <p:sp>
          <p:nvSpPr>
            <p:cNvPr id="7" name="矩形 6"/>
            <p:cNvSpPr/>
            <p:nvPr/>
          </p:nvSpPr>
          <p:spPr>
            <a:xfrm>
              <a:off x="6469864" y="1807996"/>
              <a:ext cx="1251077" cy="1290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1200">
                <a:solidFill>
                  <a:prstClr val="white"/>
                </a:solidFill>
                <a:latin typeface="微软雅黑" panose="020B0503020204020204" pitchFamily="34" charset="-122"/>
                <a:ea typeface="微软雅黑" panose="020B0503020204020204" pitchFamily="34" charset="-122"/>
              </a:endParaRPr>
            </a:p>
          </p:txBody>
        </p:sp>
        <p:grpSp>
          <p:nvGrpSpPr>
            <p:cNvPr id="8" name="Group 20"/>
            <p:cNvGrpSpPr/>
            <p:nvPr/>
          </p:nvGrpSpPr>
          <p:grpSpPr>
            <a:xfrm>
              <a:off x="6629025" y="2009598"/>
              <a:ext cx="850750" cy="852413"/>
              <a:chOff x="6563042" y="1919069"/>
              <a:chExt cx="1134038" cy="1136551"/>
            </a:xfrm>
            <a:grpFill/>
          </p:grpSpPr>
          <p:grpSp>
            <p:nvGrpSpPr>
              <p:cNvPr id="9" name="Group 21"/>
              <p:cNvGrpSpPr/>
              <p:nvPr/>
            </p:nvGrpSpPr>
            <p:grpSpPr>
              <a:xfrm>
                <a:off x="6851824" y="1919069"/>
                <a:ext cx="845256" cy="916435"/>
                <a:chOff x="7000705" y="1812217"/>
                <a:chExt cx="914400" cy="991402"/>
              </a:xfrm>
              <a:grpFill/>
            </p:grpSpPr>
            <p:sp>
              <p:nvSpPr>
                <p:cNvPr id="21" name="Oval 33"/>
                <p:cNvSpPr/>
                <p:nvPr/>
              </p:nvSpPr>
              <p:spPr>
                <a:xfrm>
                  <a:off x="7192225" y="2251319"/>
                  <a:ext cx="155418" cy="147836"/>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2" name="Trapezoid 34"/>
                <p:cNvSpPr/>
                <p:nvPr/>
              </p:nvSpPr>
              <p:spPr>
                <a:xfrm>
                  <a:off x="7193281" y="2374325"/>
                  <a:ext cx="154362" cy="258385"/>
                </a:xfrm>
                <a:prstGeom prst="trapezoid">
                  <a:avLst>
                    <a:gd name="adj" fmla="val 16772"/>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3" name="Rectangle 35"/>
                <p:cNvSpPr/>
                <p:nvPr/>
              </p:nvSpPr>
              <p:spPr>
                <a:xfrm rot="900000">
                  <a:off x="7000705" y="2157056"/>
                  <a:ext cx="914400" cy="646563"/>
                </a:xfrm>
                <a:prstGeom prst="rect">
                  <a:avLst/>
                </a:prstGeom>
                <a:grpFill/>
                <a:ln w="28575"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4" name="Straight Connector 36"/>
                <p:cNvCxnSpPr/>
                <p:nvPr/>
              </p:nvCxnSpPr>
              <p:spPr>
                <a:xfrm>
                  <a:off x="7147560" y="2514600"/>
                  <a:ext cx="547052" cy="152400"/>
                </a:xfrm>
                <a:prstGeom prst="line">
                  <a:avLst/>
                </a:prstGeom>
                <a:grpFill/>
                <a:ln w="9525" cap="flat" cmpd="sng" algn="ctr">
                  <a:solidFill>
                    <a:srgbClr val="FFFFFF"/>
                  </a:solidFill>
                  <a:prstDash val="solid"/>
                </a:ln>
                <a:effectLst/>
              </p:spPr>
            </p:cxnSp>
            <p:sp>
              <p:nvSpPr>
                <p:cNvPr id="25" name="Oval 37"/>
                <p:cNvSpPr/>
                <p:nvPr/>
              </p:nvSpPr>
              <p:spPr>
                <a:xfrm>
                  <a:off x="7121576" y="2341282"/>
                  <a:ext cx="310345" cy="310345"/>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6" name="Straight Connector 38"/>
                <p:cNvCxnSpPr/>
                <p:nvPr/>
              </p:nvCxnSpPr>
              <p:spPr>
                <a:xfrm flipV="1">
                  <a:off x="7574280" y="2538095"/>
                  <a:ext cx="32068" cy="92710"/>
                </a:xfrm>
                <a:prstGeom prst="line">
                  <a:avLst/>
                </a:prstGeom>
                <a:grpFill/>
                <a:ln w="9525" cap="flat" cmpd="sng" algn="ctr">
                  <a:solidFill>
                    <a:srgbClr val="FFFFFF"/>
                  </a:solidFill>
                  <a:prstDash val="solid"/>
                </a:ln>
                <a:effectLst/>
              </p:spPr>
            </p:cxnSp>
            <p:cxnSp>
              <p:nvCxnSpPr>
                <p:cNvPr id="27" name="Straight Connector 39"/>
                <p:cNvCxnSpPr/>
                <p:nvPr/>
              </p:nvCxnSpPr>
              <p:spPr>
                <a:xfrm flipV="1">
                  <a:off x="7685404" y="2569210"/>
                  <a:ext cx="32068" cy="92710"/>
                </a:xfrm>
                <a:prstGeom prst="line">
                  <a:avLst/>
                </a:prstGeom>
                <a:grpFill/>
                <a:ln w="9525" cap="flat" cmpd="sng" algn="ctr">
                  <a:solidFill>
                    <a:srgbClr val="FFFFFF"/>
                  </a:solidFill>
                  <a:prstDash val="solid"/>
                </a:ln>
                <a:effectLst/>
              </p:spPr>
            </p:cxnSp>
            <p:cxnSp>
              <p:nvCxnSpPr>
                <p:cNvPr id="28" name="Straight Connector 40"/>
                <p:cNvCxnSpPr/>
                <p:nvPr/>
              </p:nvCxnSpPr>
              <p:spPr>
                <a:xfrm flipV="1">
                  <a:off x="7457905" y="2505075"/>
                  <a:ext cx="32068" cy="92710"/>
                </a:xfrm>
                <a:prstGeom prst="line">
                  <a:avLst/>
                </a:prstGeom>
                <a:grpFill/>
                <a:ln w="9525" cap="flat" cmpd="sng" algn="ctr">
                  <a:solidFill>
                    <a:srgbClr val="FFFFFF"/>
                  </a:solidFill>
                  <a:prstDash val="solid"/>
                </a:ln>
                <a:effectLst/>
              </p:spPr>
            </p:cxnSp>
            <p:cxnSp>
              <p:nvCxnSpPr>
                <p:cNvPr id="29" name="Straight Connector 41"/>
                <p:cNvCxnSpPr/>
                <p:nvPr/>
              </p:nvCxnSpPr>
              <p:spPr>
                <a:xfrm flipV="1">
                  <a:off x="7344309" y="2472627"/>
                  <a:ext cx="32068" cy="92710"/>
                </a:xfrm>
                <a:prstGeom prst="line">
                  <a:avLst/>
                </a:prstGeom>
                <a:grpFill/>
                <a:ln w="9525" cap="flat" cmpd="sng" algn="ctr">
                  <a:solidFill>
                    <a:srgbClr val="FFFFFF"/>
                  </a:solidFill>
                  <a:prstDash val="solid"/>
                </a:ln>
                <a:effectLst/>
              </p:spPr>
            </p:cxnSp>
            <p:cxnSp>
              <p:nvCxnSpPr>
                <p:cNvPr id="30" name="Straight Connector 42"/>
                <p:cNvCxnSpPr/>
                <p:nvPr/>
              </p:nvCxnSpPr>
              <p:spPr>
                <a:xfrm flipH="1">
                  <a:off x="7147560" y="2209800"/>
                  <a:ext cx="89852" cy="304800"/>
                </a:xfrm>
                <a:prstGeom prst="line">
                  <a:avLst/>
                </a:prstGeom>
                <a:grpFill/>
                <a:ln w="9525" cap="flat" cmpd="sng" algn="ctr">
                  <a:solidFill>
                    <a:srgbClr val="FFFFFF"/>
                  </a:solidFill>
                  <a:prstDash val="solid"/>
                </a:ln>
                <a:effectLst/>
              </p:spPr>
            </p:cxnSp>
            <p:sp>
              <p:nvSpPr>
                <p:cNvPr id="31" name="Rectangle 43"/>
                <p:cNvSpPr/>
                <p:nvPr/>
              </p:nvSpPr>
              <p:spPr>
                <a:xfrm rot="900000">
                  <a:off x="7387126" y="2674459"/>
                  <a:ext cx="228600" cy="113155"/>
                </a:xfrm>
                <a:prstGeom prst="rect">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32" name="Straight Connector 44"/>
                <p:cNvCxnSpPr/>
                <p:nvPr/>
              </p:nvCxnSpPr>
              <p:spPr>
                <a:xfrm>
                  <a:off x="7296845" y="2209800"/>
                  <a:ext cx="566995" cy="164525"/>
                </a:xfrm>
                <a:prstGeom prst="line">
                  <a:avLst/>
                </a:prstGeom>
                <a:grpFill/>
                <a:ln w="9525" cap="flat" cmpd="sng" algn="ctr">
                  <a:solidFill>
                    <a:srgbClr val="FFFFFF"/>
                  </a:solidFill>
                  <a:prstDash val="sysDash"/>
                </a:ln>
                <a:effectLst/>
              </p:spPr>
            </p:cxnSp>
            <p:sp>
              <p:nvSpPr>
                <p:cNvPr id="33" name="Freeform 45"/>
                <p:cNvSpPr/>
                <p:nvPr/>
              </p:nvSpPr>
              <p:spPr>
                <a:xfrm rot="20700000">
                  <a:off x="7451777" y="1812217"/>
                  <a:ext cx="334954" cy="626744"/>
                </a:xfrm>
                <a:custGeom>
                  <a:avLst/>
                  <a:gdLst>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1137 h 968847"/>
                    <a:gd name="connsiteX1" fmla="*/ 0 w 472440"/>
                    <a:gd name="connsiteY1" fmla="*/ 925032 h 968847"/>
                    <a:gd name="connsiteX2" fmla="*/ 205740 w 472440"/>
                    <a:gd name="connsiteY2" fmla="*/ 376392 h 968847"/>
                    <a:gd name="connsiteX3" fmla="*/ 472440 w 472440"/>
                    <a:gd name="connsiteY3" fmla="*/ 968847 h 968847"/>
                    <a:gd name="connsiteX4" fmla="*/ 228600 w 472440"/>
                    <a:gd name="connsiteY4" fmla="*/ 252567 h 968847"/>
                    <a:gd name="connsiteX5" fmla="*/ 360045 w 472440"/>
                    <a:gd name="connsiteY5" fmla="*/ 126837 h 968847"/>
                    <a:gd name="connsiteX6" fmla="*/ 209550 w 472440"/>
                    <a:gd name="connsiteY6" fmla="*/ 1107 h 968847"/>
                    <a:gd name="connsiteX7" fmla="*/ 49530 w 472440"/>
                    <a:gd name="connsiteY7" fmla="*/ 103977 h 968847"/>
                    <a:gd name="connsiteX8" fmla="*/ 142875 w 472440"/>
                    <a:gd name="connsiteY8" fmla="*/ 241137 h 968847"/>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4480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3850 w 472440"/>
                    <a:gd name="connsiteY4" fmla="*/ 539017 h 969546"/>
                    <a:gd name="connsiteX5" fmla="*/ 228600 w 472440"/>
                    <a:gd name="connsiteY5" fmla="*/ 253266 h 969546"/>
                    <a:gd name="connsiteX6" fmla="*/ 344805 w 472440"/>
                    <a:gd name="connsiteY6" fmla="*/ 127536 h 969546"/>
                    <a:gd name="connsiteX7" fmla="*/ 209550 w 472440"/>
                    <a:gd name="connsiteY7" fmla="*/ 1806 h 969546"/>
                    <a:gd name="connsiteX8" fmla="*/ 49530 w 472440"/>
                    <a:gd name="connsiteY8" fmla="*/ 104676 h 969546"/>
                    <a:gd name="connsiteX9" fmla="*/ 142875 w 472440"/>
                    <a:gd name="connsiteY9"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228600 w 472440"/>
                    <a:gd name="connsiteY6" fmla="*/ 253266 h 969546"/>
                    <a:gd name="connsiteX7" fmla="*/ 344805 w 472440"/>
                    <a:gd name="connsiteY7" fmla="*/ 127536 h 969546"/>
                    <a:gd name="connsiteX8" fmla="*/ 209550 w 472440"/>
                    <a:gd name="connsiteY8" fmla="*/ 1806 h 969546"/>
                    <a:gd name="connsiteX9" fmla="*/ 49530 w 472440"/>
                    <a:gd name="connsiteY9" fmla="*/ 104676 h 969546"/>
                    <a:gd name="connsiteX10" fmla="*/ 142875 w 472440"/>
                    <a:gd name="connsiteY10"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312420 w 472440"/>
                    <a:gd name="connsiteY6" fmla="*/ 502822 h 969546"/>
                    <a:gd name="connsiteX7" fmla="*/ 228600 w 472440"/>
                    <a:gd name="connsiteY7" fmla="*/ 253266 h 969546"/>
                    <a:gd name="connsiteX8" fmla="*/ 344805 w 472440"/>
                    <a:gd name="connsiteY8" fmla="*/ 127536 h 969546"/>
                    <a:gd name="connsiteX9" fmla="*/ 209550 w 472440"/>
                    <a:gd name="connsiteY9" fmla="*/ 1806 h 969546"/>
                    <a:gd name="connsiteX10" fmla="*/ 49530 w 472440"/>
                    <a:gd name="connsiteY10" fmla="*/ 104676 h 969546"/>
                    <a:gd name="connsiteX11" fmla="*/ 142875 w 472440"/>
                    <a:gd name="connsiteY11"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333375 w 472440"/>
                    <a:gd name="connsiteY5" fmla="*/ 573307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1945 w 472440"/>
                    <a:gd name="connsiteY4" fmla="*/ 53330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1485 w 472440"/>
                    <a:gd name="connsiteY6" fmla="*/ 50472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81915 w 472440"/>
                    <a:gd name="connsiteY1" fmla="*/ 537112 h 969546"/>
                    <a:gd name="connsiteX2" fmla="*/ 0 w 472440"/>
                    <a:gd name="connsiteY2" fmla="*/ 925731 h 969546"/>
                    <a:gd name="connsiteX3" fmla="*/ 198120 w 472440"/>
                    <a:gd name="connsiteY3" fmla="*/ 375186 h 969546"/>
                    <a:gd name="connsiteX4" fmla="*/ 472440 w 472440"/>
                    <a:gd name="connsiteY4" fmla="*/ 969546 h 969546"/>
                    <a:gd name="connsiteX5" fmla="*/ 331470 w 472440"/>
                    <a:gd name="connsiteY5" fmla="*/ 537112 h 969546"/>
                    <a:gd name="connsiteX6" fmla="*/ 457200 w 472440"/>
                    <a:gd name="connsiteY6" fmla="*/ 533302 h 969546"/>
                    <a:gd name="connsiteX7" fmla="*/ 451485 w 472440"/>
                    <a:gd name="connsiteY7" fmla="*/ 504727 h 969546"/>
                    <a:gd name="connsiteX8" fmla="*/ 312420 w 472440"/>
                    <a:gd name="connsiteY8" fmla="*/ 502822 h 969546"/>
                    <a:gd name="connsiteX9" fmla="*/ 228600 w 472440"/>
                    <a:gd name="connsiteY9" fmla="*/ 253266 h 969546"/>
                    <a:gd name="connsiteX10" fmla="*/ 344805 w 472440"/>
                    <a:gd name="connsiteY10" fmla="*/ 127536 h 969546"/>
                    <a:gd name="connsiteX11" fmla="*/ 209550 w 472440"/>
                    <a:gd name="connsiteY11" fmla="*/ 1806 h 969546"/>
                    <a:gd name="connsiteX12" fmla="*/ 49530 w 472440"/>
                    <a:gd name="connsiteY12" fmla="*/ 104676 h 969546"/>
                    <a:gd name="connsiteX13" fmla="*/ 142875 w 472440"/>
                    <a:gd name="connsiteY13" fmla="*/ 241836 h 969546"/>
                    <a:gd name="connsiteX0" fmla="*/ 142875 w 472440"/>
                    <a:gd name="connsiteY0" fmla="*/ 241836 h 969546"/>
                    <a:gd name="connsiteX1" fmla="*/ 83820 w 472440"/>
                    <a:gd name="connsiteY1" fmla="*/ 512347 h 969546"/>
                    <a:gd name="connsiteX2" fmla="*/ 81915 w 472440"/>
                    <a:gd name="connsiteY2" fmla="*/ 537112 h 969546"/>
                    <a:gd name="connsiteX3" fmla="*/ 0 w 472440"/>
                    <a:gd name="connsiteY3" fmla="*/ 925731 h 969546"/>
                    <a:gd name="connsiteX4" fmla="*/ 198120 w 472440"/>
                    <a:gd name="connsiteY4" fmla="*/ 375186 h 969546"/>
                    <a:gd name="connsiteX5" fmla="*/ 472440 w 472440"/>
                    <a:gd name="connsiteY5" fmla="*/ 969546 h 969546"/>
                    <a:gd name="connsiteX6" fmla="*/ 331470 w 472440"/>
                    <a:gd name="connsiteY6" fmla="*/ 537112 h 969546"/>
                    <a:gd name="connsiteX7" fmla="*/ 457200 w 472440"/>
                    <a:gd name="connsiteY7" fmla="*/ 533302 h 969546"/>
                    <a:gd name="connsiteX8" fmla="*/ 451485 w 472440"/>
                    <a:gd name="connsiteY8" fmla="*/ 504727 h 969546"/>
                    <a:gd name="connsiteX9" fmla="*/ 312420 w 472440"/>
                    <a:gd name="connsiteY9" fmla="*/ 502822 h 969546"/>
                    <a:gd name="connsiteX10" fmla="*/ 228600 w 472440"/>
                    <a:gd name="connsiteY10" fmla="*/ 253266 h 969546"/>
                    <a:gd name="connsiteX11" fmla="*/ 344805 w 472440"/>
                    <a:gd name="connsiteY11" fmla="*/ 127536 h 969546"/>
                    <a:gd name="connsiteX12" fmla="*/ 209550 w 472440"/>
                    <a:gd name="connsiteY12" fmla="*/ 1806 h 969546"/>
                    <a:gd name="connsiteX13" fmla="*/ 49530 w 472440"/>
                    <a:gd name="connsiteY13" fmla="*/ 104676 h 969546"/>
                    <a:gd name="connsiteX14" fmla="*/ 142875 w 472440"/>
                    <a:gd name="connsiteY14" fmla="*/ 241836 h 969546"/>
                    <a:gd name="connsiteX0" fmla="*/ 142875 w 472440"/>
                    <a:gd name="connsiteY0" fmla="*/ 241836 h 969546"/>
                    <a:gd name="connsiteX1" fmla="*/ 85725 w 472440"/>
                    <a:gd name="connsiteY1" fmla="*/ 495202 h 969546"/>
                    <a:gd name="connsiteX2" fmla="*/ 83820 w 472440"/>
                    <a:gd name="connsiteY2" fmla="*/ 512347 h 969546"/>
                    <a:gd name="connsiteX3" fmla="*/ 81915 w 472440"/>
                    <a:gd name="connsiteY3" fmla="*/ 537112 h 969546"/>
                    <a:gd name="connsiteX4" fmla="*/ 0 w 472440"/>
                    <a:gd name="connsiteY4" fmla="*/ 925731 h 969546"/>
                    <a:gd name="connsiteX5" fmla="*/ 198120 w 472440"/>
                    <a:gd name="connsiteY5" fmla="*/ 375186 h 969546"/>
                    <a:gd name="connsiteX6" fmla="*/ 472440 w 472440"/>
                    <a:gd name="connsiteY6" fmla="*/ 969546 h 969546"/>
                    <a:gd name="connsiteX7" fmla="*/ 331470 w 472440"/>
                    <a:gd name="connsiteY7" fmla="*/ 537112 h 969546"/>
                    <a:gd name="connsiteX8" fmla="*/ 457200 w 472440"/>
                    <a:gd name="connsiteY8" fmla="*/ 533302 h 969546"/>
                    <a:gd name="connsiteX9" fmla="*/ 451485 w 472440"/>
                    <a:gd name="connsiteY9" fmla="*/ 504727 h 969546"/>
                    <a:gd name="connsiteX10" fmla="*/ 312420 w 472440"/>
                    <a:gd name="connsiteY10" fmla="*/ 502822 h 969546"/>
                    <a:gd name="connsiteX11" fmla="*/ 228600 w 472440"/>
                    <a:gd name="connsiteY11" fmla="*/ 253266 h 969546"/>
                    <a:gd name="connsiteX12" fmla="*/ 344805 w 472440"/>
                    <a:gd name="connsiteY12" fmla="*/ 127536 h 969546"/>
                    <a:gd name="connsiteX13" fmla="*/ 209550 w 472440"/>
                    <a:gd name="connsiteY13" fmla="*/ 1806 h 969546"/>
                    <a:gd name="connsiteX14" fmla="*/ 49530 w 472440"/>
                    <a:gd name="connsiteY14" fmla="*/ 104676 h 969546"/>
                    <a:gd name="connsiteX15" fmla="*/ 142875 w 472440"/>
                    <a:gd name="connsiteY15" fmla="*/ 241836 h 969546"/>
                    <a:gd name="connsiteX0" fmla="*/ 142875 w 472440"/>
                    <a:gd name="connsiteY0" fmla="*/ 241836 h 969546"/>
                    <a:gd name="connsiteX1" fmla="*/ 91440 w 472440"/>
                    <a:gd name="connsiteY1" fmla="*/ 468532 h 969546"/>
                    <a:gd name="connsiteX2" fmla="*/ 85725 w 472440"/>
                    <a:gd name="connsiteY2" fmla="*/ 495202 h 969546"/>
                    <a:gd name="connsiteX3" fmla="*/ 83820 w 472440"/>
                    <a:gd name="connsiteY3" fmla="*/ 512347 h 969546"/>
                    <a:gd name="connsiteX4" fmla="*/ 81915 w 472440"/>
                    <a:gd name="connsiteY4" fmla="*/ 537112 h 969546"/>
                    <a:gd name="connsiteX5" fmla="*/ 0 w 472440"/>
                    <a:gd name="connsiteY5" fmla="*/ 925731 h 969546"/>
                    <a:gd name="connsiteX6" fmla="*/ 198120 w 472440"/>
                    <a:gd name="connsiteY6" fmla="*/ 375186 h 969546"/>
                    <a:gd name="connsiteX7" fmla="*/ 472440 w 472440"/>
                    <a:gd name="connsiteY7" fmla="*/ 969546 h 969546"/>
                    <a:gd name="connsiteX8" fmla="*/ 331470 w 472440"/>
                    <a:gd name="connsiteY8" fmla="*/ 537112 h 969546"/>
                    <a:gd name="connsiteX9" fmla="*/ 457200 w 472440"/>
                    <a:gd name="connsiteY9" fmla="*/ 533302 h 969546"/>
                    <a:gd name="connsiteX10" fmla="*/ 451485 w 472440"/>
                    <a:gd name="connsiteY10" fmla="*/ 504727 h 969546"/>
                    <a:gd name="connsiteX11" fmla="*/ 312420 w 472440"/>
                    <a:gd name="connsiteY11" fmla="*/ 502822 h 969546"/>
                    <a:gd name="connsiteX12" fmla="*/ 228600 w 472440"/>
                    <a:gd name="connsiteY12" fmla="*/ 253266 h 969546"/>
                    <a:gd name="connsiteX13" fmla="*/ 344805 w 472440"/>
                    <a:gd name="connsiteY13" fmla="*/ 127536 h 969546"/>
                    <a:gd name="connsiteX14" fmla="*/ 209550 w 472440"/>
                    <a:gd name="connsiteY14" fmla="*/ 1806 h 969546"/>
                    <a:gd name="connsiteX15" fmla="*/ 49530 w 472440"/>
                    <a:gd name="connsiteY15" fmla="*/ 104676 h 969546"/>
                    <a:gd name="connsiteX16" fmla="*/ 142875 w 47244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56210 w 544830"/>
                    <a:gd name="connsiteY3" fmla="*/ 51234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14252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196215 w 525780"/>
                    <a:gd name="connsiteY0" fmla="*/ 241836 h 969546"/>
                    <a:gd name="connsiteX1" fmla="*/ 146685 w 525780"/>
                    <a:gd name="connsiteY1" fmla="*/ 499012 h 969546"/>
                    <a:gd name="connsiteX2" fmla="*/ 7620 w 525780"/>
                    <a:gd name="connsiteY2" fmla="*/ 487582 h 969546"/>
                    <a:gd name="connsiteX3" fmla="*/ 0 w 525780"/>
                    <a:gd name="connsiteY3" fmla="*/ 514252 h 969546"/>
                    <a:gd name="connsiteX4" fmla="*/ 139065 w 525780"/>
                    <a:gd name="connsiteY4" fmla="*/ 529492 h 969546"/>
                    <a:gd name="connsiteX5" fmla="*/ 53340 w 525780"/>
                    <a:gd name="connsiteY5" fmla="*/ 925731 h 969546"/>
                    <a:gd name="connsiteX6" fmla="*/ 251460 w 525780"/>
                    <a:gd name="connsiteY6" fmla="*/ 375186 h 969546"/>
                    <a:gd name="connsiteX7" fmla="*/ 525780 w 525780"/>
                    <a:gd name="connsiteY7" fmla="*/ 969546 h 969546"/>
                    <a:gd name="connsiteX8" fmla="*/ 384810 w 525780"/>
                    <a:gd name="connsiteY8" fmla="*/ 537112 h 969546"/>
                    <a:gd name="connsiteX9" fmla="*/ 510540 w 525780"/>
                    <a:gd name="connsiteY9" fmla="*/ 533302 h 969546"/>
                    <a:gd name="connsiteX10" fmla="*/ 504825 w 525780"/>
                    <a:gd name="connsiteY10" fmla="*/ 504727 h 969546"/>
                    <a:gd name="connsiteX11" fmla="*/ 365760 w 525780"/>
                    <a:gd name="connsiteY11" fmla="*/ 502822 h 969546"/>
                    <a:gd name="connsiteX12" fmla="*/ 281940 w 525780"/>
                    <a:gd name="connsiteY12" fmla="*/ 253266 h 969546"/>
                    <a:gd name="connsiteX13" fmla="*/ 398145 w 525780"/>
                    <a:gd name="connsiteY13" fmla="*/ 127536 h 969546"/>
                    <a:gd name="connsiteX14" fmla="*/ 262890 w 525780"/>
                    <a:gd name="connsiteY14" fmla="*/ 1806 h 969546"/>
                    <a:gd name="connsiteX15" fmla="*/ 102870 w 525780"/>
                    <a:gd name="connsiteY15" fmla="*/ 104676 h 969546"/>
                    <a:gd name="connsiteX16" fmla="*/ 196215 w 525780"/>
                    <a:gd name="connsiteY16" fmla="*/ 241836 h 969546"/>
                    <a:gd name="connsiteX0" fmla="*/ 188595 w 518160"/>
                    <a:gd name="connsiteY0" fmla="*/ 241836 h 969546"/>
                    <a:gd name="connsiteX1" fmla="*/ 139065 w 518160"/>
                    <a:gd name="connsiteY1" fmla="*/ 499012 h 969546"/>
                    <a:gd name="connsiteX2" fmla="*/ 0 w 518160"/>
                    <a:gd name="connsiteY2" fmla="*/ 48758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 name="connsiteX0" fmla="*/ 188595 w 518160"/>
                    <a:gd name="connsiteY0" fmla="*/ 241836 h 969546"/>
                    <a:gd name="connsiteX1" fmla="*/ 139065 w 518160"/>
                    <a:gd name="connsiteY1" fmla="*/ 499012 h 969546"/>
                    <a:gd name="connsiteX2" fmla="*/ 3810 w 518160"/>
                    <a:gd name="connsiteY2" fmla="*/ 49901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160" h="969546">
                      <a:moveTo>
                        <a:pt x="188595" y="241836"/>
                      </a:moveTo>
                      <a:lnTo>
                        <a:pt x="139065" y="499012"/>
                      </a:lnTo>
                      <a:lnTo>
                        <a:pt x="3810" y="499012"/>
                      </a:lnTo>
                      <a:lnTo>
                        <a:pt x="0" y="527587"/>
                      </a:lnTo>
                      <a:lnTo>
                        <a:pt x="131445" y="529492"/>
                      </a:lnTo>
                      <a:lnTo>
                        <a:pt x="45720" y="925731"/>
                      </a:lnTo>
                      <a:lnTo>
                        <a:pt x="243840" y="375186"/>
                      </a:lnTo>
                      <a:lnTo>
                        <a:pt x="518160" y="969546"/>
                      </a:lnTo>
                      <a:lnTo>
                        <a:pt x="377190" y="537112"/>
                      </a:lnTo>
                      <a:lnTo>
                        <a:pt x="502920" y="533302"/>
                      </a:lnTo>
                      <a:lnTo>
                        <a:pt x="497205" y="504727"/>
                      </a:lnTo>
                      <a:lnTo>
                        <a:pt x="358140" y="502822"/>
                      </a:lnTo>
                      <a:lnTo>
                        <a:pt x="274320" y="253266"/>
                      </a:lnTo>
                      <a:cubicBezTo>
                        <a:pt x="340995" y="249456"/>
                        <a:pt x="382905" y="182781"/>
                        <a:pt x="390525" y="127536"/>
                      </a:cubicBezTo>
                      <a:cubicBezTo>
                        <a:pt x="386080" y="38001"/>
                        <a:pt x="307340" y="7521"/>
                        <a:pt x="255270" y="1806"/>
                      </a:cubicBezTo>
                      <a:cubicBezTo>
                        <a:pt x="203835" y="-9624"/>
                        <a:pt x="106680" y="34191"/>
                        <a:pt x="95250" y="104676"/>
                      </a:cubicBezTo>
                      <a:cubicBezTo>
                        <a:pt x="78740" y="171351"/>
                        <a:pt x="130810" y="222786"/>
                        <a:pt x="188595" y="241836"/>
                      </a:cubicBezTo>
                      <a:close/>
                    </a:path>
                  </a:pathLst>
                </a:cu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grpSp>
          <p:sp>
            <p:nvSpPr>
              <p:cNvPr id="10" name="Freeform 22"/>
              <p:cNvSpPr/>
              <p:nvPr/>
            </p:nvSpPr>
            <p:spPr>
              <a:xfrm>
                <a:off x="6563042" y="2228850"/>
                <a:ext cx="605790" cy="826770"/>
              </a:xfrm>
              <a:custGeom>
                <a:avLst/>
                <a:gdLst>
                  <a:gd name="connsiteX0" fmla="*/ 163830 w 617220"/>
                  <a:gd name="connsiteY0" fmla="*/ 114300 h 815340"/>
                  <a:gd name="connsiteX1" fmla="*/ 521970 w 617220"/>
                  <a:gd name="connsiteY1" fmla="*/ 815340 h 815340"/>
                  <a:gd name="connsiteX2" fmla="*/ 617220 w 617220"/>
                  <a:gd name="connsiteY2" fmla="*/ 765810 h 815340"/>
                  <a:gd name="connsiteX3" fmla="*/ 266700 w 617220"/>
                  <a:gd name="connsiteY3" fmla="*/ 102870 h 815340"/>
                  <a:gd name="connsiteX4" fmla="*/ 434340 w 617220"/>
                  <a:gd name="connsiteY4" fmla="*/ 45720 h 815340"/>
                  <a:gd name="connsiteX5" fmla="*/ 300990 w 617220"/>
                  <a:gd name="connsiteY5" fmla="*/ 0 h 815340"/>
                  <a:gd name="connsiteX6" fmla="*/ 45720 w 617220"/>
                  <a:gd name="connsiteY6" fmla="*/ 76200 h 815340"/>
                  <a:gd name="connsiteX7" fmla="*/ 0 w 617220"/>
                  <a:gd name="connsiteY7" fmla="*/ 160020 h 815340"/>
                  <a:gd name="connsiteX8" fmla="*/ 163830 w 617220"/>
                  <a:gd name="connsiteY8" fmla="*/ 114300 h 815340"/>
                  <a:gd name="connsiteX0" fmla="*/ 160020 w 613410"/>
                  <a:gd name="connsiteY0" fmla="*/ 11430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60020 w 613410"/>
                  <a:gd name="connsiteY8" fmla="*/ 114300 h 815340"/>
                  <a:gd name="connsiteX0" fmla="*/ 179070 w 613410"/>
                  <a:gd name="connsiteY0" fmla="*/ 13716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79070 w 61341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7620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9144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8382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10668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95250 h 815340"/>
                  <a:gd name="connsiteX7" fmla="*/ 0 w 605790"/>
                  <a:gd name="connsiteY7" fmla="*/ 190500 h 815340"/>
                  <a:gd name="connsiteX8" fmla="*/ 171450 w 605790"/>
                  <a:gd name="connsiteY8" fmla="*/ 137160 h 815340"/>
                  <a:gd name="connsiteX0" fmla="*/ 171450 w 605790"/>
                  <a:gd name="connsiteY0" fmla="*/ 137160 h 822960"/>
                  <a:gd name="connsiteX1" fmla="*/ 502920 w 605790"/>
                  <a:gd name="connsiteY1" fmla="*/ 822960 h 822960"/>
                  <a:gd name="connsiteX2" fmla="*/ 605790 w 605790"/>
                  <a:gd name="connsiteY2" fmla="*/ 765810 h 822960"/>
                  <a:gd name="connsiteX3" fmla="*/ 255270 w 605790"/>
                  <a:gd name="connsiteY3" fmla="*/ 102870 h 822960"/>
                  <a:gd name="connsiteX4" fmla="*/ 422910 w 605790"/>
                  <a:gd name="connsiteY4" fmla="*/ 45720 h 822960"/>
                  <a:gd name="connsiteX5" fmla="*/ 289560 w 605790"/>
                  <a:gd name="connsiteY5" fmla="*/ 0 h 822960"/>
                  <a:gd name="connsiteX6" fmla="*/ 11430 w 605790"/>
                  <a:gd name="connsiteY6" fmla="*/ 95250 h 822960"/>
                  <a:gd name="connsiteX7" fmla="*/ 0 w 605790"/>
                  <a:gd name="connsiteY7" fmla="*/ 190500 h 822960"/>
                  <a:gd name="connsiteX8" fmla="*/ 171450 w 605790"/>
                  <a:gd name="connsiteY8" fmla="*/ 137160 h 82296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3147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2004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790" h="826770">
                    <a:moveTo>
                      <a:pt x="171450" y="140970"/>
                    </a:moveTo>
                    <a:lnTo>
                      <a:pt x="502920" y="826770"/>
                    </a:lnTo>
                    <a:lnTo>
                      <a:pt x="605790" y="769620"/>
                    </a:lnTo>
                    <a:lnTo>
                      <a:pt x="255270" y="106680"/>
                    </a:lnTo>
                    <a:lnTo>
                      <a:pt x="422910" y="49530"/>
                    </a:lnTo>
                    <a:lnTo>
                      <a:pt x="320040" y="0"/>
                    </a:lnTo>
                    <a:lnTo>
                      <a:pt x="11430" y="99060"/>
                    </a:lnTo>
                    <a:lnTo>
                      <a:pt x="0" y="194310"/>
                    </a:lnTo>
                    <a:lnTo>
                      <a:pt x="171450" y="140970"/>
                    </a:lnTo>
                    <a:close/>
                  </a:path>
                </a:pathLst>
              </a:custGeom>
              <a:grpFill/>
              <a:ln w="1905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11" name="Straight Connector 23"/>
              <p:cNvCxnSpPr/>
              <p:nvPr/>
            </p:nvCxnSpPr>
            <p:spPr>
              <a:xfrm flipH="1">
                <a:off x="6788880" y="2363002"/>
                <a:ext cx="41910" cy="17145"/>
              </a:xfrm>
              <a:prstGeom prst="line">
                <a:avLst/>
              </a:prstGeom>
              <a:grpFill/>
              <a:ln w="19050" cap="flat" cmpd="sng" algn="ctr">
                <a:solidFill>
                  <a:srgbClr val="FFFFFF"/>
                </a:solidFill>
                <a:prstDash val="solid"/>
              </a:ln>
              <a:effectLst/>
            </p:spPr>
          </p:cxnSp>
          <p:cxnSp>
            <p:nvCxnSpPr>
              <p:cNvPr id="12" name="Straight Connector 24"/>
              <p:cNvCxnSpPr/>
              <p:nvPr/>
            </p:nvCxnSpPr>
            <p:spPr>
              <a:xfrm flipH="1">
                <a:off x="6820997" y="2424456"/>
                <a:ext cx="41910" cy="17145"/>
              </a:xfrm>
              <a:prstGeom prst="line">
                <a:avLst/>
              </a:prstGeom>
              <a:grpFill/>
              <a:ln w="19050" cap="flat" cmpd="sng" algn="ctr">
                <a:solidFill>
                  <a:srgbClr val="FFFFFF"/>
                </a:solidFill>
                <a:prstDash val="solid"/>
              </a:ln>
              <a:effectLst/>
            </p:spPr>
          </p:cxnSp>
          <p:cxnSp>
            <p:nvCxnSpPr>
              <p:cNvPr id="13" name="Straight Connector 25"/>
              <p:cNvCxnSpPr/>
              <p:nvPr/>
            </p:nvCxnSpPr>
            <p:spPr>
              <a:xfrm flipH="1">
                <a:off x="6854162" y="2487153"/>
                <a:ext cx="41910" cy="17145"/>
              </a:xfrm>
              <a:prstGeom prst="line">
                <a:avLst/>
              </a:prstGeom>
              <a:grpFill/>
              <a:ln w="19050" cap="flat" cmpd="sng" algn="ctr">
                <a:solidFill>
                  <a:srgbClr val="FFFFFF"/>
                </a:solidFill>
                <a:prstDash val="solid"/>
              </a:ln>
              <a:effectLst/>
            </p:spPr>
          </p:cxnSp>
          <p:cxnSp>
            <p:nvCxnSpPr>
              <p:cNvPr id="14" name="Straight Connector 26"/>
              <p:cNvCxnSpPr/>
              <p:nvPr/>
            </p:nvCxnSpPr>
            <p:spPr>
              <a:xfrm flipH="1">
                <a:off x="6896072" y="2551567"/>
                <a:ext cx="41910" cy="17145"/>
              </a:xfrm>
              <a:prstGeom prst="line">
                <a:avLst/>
              </a:prstGeom>
              <a:grpFill/>
              <a:ln w="19050" cap="flat" cmpd="sng" algn="ctr">
                <a:solidFill>
                  <a:srgbClr val="FFFFFF"/>
                </a:solidFill>
                <a:prstDash val="solid"/>
              </a:ln>
              <a:effectLst/>
            </p:spPr>
          </p:cxnSp>
          <p:cxnSp>
            <p:nvCxnSpPr>
              <p:cNvPr id="15" name="Straight Connector 27"/>
              <p:cNvCxnSpPr/>
              <p:nvPr/>
            </p:nvCxnSpPr>
            <p:spPr>
              <a:xfrm flipH="1">
                <a:off x="6925500" y="2610247"/>
                <a:ext cx="41910" cy="17145"/>
              </a:xfrm>
              <a:prstGeom prst="line">
                <a:avLst/>
              </a:prstGeom>
              <a:grpFill/>
              <a:ln w="19050" cap="flat" cmpd="sng" algn="ctr">
                <a:solidFill>
                  <a:srgbClr val="FFFFFF"/>
                </a:solidFill>
                <a:prstDash val="solid"/>
              </a:ln>
              <a:effectLst/>
            </p:spPr>
          </p:cxnSp>
          <p:cxnSp>
            <p:nvCxnSpPr>
              <p:cNvPr id="16" name="Straight Connector 28"/>
              <p:cNvCxnSpPr/>
              <p:nvPr/>
            </p:nvCxnSpPr>
            <p:spPr>
              <a:xfrm flipH="1">
                <a:off x="6949725" y="2667185"/>
                <a:ext cx="41910" cy="17145"/>
              </a:xfrm>
              <a:prstGeom prst="line">
                <a:avLst/>
              </a:prstGeom>
              <a:grpFill/>
              <a:ln w="19050" cap="flat" cmpd="sng" algn="ctr">
                <a:solidFill>
                  <a:srgbClr val="FFFFFF"/>
                </a:solidFill>
                <a:prstDash val="solid"/>
              </a:ln>
              <a:effectLst/>
            </p:spPr>
          </p:cxnSp>
          <p:cxnSp>
            <p:nvCxnSpPr>
              <p:cNvPr id="17" name="Straight Connector 29"/>
              <p:cNvCxnSpPr/>
              <p:nvPr/>
            </p:nvCxnSpPr>
            <p:spPr>
              <a:xfrm flipH="1">
                <a:off x="6981285" y="2724952"/>
                <a:ext cx="41910" cy="17145"/>
              </a:xfrm>
              <a:prstGeom prst="line">
                <a:avLst/>
              </a:prstGeom>
              <a:grpFill/>
              <a:ln w="19050" cap="flat" cmpd="sng" algn="ctr">
                <a:solidFill>
                  <a:srgbClr val="FFFFFF"/>
                </a:solidFill>
                <a:prstDash val="solid"/>
              </a:ln>
              <a:effectLst/>
            </p:spPr>
          </p:cxnSp>
          <p:cxnSp>
            <p:nvCxnSpPr>
              <p:cNvPr id="18" name="Straight Connector 30"/>
              <p:cNvCxnSpPr/>
              <p:nvPr/>
            </p:nvCxnSpPr>
            <p:spPr>
              <a:xfrm flipH="1">
                <a:off x="7004145" y="2780197"/>
                <a:ext cx="41910" cy="17145"/>
              </a:xfrm>
              <a:prstGeom prst="line">
                <a:avLst/>
              </a:prstGeom>
              <a:grpFill/>
              <a:ln w="19050" cap="flat" cmpd="sng" algn="ctr">
                <a:solidFill>
                  <a:srgbClr val="FFFFFF"/>
                </a:solidFill>
                <a:prstDash val="solid"/>
              </a:ln>
              <a:effectLst/>
            </p:spPr>
          </p:cxnSp>
          <p:cxnSp>
            <p:nvCxnSpPr>
              <p:cNvPr id="19" name="Straight Connector 31"/>
              <p:cNvCxnSpPr/>
              <p:nvPr/>
            </p:nvCxnSpPr>
            <p:spPr>
              <a:xfrm flipH="1">
                <a:off x="7032720" y="2841157"/>
                <a:ext cx="41910" cy="17145"/>
              </a:xfrm>
              <a:prstGeom prst="line">
                <a:avLst/>
              </a:prstGeom>
              <a:grpFill/>
              <a:ln w="19050" cap="flat" cmpd="sng" algn="ctr">
                <a:solidFill>
                  <a:srgbClr val="FFFFFF"/>
                </a:solidFill>
                <a:prstDash val="solid"/>
              </a:ln>
              <a:effectLst/>
            </p:spPr>
          </p:cxnSp>
          <p:cxnSp>
            <p:nvCxnSpPr>
              <p:cNvPr id="20" name="Straight Connector 32"/>
              <p:cNvCxnSpPr/>
              <p:nvPr/>
            </p:nvCxnSpPr>
            <p:spPr>
              <a:xfrm flipH="1">
                <a:off x="7068915" y="2902117"/>
                <a:ext cx="41910" cy="17145"/>
              </a:xfrm>
              <a:prstGeom prst="line">
                <a:avLst/>
              </a:prstGeom>
              <a:grpFill/>
              <a:ln w="19050" cap="flat" cmpd="sng" algn="ctr">
                <a:solidFill>
                  <a:srgbClr val="FFFFFF"/>
                </a:solidFill>
                <a:prstDash val="solid"/>
              </a:ln>
              <a:effectLst/>
            </p:spPr>
          </p:cxnSp>
        </p:grpSp>
      </p:grpSp>
      <p:sp>
        <p:nvSpPr>
          <p:cNvPr id="48" name="TextBox 97"/>
          <p:cNvSpPr txBox="1">
            <a:spLocks noChangeArrowheads="1"/>
          </p:cNvSpPr>
          <p:nvPr/>
        </p:nvSpPr>
        <p:spPr bwMode="auto">
          <a:xfrm>
            <a:off x="576696" y="1017308"/>
            <a:ext cx="7569778"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000" b="1" dirty="0">
                <a:solidFill>
                  <a:srgbClr val="FFC000"/>
                </a:solidFill>
                <a:latin typeface="Times New Roman" charset="0"/>
                <a:ea typeface="Times New Roman" charset="0"/>
                <a:cs typeface="Times New Roman" charset="0"/>
              </a:rPr>
              <a:t>Crowdsourcing Process</a:t>
            </a:r>
            <a:endParaRPr lang="zh-CN" altLang="en-US" sz="3000" b="1" dirty="0">
              <a:solidFill>
                <a:srgbClr val="FFC000"/>
              </a:solidFill>
              <a:latin typeface="Times New Roman" charset="0"/>
              <a:ea typeface="Times New Roman" charset="0"/>
              <a:cs typeface="Times New Roman" charset="0"/>
            </a:endParaRPr>
          </a:p>
        </p:txBody>
      </p:sp>
      <p:sp>
        <p:nvSpPr>
          <p:cNvPr id="40" name="矩形 39"/>
          <p:cNvSpPr/>
          <p:nvPr/>
        </p:nvSpPr>
        <p:spPr>
          <a:xfrm>
            <a:off x="174169" y="5247409"/>
            <a:ext cx="8790563" cy="588296"/>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100" b="1" dirty="0">
                <a:latin typeface="Times New Roman" charset="0"/>
                <a:ea typeface="Times New Roman" charset="0"/>
                <a:cs typeface="Times New Roman" charset="0"/>
              </a:rPr>
              <a:t>Designing truthful task assignment mechanisms to maximize the total value</a:t>
            </a:r>
          </a:p>
        </p:txBody>
      </p:sp>
      <p:sp>
        <p:nvSpPr>
          <p:cNvPr id="14336" name="线形标注 1 14335"/>
          <p:cNvSpPr/>
          <p:nvPr/>
        </p:nvSpPr>
        <p:spPr>
          <a:xfrm>
            <a:off x="2471998" y="4276517"/>
            <a:ext cx="4866062" cy="391485"/>
          </a:xfrm>
          <a:prstGeom prst="borderCallout1">
            <a:avLst>
              <a:gd name="adj1" fmla="val 18750"/>
              <a:gd name="adj2" fmla="val -8333"/>
              <a:gd name="adj3" fmla="val -389150"/>
              <a:gd name="adj4" fmla="val 6648"/>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each consists of a task and a preference set</a:t>
            </a:r>
            <a:endParaRPr lang="zh-CN" altLang="en-US" b="1" dirty="0">
              <a:latin typeface="Times New Roman" panose="02020603050405020304" pitchFamily="18" charset="0"/>
              <a:cs typeface="Times New Roman" panose="02020603050405020304" pitchFamily="18" charset="0"/>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39" y="1741231"/>
            <a:ext cx="8772716" cy="2534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471997" y="4717473"/>
            <a:ext cx="4866062" cy="38965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b="1" dirty="0">
                <a:latin typeface="Times New Roman" panose="02020603050405020304" pitchFamily="18" charset="0"/>
                <a:cs typeface="Times New Roman" panose="02020603050405020304" pitchFamily="18" charset="0"/>
              </a:rPr>
              <a:t>preference set: a set of compatible workers</a:t>
            </a:r>
            <a:endParaRPr lang="zh-CN" altLang="en-US" b="1" dirty="0">
              <a:latin typeface="Times New Roman" panose="02020603050405020304" pitchFamily="18" charset="0"/>
              <a:cs typeface="Times New Roman" panose="02020603050405020304" pitchFamily="18" charset="0"/>
            </a:endParaRPr>
          </a:p>
        </p:txBody>
      </p:sp>
      <p:sp>
        <p:nvSpPr>
          <p:cNvPr id="14337" name="灯片编号占位符 14336"/>
          <p:cNvSpPr>
            <a:spLocks noGrp="1"/>
          </p:cNvSpPr>
          <p:nvPr>
            <p:ph type="sldNum" sz="quarter" idx="12"/>
          </p:nvPr>
        </p:nvSpPr>
        <p:spPr/>
        <p:txBody>
          <a:bodyPr/>
          <a:lstStyle/>
          <a:p>
            <a:fld id="{6D5BDF4F-949A-4A1F-A098-1447686FA5B6}" type="slidenum">
              <a:rPr lang="zh-CN" altLang="en-US" smtClean="0"/>
              <a:pPr/>
              <a:t>62</a:t>
            </a:fld>
            <a:endParaRPr lang="zh-CN" altLang="en-US"/>
          </a:p>
        </p:txBody>
      </p:sp>
    </p:spTree>
    <p:custDataLst>
      <p:tags r:id="rId1"/>
    </p:custDataLst>
    <p:extLst>
      <p:ext uri="{BB962C8B-B14F-4D97-AF65-F5344CB8AC3E}">
        <p14:creationId xmlns:p14="http://schemas.microsoft.com/office/powerpoint/2010/main" val="214170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3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ppt_x"/>
                                          </p:val>
                                        </p:tav>
                                        <p:tav tm="100000">
                                          <p:val>
                                            <p:strVal val="#ppt_x"/>
                                          </p:val>
                                        </p:tav>
                                      </p:tavLst>
                                    </p:anim>
                                    <p:anim calcmode="lin" valueType="num">
                                      <p:cBhvr additive="base">
                                        <p:cTn id="2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4336"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grpSp>
        <p:nvGrpSpPr>
          <p:cNvPr id="3" name="组合 5"/>
          <p:cNvGrpSpPr/>
          <p:nvPr/>
        </p:nvGrpSpPr>
        <p:grpSpPr>
          <a:xfrm>
            <a:off x="8087771" y="975261"/>
            <a:ext cx="944501" cy="973974"/>
            <a:chOff x="6469864" y="1807996"/>
            <a:chExt cx="1251077" cy="1290117"/>
          </a:xfrm>
          <a:noFill/>
        </p:grpSpPr>
        <p:sp>
          <p:nvSpPr>
            <p:cNvPr id="7" name="矩形 6"/>
            <p:cNvSpPr/>
            <p:nvPr/>
          </p:nvSpPr>
          <p:spPr>
            <a:xfrm>
              <a:off x="6469864" y="1807996"/>
              <a:ext cx="1251077" cy="1290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1200">
                <a:solidFill>
                  <a:prstClr val="white"/>
                </a:solidFill>
                <a:latin typeface="微软雅黑" panose="020B0503020204020204" pitchFamily="34" charset="-122"/>
                <a:ea typeface="微软雅黑" panose="020B0503020204020204" pitchFamily="34" charset="-122"/>
              </a:endParaRPr>
            </a:p>
          </p:txBody>
        </p:sp>
        <p:grpSp>
          <p:nvGrpSpPr>
            <p:cNvPr id="5" name="Group 20"/>
            <p:cNvGrpSpPr/>
            <p:nvPr/>
          </p:nvGrpSpPr>
          <p:grpSpPr>
            <a:xfrm>
              <a:off x="6629025" y="2009598"/>
              <a:ext cx="850750" cy="852413"/>
              <a:chOff x="6563042" y="1919069"/>
              <a:chExt cx="1134038" cy="1136551"/>
            </a:xfrm>
            <a:grpFill/>
          </p:grpSpPr>
          <p:grpSp>
            <p:nvGrpSpPr>
              <p:cNvPr id="6" name="Group 21"/>
              <p:cNvGrpSpPr/>
              <p:nvPr/>
            </p:nvGrpSpPr>
            <p:grpSpPr>
              <a:xfrm>
                <a:off x="6851824" y="1919069"/>
                <a:ext cx="845256" cy="916435"/>
                <a:chOff x="7000705" y="1812217"/>
                <a:chExt cx="914400" cy="991402"/>
              </a:xfrm>
              <a:grpFill/>
            </p:grpSpPr>
            <p:sp>
              <p:nvSpPr>
                <p:cNvPr id="21" name="Oval 33"/>
                <p:cNvSpPr/>
                <p:nvPr/>
              </p:nvSpPr>
              <p:spPr>
                <a:xfrm>
                  <a:off x="7192225" y="2251319"/>
                  <a:ext cx="155418" cy="147836"/>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2" name="Trapezoid 34"/>
                <p:cNvSpPr/>
                <p:nvPr/>
              </p:nvSpPr>
              <p:spPr>
                <a:xfrm>
                  <a:off x="7193281" y="2374325"/>
                  <a:ext cx="154362" cy="258385"/>
                </a:xfrm>
                <a:prstGeom prst="trapezoid">
                  <a:avLst>
                    <a:gd name="adj" fmla="val 16772"/>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3" name="Rectangle 35"/>
                <p:cNvSpPr/>
                <p:nvPr/>
              </p:nvSpPr>
              <p:spPr>
                <a:xfrm rot="900000">
                  <a:off x="7000705" y="2157056"/>
                  <a:ext cx="914400" cy="646563"/>
                </a:xfrm>
                <a:prstGeom prst="rect">
                  <a:avLst/>
                </a:prstGeom>
                <a:grpFill/>
                <a:ln w="28575"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4" name="Straight Connector 36"/>
                <p:cNvCxnSpPr/>
                <p:nvPr/>
              </p:nvCxnSpPr>
              <p:spPr>
                <a:xfrm>
                  <a:off x="7147560" y="2514600"/>
                  <a:ext cx="547052" cy="152400"/>
                </a:xfrm>
                <a:prstGeom prst="line">
                  <a:avLst/>
                </a:prstGeom>
                <a:grpFill/>
                <a:ln w="9525" cap="flat" cmpd="sng" algn="ctr">
                  <a:solidFill>
                    <a:srgbClr val="FFFFFF"/>
                  </a:solidFill>
                  <a:prstDash val="solid"/>
                </a:ln>
                <a:effectLst/>
              </p:spPr>
            </p:cxnSp>
            <p:sp>
              <p:nvSpPr>
                <p:cNvPr id="25" name="Oval 37"/>
                <p:cNvSpPr/>
                <p:nvPr/>
              </p:nvSpPr>
              <p:spPr>
                <a:xfrm>
                  <a:off x="7121576" y="2341282"/>
                  <a:ext cx="310345" cy="310345"/>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6" name="Straight Connector 38"/>
                <p:cNvCxnSpPr/>
                <p:nvPr/>
              </p:nvCxnSpPr>
              <p:spPr>
                <a:xfrm flipV="1">
                  <a:off x="7574280" y="2538095"/>
                  <a:ext cx="32068" cy="92710"/>
                </a:xfrm>
                <a:prstGeom prst="line">
                  <a:avLst/>
                </a:prstGeom>
                <a:grpFill/>
                <a:ln w="9525" cap="flat" cmpd="sng" algn="ctr">
                  <a:solidFill>
                    <a:srgbClr val="FFFFFF"/>
                  </a:solidFill>
                  <a:prstDash val="solid"/>
                </a:ln>
                <a:effectLst/>
              </p:spPr>
            </p:cxnSp>
            <p:cxnSp>
              <p:nvCxnSpPr>
                <p:cNvPr id="27" name="Straight Connector 39"/>
                <p:cNvCxnSpPr/>
                <p:nvPr/>
              </p:nvCxnSpPr>
              <p:spPr>
                <a:xfrm flipV="1">
                  <a:off x="7685404" y="2569210"/>
                  <a:ext cx="32068" cy="92710"/>
                </a:xfrm>
                <a:prstGeom prst="line">
                  <a:avLst/>
                </a:prstGeom>
                <a:grpFill/>
                <a:ln w="9525" cap="flat" cmpd="sng" algn="ctr">
                  <a:solidFill>
                    <a:srgbClr val="FFFFFF"/>
                  </a:solidFill>
                  <a:prstDash val="solid"/>
                </a:ln>
                <a:effectLst/>
              </p:spPr>
            </p:cxnSp>
            <p:cxnSp>
              <p:nvCxnSpPr>
                <p:cNvPr id="28" name="Straight Connector 40"/>
                <p:cNvCxnSpPr/>
                <p:nvPr/>
              </p:nvCxnSpPr>
              <p:spPr>
                <a:xfrm flipV="1">
                  <a:off x="7457905" y="2505075"/>
                  <a:ext cx="32068" cy="92710"/>
                </a:xfrm>
                <a:prstGeom prst="line">
                  <a:avLst/>
                </a:prstGeom>
                <a:grpFill/>
                <a:ln w="9525" cap="flat" cmpd="sng" algn="ctr">
                  <a:solidFill>
                    <a:srgbClr val="FFFFFF"/>
                  </a:solidFill>
                  <a:prstDash val="solid"/>
                </a:ln>
                <a:effectLst/>
              </p:spPr>
            </p:cxnSp>
            <p:cxnSp>
              <p:nvCxnSpPr>
                <p:cNvPr id="29" name="Straight Connector 41"/>
                <p:cNvCxnSpPr/>
                <p:nvPr/>
              </p:nvCxnSpPr>
              <p:spPr>
                <a:xfrm flipV="1">
                  <a:off x="7344309" y="2472627"/>
                  <a:ext cx="32068" cy="92710"/>
                </a:xfrm>
                <a:prstGeom prst="line">
                  <a:avLst/>
                </a:prstGeom>
                <a:grpFill/>
                <a:ln w="9525" cap="flat" cmpd="sng" algn="ctr">
                  <a:solidFill>
                    <a:srgbClr val="FFFFFF"/>
                  </a:solidFill>
                  <a:prstDash val="solid"/>
                </a:ln>
                <a:effectLst/>
              </p:spPr>
            </p:cxnSp>
            <p:cxnSp>
              <p:nvCxnSpPr>
                <p:cNvPr id="30" name="Straight Connector 42"/>
                <p:cNvCxnSpPr/>
                <p:nvPr/>
              </p:nvCxnSpPr>
              <p:spPr>
                <a:xfrm flipH="1">
                  <a:off x="7147560" y="2209800"/>
                  <a:ext cx="89852" cy="304800"/>
                </a:xfrm>
                <a:prstGeom prst="line">
                  <a:avLst/>
                </a:prstGeom>
                <a:grpFill/>
                <a:ln w="9525" cap="flat" cmpd="sng" algn="ctr">
                  <a:solidFill>
                    <a:srgbClr val="FFFFFF"/>
                  </a:solidFill>
                  <a:prstDash val="solid"/>
                </a:ln>
                <a:effectLst/>
              </p:spPr>
            </p:cxnSp>
            <p:sp>
              <p:nvSpPr>
                <p:cNvPr id="31" name="Rectangle 43"/>
                <p:cNvSpPr/>
                <p:nvPr/>
              </p:nvSpPr>
              <p:spPr>
                <a:xfrm rot="900000">
                  <a:off x="7387126" y="2674459"/>
                  <a:ext cx="228600" cy="113155"/>
                </a:xfrm>
                <a:prstGeom prst="rect">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32" name="Straight Connector 44"/>
                <p:cNvCxnSpPr/>
                <p:nvPr/>
              </p:nvCxnSpPr>
              <p:spPr>
                <a:xfrm>
                  <a:off x="7296845" y="2209800"/>
                  <a:ext cx="566995" cy="164525"/>
                </a:xfrm>
                <a:prstGeom prst="line">
                  <a:avLst/>
                </a:prstGeom>
                <a:grpFill/>
                <a:ln w="9525" cap="flat" cmpd="sng" algn="ctr">
                  <a:solidFill>
                    <a:srgbClr val="FFFFFF"/>
                  </a:solidFill>
                  <a:prstDash val="sysDash"/>
                </a:ln>
                <a:effectLst/>
              </p:spPr>
            </p:cxnSp>
            <p:sp>
              <p:nvSpPr>
                <p:cNvPr id="33" name="Freeform 45"/>
                <p:cNvSpPr/>
                <p:nvPr/>
              </p:nvSpPr>
              <p:spPr>
                <a:xfrm rot="20700000">
                  <a:off x="7451777" y="1812217"/>
                  <a:ext cx="334954" cy="626744"/>
                </a:xfrm>
                <a:custGeom>
                  <a:avLst/>
                  <a:gdLst>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1137 h 968847"/>
                    <a:gd name="connsiteX1" fmla="*/ 0 w 472440"/>
                    <a:gd name="connsiteY1" fmla="*/ 925032 h 968847"/>
                    <a:gd name="connsiteX2" fmla="*/ 205740 w 472440"/>
                    <a:gd name="connsiteY2" fmla="*/ 376392 h 968847"/>
                    <a:gd name="connsiteX3" fmla="*/ 472440 w 472440"/>
                    <a:gd name="connsiteY3" fmla="*/ 968847 h 968847"/>
                    <a:gd name="connsiteX4" fmla="*/ 228600 w 472440"/>
                    <a:gd name="connsiteY4" fmla="*/ 252567 h 968847"/>
                    <a:gd name="connsiteX5" fmla="*/ 360045 w 472440"/>
                    <a:gd name="connsiteY5" fmla="*/ 126837 h 968847"/>
                    <a:gd name="connsiteX6" fmla="*/ 209550 w 472440"/>
                    <a:gd name="connsiteY6" fmla="*/ 1107 h 968847"/>
                    <a:gd name="connsiteX7" fmla="*/ 49530 w 472440"/>
                    <a:gd name="connsiteY7" fmla="*/ 103977 h 968847"/>
                    <a:gd name="connsiteX8" fmla="*/ 142875 w 472440"/>
                    <a:gd name="connsiteY8" fmla="*/ 241137 h 968847"/>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4480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3850 w 472440"/>
                    <a:gd name="connsiteY4" fmla="*/ 539017 h 969546"/>
                    <a:gd name="connsiteX5" fmla="*/ 228600 w 472440"/>
                    <a:gd name="connsiteY5" fmla="*/ 253266 h 969546"/>
                    <a:gd name="connsiteX6" fmla="*/ 344805 w 472440"/>
                    <a:gd name="connsiteY6" fmla="*/ 127536 h 969546"/>
                    <a:gd name="connsiteX7" fmla="*/ 209550 w 472440"/>
                    <a:gd name="connsiteY7" fmla="*/ 1806 h 969546"/>
                    <a:gd name="connsiteX8" fmla="*/ 49530 w 472440"/>
                    <a:gd name="connsiteY8" fmla="*/ 104676 h 969546"/>
                    <a:gd name="connsiteX9" fmla="*/ 142875 w 472440"/>
                    <a:gd name="connsiteY9"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228600 w 472440"/>
                    <a:gd name="connsiteY6" fmla="*/ 253266 h 969546"/>
                    <a:gd name="connsiteX7" fmla="*/ 344805 w 472440"/>
                    <a:gd name="connsiteY7" fmla="*/ 127536 h 969546"/>
                    <a:gd name="connsiteX8" fmla="*/ 209550 w 472440"/>
                    <a:gd name="connsiteY8" fmla="*/ 1806 h 969546"/>
                    <a:gd name="connsiteX9" fmla="*/ 49530 w 472440"/>
                    <a:gd name="connsiteY9" fmla="*/ 104676 h 969546"/>
                    <a:gd name="connsiteX10" fmla="*/ 142875 w 472440"/>
                    <a:gd name="connsiteY10"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312420 w 472440"/>
                    <a:gd name="connsiteY6" fmla="*/ 502822 h 969546"/>
                    <a:gd name="connsiteX7" fmla="*/ 228600 w 472440"/>
                    <a:gd name="connsiteY7" fmla="*/ 253266 h 969546"/>
                    <a:gd name="connsiteX8" fmla="*/ 344805 w 472440"/>
                    <a:gd name="connsiteY8" fmla="*/ 127536 h 969546"/>
                    <a:gd name="connsiteX9" fmla="*/ 209550 w 472440"/>
                    <a:gd name="connsiteY9" fmla="*/ 1806 h 969546"/>
                    <a:gd name="connsiteX10" fmla="*/ 49530 w 472440"/>
                    <a:gd name="connsiteY10" fmla="*/ 104676 h 969546"/>
                    <a:gd name="connsiteX11" fmla="*/ 142875 w 472440"/>
                    <a:gd name="connsiteY11"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333375 w 472440"/>
                    <a:gd name="connsiteY5" fmla="*/ 573307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1945 w 472440"/>
                    <a:gd name="connsiteY4" fmla="*/ 53330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1485 w 472440"/>
                    <a:gd name="connsiteY6" fmla="*/ 50472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81915 w 472440"/>
                    <a:gd name="connsiteY1" fmla="*/ 537112 h 969546"/>
                    <a:gd name="connsiteX2" fmla="*/ 0 w 472440"/>
                    <a:gd name="connsiteY2" fmla="*/ 925731 h 969546"/>
                    <a:gd name="connsiteX3" fmla="*/ 198120 w 472440"/>
                    <a:gd name="connsiteY3" fmla="*/ 375186 h 969546"/>
                    <a:gd name="connsiteX4" fmla="*/ 472440 w 472440"/>
                    <a:gd name="connsiteY4" fmla="*/ 969546 h 969546"/>
                    <a:gd name="connsiteX5" fmla="*/ 331470 w 472440"/>
                    <a:gd name="connsiteY5" fmla="*/ 537112 h 969546"/>
                    <a:gd name="connsiteX6" fmla="*/ 457200 w 472440"/>
                    <a:gd name="connsiteY6" fmla="*/ 533302 h 969546"/>
                    <a:gd name="connsiteX7" fmla="*/ 451485 w 472440"/>
                    <a:gd name="connsiteY7" fmla="*/ 504727 h 969546"/>
                    <a:gd name="connsiteX8" fmla="*/ 312420 w 472440"/>
                    <a:gd name="connsiteY8" fmla="*/ 502822 h 969546"/>
                    <a:gd name="connsiteX9" fmla="*/ 228600 w 472440"/>
                    <a:gd name="connsiteY9" fmla="*/ 253266 h 969546"/>
                    <a:gd name="connsiteX10" fmla="*/ 344805 w 472440"/>
                    <a:gd name="connsiteY10" fmla="*/ 127536 h 969546"/>
                    <a:gd name="connsiteX11" fmla="*/ 209550 w 472440"/>
                    <a:gd name="connsiteY11" fmla="*/ 1806 h 969546"/>
                    <a:gd name="connsiteX12" fmla="*/ 49530 w 472440"/>
                    <a:gd name="connsiteY12" fmla="*/ 104676 h 969546"/>
                    <a:gd name="connsiteX13" fmla="*/ 142875 w 472440"/>
                    <a:gd name="connsiteY13" fmla="*/ 241836 h 969546"/>
                    <a:gd name="connsiteX0" fmla="*/ 142875 w 472440"/>
                    <a:gd name="connsiteY0" fmla="*/ 241836 h 969546"/>
                    <a:gd name="connsiteX1" fmla="*/ 83820 w 472440"/>
                    <a:gd name="connsiteY1" fmla="*/ 512347 h 969546"/>
                    <a:gd name="connsiteX2" fmla="*/ 81915 w 472440"/>
                    <a:gd name="connsiteY2" fmla="*/ 537112 h 969546"/>
                    <a:gd name="connsiteX3" fmla="*/ 0 w 472440"/>
                    <a:gd name="connsiteY3" fmla="*/ 925731 h 969546"/>
                    <a:gd name="connsiteX4" fmla="*/ 198120 w 472440"/>
                    <a:gd name="connsiteY4" fmla="*/ 375186 h 969546"/>
                    <a:gd name="connsiteX5" fmla="*/ 472440 w 472440"/>
                    <a:gd name="connsiteY5" fmla="*/ 969546 h 969546"/>
                    <a:gd name="connsiteX6" fmla="*/ 331470 w 472440"/>
                    <a:gd name="connsiteY6" fmla="*/ 537112 h 969546"/>
                    <a:gd name="connsiteX7" fmla="*/ 457200 w 472440"/>
                    <a:gd name="connsiteY7" fmla="*/ 533302 h 969546"/>
                    <a:gd name="connsiteX8" fmla="*/ 451485 w 472440"/>
                    <a:gd name="connsiteY8" fmla="*/ 504727 h 969546"/>
                    <a:gd name="connsiteX9" fmla="*/ 312420 w 472440"/>
                    <a:gd name="connsiteY9" fmla="*/ 502822 h 969546"/>
                    <a:gd name="connsiteX10" fmla="*/ 228600 w 472440"/>
                    <a:gd name="connsiteY10" fmla="*/ 253266 h 969546"/>
                    <a:gd name="connsiteX11" fmla="*/ 344805 w 472440"/>
                    <a:gd name="connsiteY11" fmla="*/ 127536 h 969546"/>
                    <a:gd name="connsiteX12" fmla="*/ 209550 w 472440"/>
                    <a:gd name="connsiteY12" fmla="*/ 1806 h 969546"/>
                    <a:gd name="connsiteX13" fmla="*/ 49530 w 472440"/>
                    <a:gd name="connsiteY13" fmla="*/ 104676 h 969546"/>
                    <a:gd name="connsiteX14" fmla="*/ 142875 w 472440"/>
                    <a:gd name="connsiteY14" fmla="*/ 241836 h 969546"/>
                    <a:gd name="connsiteX0" fmla="*/ 142875 w 472440"/>
                    <a:gd name="connsiteY0" fmla="*/ 241836 h 969546"/>
                    <a:gd name="connsiteX1" fmla="*/ 85725 w 472440"/>
                    <a:gd name="connsiteY1" fmla="*/ 495202 h 969546"/>
                    <a:gd name="connsiteX2" fmla="*/ 83820 w 472440"/>
                    <a:gd name="connsiteY2" fmla="*/ 512347 h 969546"/>
                    <a:gd name="connsiteX3" fmla="*/ 81915 w 472440"/>
                    <a:gd name="connsiteY3" fmla="*/ 537112 h 969546"/>
                    <a:gd name="connsiteX4" fmla="*/ 0 w 472440"/>
                    <a:gd name="connsiteY4" fmla="*/ 925731 h 969546"/>
                    <a:gd name="connsiteX5" fmla="*/ 198120 w 472440"/>
                    <a:gd name="connsiteY5" fmla="*/ 375186 h 969546"/>
                    <a:gd name="connsiteX6" fmla="*/ 472440 w 472440"/>
                    <a:gd name="connsiteY6" fmla="*/ 969546 h 969546"/>
                    <a:gd name="connsiteX7" fmla="*/ 331470 w 472440"/>
                    <a:gd name="connsiteY7" fmla="*/ 537112 h 969546"/>
                    <a:gd name="connsiteX8" fmla="*/ 457200 w 472440"/>
                    <a:gd name="connsiteY8" fmla="*/ 533302 h 969546"/>
                    <a:gd name="connsiteX9" fmla="*/ 451485 w 472440"/>
                    <a:gd name="connsiteY9" fmla="*/ 504727 h 969546"/>
                    <a:gd name="connsiteX10" fmla="*/ 312420 w 472440"/>
                    <a:gd name="connsiteY10" fmla="*/ 502822 h 969546"/>
                    <a:gd name="connsiteX11" fmla="*/ 228600 w 472440"/>
                    <a:gd name="connsiteY11" fmla="*/ 253266 h 969546"/>
                    <a:gd name="connsiteX12" fmla="*/ 344805 w 472440"/>
                    <a:gd name="connsiteY12" fmla="*/ 127536 h 969546"/>
                    <a:gd name="connsiteX13" fmla="*/ 209550 w 472440"/>
                    <a:gd name="connsiteY13" fmla="*/ 1806 h 969546"/>
                    <a:gd name="connsiteX14" fmla="*/ 49530 w 472440"/>
                    <a:gd name="connsiteY14" fmla="*/ 104676 h 969546"/>
                    <a:gd name="connsiteX15" fmla="*/ 142875 w 472440"/>
                    <a:gd name="connsiteY15" fmla="*/ 241836 h 969546"/>
                    <a:gd name="connsiteX0" fmla="*/ 142875 w 472440"/>
                    <a:gd name="connsiteY0" fmla="*/ 241836 h 969546"/>
                    <a:gd name="connsiteX1" fmla="*/ 91440 w 472440"/>
                    <a:gd name="connsiteY1" fmla="*/ 468532 h 969546"/>
                    <a:gd name="connsiteX2" fmla="*/ 85725 w 472440"/>
                    <a:gd name="connsiteY2" fmla="*/ 495202 h 969546"/>
                    <a:gd name="connsiteX3" fmla="*/ 83820 w 472440"/>
                    <a:gd name="connsiteY3" fmla="*/ 512347 h 969546"/>
                    <a:gd name="connsiteX4" fmla="*/ 81915 w 472440"/>
                    <a:gd name="connsiteY4" fmla="*/ 537112 h 969546"/>
                    <a:gd name="connsiteX5" fmla="*/ 0 w 472440"/>
                    <a:gd name="connsiteY5" fmla="*/ 925731 h 969546"/>
                    <a:gd name="connsiteX6" fmla="*/ 198120 w 472440"/>
                    <a:gd name="connsiteY6" fmla="*/ 375186 h 969546"/>
                    <a:gd name="connsiteX7" fmla="*/ 472440 w 472440"/>
                    <a:gd name="connsiteY7" fmla="*/ 969546 h 969546"/>
                    <a:gd name="connsiteX8" fmla="*/ 331470 w 472440"/>
                    <a:gd name="connsiteY8" fmla="*/ 537112 h 969546"/>
                    <a:gd name="connsiteX9" fmla="*/ 457200 w 472440"/>
                    <a:gd name="connsiteY9" fmla="*/ 533302 h 969546"/>
                    <a:gd name="connsiteX10" fmla="*/ 451485 w 472440"/>
                    <a:gd name="connsiteY10" fmla="*/ 504727 h 969546"/>
                    <a:gd name="connsiteX11" fmla="*/ 312420 w 472440"/>
                    <a:gd name="connsiteY11" fmla="*/ 502822 h 969546"/>
                    <a:gd name="connsiteX12" fmla="*/ 228600 w 472440"/>
                    <a:gd name="connsiteY12" fmla="*/ 253266 h 969546"/>
                    <a:gd name="connsiteX13" fmla="*/ 344805 w 472440"/>
                    <a:gd name="connsiteY13" fmla="*/ 127536 h 969546"/>
                    <a:gd name="connsiteX14" fmla="*/ 209550 w 472440"/>
                    <a:gd name="connsiteY14" fmla="*/ 1806 h 969546"/>
                    <a:gd name="connsiteX15" fmla="*/ 49530 w 472440"/>
                    <a:gd name="connsiteY15" fmla="*/ 104676 h 969546"/>
                    <a:gd name="connsiteX16" fmla="*/ 142875 w 47244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56210 w 544830"/>
                    <a:gd name="connsiteY3" fmla="*/ 51234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14252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196215 w 525780"/>
                    <a:gd name="connsiteY0" fmla="*/ 241836 h 969546"/>
                    <a:gd name="connsiteX1" fmla="*/ 146685 w 525780"/>
                    <a:gd name="connsiteY1" fmla="*/ 499012 h 969546"/>
                    <a:gd name="connsiteX2" fmla="*/ 7620 w 525780"/>
                    <a:gd name="connsiteY2" fmla="*/ 487582 h 969546"/>
                    <a:gd name="connsiteX3" fmla="*/ 0 w 525780"/>
                    <a:gd name="connsiteY3" fmla="*/ 514252 h 969546"/>
                    <a:gd name="connsiteX4" fmla="*/ 139065 w 525780"/>
                    <a:gd name="connsiteY4" fmla="*/ 529492 h 969546"/>
                    <a:gd name="connsiteX5" fmla="*/ 53340 w 525780"/>
                    <a:gd name="connsiteY5" fmla="*/ 925731 h 969546"/>
                    <a:gd name="connsiteX6" fmla="*/ 251460 w 525780"/>
                    <a:gd name="connsiteY6" fmla="*/ 375186 h 969546"/>
                    <a:gd name="connsiteX7" fmla="*/ 525780 w 525780"/>
                    <a:gd name="connsiteY7" fmla="*/ 969546 h 969546"/>
                    <a:gd name="connsiteX8" fmla="*/ 384810 w 525780"/>
                    <a:gd name="connsiteY8" fmla="*/ 537112 h 969546"/>
                    <a:gd name="connsiteX9" fmla="*/ 510540 w 525780"/>
                    <a:gd name="connsiteY9" fmla="*/ 533302 h 969546"/>
                    <a:gd name="connsiteX10" fmla="*/ 504825 w 525780"/>
                    <a:gd name="connsiteY10" fmla="*/ 504727 h 969546"/>
                    <a:gd name="connsiteX11" fmla="*/ 365760 w 525780"/>
                    <a:gd name="connsiteY11" fmla="*/ 502822 h 969546"/>
                    <a:gd name="connsiteX12" fmla="*/ 281940 w 525780"/>
                    <a:gd name="connsiteY12" fmla="*/ 253266 h 969546"/>
                    <a:gd name="connsiteX13" fmla="*/ 398145 w 525780"/>
                    <a:gd name="connsiteY13" fmla="*/ 127536 h 969546"/>
                    <a:gd name="connsiteX14" fmla="*/ 262890 w 525780"/>
                    <a:gd name="connsiteY14" fmla="*/ 1806 h 969546"/>
                    <a:gd name="connsiteX15" fmla="*/ 102870 w 525780"/>
                    <a:gd name="connsiteY15" fmla="*/ 104676 h 969546"/>
                    <a:gd name="connsiteX16" fmla="*/ 196215 w 525780"/>
                    <a:gd name="connsiteY16" fmla="*/ 241836 h 969546"/>
                    <a:gd name="connsiteX0" fmla="*/ 188595 w 518160"/>
                    <a:gd name="connsiteY0" fmla="*/ 241836 h 969546"/>
                    <a:gd name="connsiteX1" fmla="*/ 139065 w 518160"/>
                    <a:gd name="connsiteY1" fmla="*/ 499012 h 969546"/>
                    <a:gd name="connsiteX2" fmla="*/ 0 w 518160"/>
                    <a:gd name="connsiteY2" fmla="*/ 48758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 name="connsiteX0" fmla="*/ 188595 w 518160"/>
                    <a:gd name="connsiteY0" fmla="*/ 241836 h 969546"/>
                    <a:gd name="connsiteX1" fmla="*/ 139065 w 518160"/>
                    <a:gd name="connsiteY1" fmla="*/ 499012 h 969546"/>
                    <a:gd name="connsiteX2" fmla="*/ 3810 w 518160"/>
                    <a:gd name="connsiteY2" fmla="*/ 49901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160" h="969546">
                      <a:moveTo>
                        <a:pt x="188595" y="241836"/>
                      </a:moveTo>
                      <a:lnTo>
                        <a:pt x="139065" y="499012"/>
                      </a:lnTo>
                      <a:lnTo>
                        <a:pt x="3810" y="499012"/>
                      </a:lnTo>
                      <a:lnTo>
                        <a:pt x="0" y="527587"/>
                      </a:lnTo>
                      <a:lnTo>
                        <a:pt x="131445" y="529492"/>
                      </a:lnTo>
                      <a:lnTo>
                        <a:pt x="45720" y="925731"/>
                      </a:lnTo>
                      <a:lnTo>
                        <a:pt x="243840" y="375186"/>
                      </a:lnTo>
                      <a:lnTo>
                        <a:pt x="518160" y="969546"/>
                      </a:lnTo>
                      <a:lnTo>
                        <a:pt x="377190" y="537112"/>
                      </a:lnTo>
                      <a:lnTo>
                        <a:pt x="502920" y="533302"/>
                      </a:lnTo>
                      <a:lnTo>
                        <a:pt x="497205" y="504727"/>
                      </a:lnTo>
                      <a:lnTo>
                        <a:pt x="358140" y="502822"/>
                      </a:lnTo>
                      <a:lnTo>
                        <a:pt x="274320" y="253266"/>
                      </a:lnTo>
                      <a:cubicBezTo>
                        <a:pt x="340995" y="249456"/>
                        <a:pt x="382905" y="182781"/>
                        <a:pt x="390525" y="127536"/>
                      </a:cubicBezTo>
                      <a:cubicBezTo>
                        <a:pt x="386080" y="38001"/>
                        <a:pt x="307340" y="7521"/>
                        <a:pt x="255270" y="1806"/>
                      </a:cubicBezTo>
                      <a:cubicBezTo>
                        <a:pt x="203835" y="-9624"/>
                        <a:pt x="106680" y="34191"/>
                        <a:pt x="95250" y="104676"/>
                      </a:cubicBezTo>
                      <a:cubicBezTo>
                        <a:pt x="78740" y="171351"/>
                        <a:pt x="130810" y="222786"/>
                        <a:pt x="188595" y="241836"/>
                      </a:cubicBezTo>
                      <a:close/>
                    </a:path>
                  </a:pathLst>
                </a:cu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grpSp>
          <p:sp>
            <p:nvSpPr>
              <p:cNvPr id="10" name="Freeform 22"/>
              <p:cNvSpPr/>
              <p:nvPr/>
            </p:nvSpPr>
            <p:spPr>
              <a:xfrm>
                <a:off x="6563042" y="2228850"/>
                <a:ext cx="605790" cy="826770"/>
              </a:xfrm>
              <a:custGeom>
                <a:avLst/>
                <a:gdLst>
                  <a:gd name="connsiteX0" fmla="*/ 163830 w 617220"/>
                  <a:gd name="connsiteY0" fmla="*/ 114300 h 815340"/>
                  <a:gd name="connsiteX1" fmla="*/ 521970 w 617220"/>
                  <a:gd name="connsiteY1" fmla="*/ 815340 h 815340"/>
                  <a:gd name="connsiteX2" fmla="*/ 617220 w 617220"/>
                  <a:gd name="connsiteY2" fmla="*/ 765810 h 815340"/>
                  <a:gd name="connsiteX3" fmla="*/ 266700 w 617220"/>
                  <a:gd name="connsiteY3" fmla="*/ 102870 h 815340"/>
                  <a:gd name="connsiteX4" fmla="*/ 434340 w 617220"/>
                  <a:gd name="connsiteY4" fmla="*/ 45720 h 815340"/>
                  <a:gd name="connsiteX5" fmla="*/ 300990 w 617220"/>
                  <a:gd name="connsiteY5" fmla="*/ 0 h 815340"/>
                  <a:gd name="connsiteX6" fmla="*/ 45720 w 617220"/>
                  <a:gd name="connsiteY6" fmla="*/ 76200 h 815340"/>
                  <a:gd name="connsiteX7" fmla="*/ 0 w 617220"/>
                  <a:gd name="connsiteY7" fmla="*/ 160020 h 815340"/>
                  <a:gd name="connsiteX8" fmla="*/ 163830 w 617220"/>
                  <a:gd name="connsiteY8" fmla="*/ 114300 h 815340"/>
                  <a:gd name="connsiteX0" fmla="*/ 160020 w 613410"/>
                  <a:gd name="connsiteY0" fmla="*/ 11430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60020 w 613410"/>
                  <a:gd name="connsiteY8" fmla="*/ 114300 h 815340"/>
                  <a:gd name="connsiteX0" fmla="*/ 179070 w 613410"/>
                  <a:gd name="connsiteY0" fmla="*/ 13716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79070 w 61341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7620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9144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8382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10668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95250 h 815340"/>
                  <a:gd name="connsiteX7" fmla="*/ 0 w 605790"/>
                  <a:gd name="connsiteY7" fmla="*/ 190500 h 815340"/>
                  <a:gd name="connsiteX8" fmla="*/ 171450 w 605790"/>
                  <a:gd name="connsiteY8" fmla="*/ 137160 h 815340"/>
                  <a:gd name="connsiteX0" fmla="*/ 171450 w 605790"/>
                  <a:gd name="connsiteY0" fmla="*/ 137160 h 822960"/>
                  <a:gd name="connsiteX1" fmla="*/ 502920 w 605790"/>
                  <a:gd name="connsiteY1" fmla="*/ 822960 h 822960"/>
                  <a:gd name="connsiteX2" fmla="*/ 605790 w 605790"/>
                  <a:gd name="connsiteY2" fmla="*/ 765810 h 822960"/>
                  <a:gd name="connsiteX3" fmla="*/ 255270 w 605790"/>
                  <a:gd name="connsiteY3" fmla="*/ 102870 h 822960"/>
                  <a:gd name="connsiteX4" fmla="*/ 422910 w 605790"/>
                  <a:gd name="connsiteY4" fmla="*/ 45720 h 822960"/>
                  <a:gd name="connsiteX5" fmla="*/ 289560 w 605790"/>
                  <a:gd name="connsiteY5" fmla="*/ 0 h 822960"/>
                  <a:gd name="connsiteX6" fmla="*/ 11430 w 605790"/>
                  <a:gd name="connsiteY6" fmla="*/ 95250 h 822960"/>
                  <a:gd name="connsiteX7" fmla="*/ 0 w 605790"/>
                  <a:gd name="connsiteY7" fmla="*/ 190500 h 822960"/>
                  <a:gd name="connsiteX8" fmla="*/ 171450 w 605790"/>
                  <a:gd name="connsiteY8" fmla="*/ 137160 h 82296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3147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2004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790" h="826770">
                    <a:moveTo>
                      <a:pt x="171450" y="140970"/>
                    </a:moveTo>
                    <a:lnTo>
                      <a:pt x="502920" y="826770"/>
                    </a:lnTo>
                    <a:lnTo>
                      <a:pt x="605790" y="769620"/>
                    </a:lnTo>
                    <a:lnTo>
                      <a:pt x="255270" y="106680"/>
                    </a:lnTo>
                    <a:lnTo>
                      <a:pt x="422910" y="49530"/>
                    </a:lnTo>
                    <a:lnTo>
                      <a:pt x="320040" y="0"/>
                    </a:lnTo>
                    <a:lnTo>
                      <a:pt x="11430" y="99060"/>
                    </a:lnTo>
                    <a:lnTo>
                      <a:pt x="0" y="194310"/>
                    </a:lnTo>
                    <a:lnTo>
                      <a:pt x="171450" y="140970"/>
                    </a:lnTo>
                    <a:close/>
                  </a:path>
                </a:pathLst>
              </a:custGeom>
              <a:grpFill/>
              <a:ln w="1905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11" name="Straight Connector 23"/>
              <p:cNvCxnSpPr/>
              <p:nvPr/>
            </p:nvCxnSpPr>
            <p:spPr>
              <a:xfrm flipH="1">
                <a:off x="6788880" y="2363002"/>
                <a:ext cx="41910" cy="17145"/>
              </a:xfrm>
              <a:prstGeom prst="line">
                <a:avLst/>
              </a:prstGeom>
              <a:grpFill/>
              <a:ln w="19050" cap="flat" cmpd="sng" algn="ctr">
                <a:solidFill>
                  <a:srgbClr val="FFFFFF"/>
                </a:solidFill>
                <a:prstDash val="solid"/>
              </a:ln>
              <a:effectLst/>
            </p:spPr>
          </p:cxnSp>
          <p:cxnSp>
            <p:nvCxnSpPr>
              <p:cNvPr id="12" name="Straight Connector 24"/>
              <p:cNvCxnSpPr/>
              <p:nvPr/>
            </p:nvCxnSpPr>
            <p:spPr>
              <a:xfrm flipH="1">
                <a:off x="6820997" y="2424456"/>
                <a:ext cx="41910" cy="17145"/>
              </a:xfrm>
              <a:prstGeom prst="line">
                <a:avLst/>
              </a:prstGeom>
              <a:grpFill/>
              <a:ln w="19050" cap="flat" cmpd="sng" algn="ctr">
                <a:solidFill>
                  <a:srgbClr val="FFFFFF"/>
                </a:solidFill>
                <a:prstDash val="solid"/>
              </a:ln>
              <a:effectLst/>
            </p:spPr>
          </p:cxnSp>
          <p:cxnSp>
            <p:nvCxnSpPr>
              <p:cNvPr id="13" name="Straight Connector 25"/>
              <p:cNvCxnSpPr/>
              <p:nvPr/>
            </p:nvCxnSpPr>
            <p:spPr>
              <a:xfrm flipH="1">
                <a:off x="6854162" y="2487153"/>
                <a:ext cx="41910" cy="17145"/>
              </a:xfrm>
              <a:prstGeom prst="line">
                <a:avLst/>
              </a:prstGeom>
              <a:grpFill/>
              <a:ln w="19050" cap="flat" cmpd="sng" algn="ctr">
                <a:solidFill>
                  <a:srgbClr val="FFFFFF"/>
                </a:solidFill>
                <a:prstDash val="solid"/>
              </a:ln>
              <a:effectLst/>
            </p:spPr>
          </p:cxnSp>
          <p:cxnSp>
            <p:nvCxnSpPr>
              <p:cNvPr id="14" name="Straight Connector 26"/>
              <p:cNvCxnSpPr/>
              <p:nvPr/>
            </p:nvCxnSpPr>
            <p:spPr>
              <a:xfrm flipH="1">
                <a:off x="6896072" y="2551567"/>
                <a:ext cx="41910" cy="17145"/>
              </a:xfrm>
              <a:prstGeom prst="line">
                <a:avLst/>
              </a:prstGeom>
              <a:grpFill/>
              <a:ln w="19050" cap="flat" cmpd="sng" algn="ctr">
                <a:solidFill>
                  <a:srgbClr val="FFFFFF"/>
                </a:solidFill>
                <a:prstDash val="solid"/>
              </a:ln>
              <a:effectLst/>
            </p:spPr>
          </p:cxnSp>
          <p:cxnSp>
            <p:nvCxnSpPr>
              <p:cNvPr id="15" name="Straight Connector 27"/>
              <p:cNvCxnSpPr/>
              <p:nvPr/>
            </p:nvCxnSpPr>
            <p:spPr>
              <a:xfrm flipH="1">
                <a:off x="6925500" y="2610247"/>
                <a:ext cx="41910" cy="17145"/>
              </a:xfrm>
              <a:prstGeom prst="line">
                <a:avLst/>
              </a:prstGeom>
              <a:grpFill/>
              <a:ln w="19050" cap="flat" cmpd="sng" algn="ctr">
                <a:solidFill>
                  <a:srgbClr val="FFFFFF"/>
                </a:solidFill>
                <a:prstDash val="solid"/>
              </a:ln>
              <a:effectLst/>
            </p:spPr>
          </p:cxnSp>
          <p:cxnSp>
            <p:nvCxnSpPr>
              <p:cNvPr id="16" name="Straight Connector 28"/>
              <p:cNvCxnSpPr/>
              <p:nvPr/>
            </p:nvCxnSpPr>
            <p:spPr>
              <a:xfrm flipH="1">
                <a:off x="6949725" y="2667185"/>
                <a:ext cx="41910" cy="17145"/>
              </a:xfrm>
              <a:prstGeom prst="line">
                <a:avLst/>
              </a:prstGeom>
              <a:grpFill/>
              <a:ln w="19050" cap="flat" cmpd="sng" algn="ctr">
                <a:solidFill>
                  <a:srgbClr val="FFFFFF"/>
                </a:solidFill>
                <a:prstDash val="solid"/>
              </a:ln>
              <a:effectLst/>
            </p:spPr>
          </p:cxnSp>
          <p:cxnSp>
            <p:nvCxnSpPr>
              <p:cNvPr id="17" name="Straight Connector 29"/>
              <p:cNvCxnSpPr/>
              <p:nvPr/>
            </p:nvCxnSpPr>
            <p:spPr>
              <a:xfrm flipH="1">
                <a:off x="6981285" y="2724952"/>
                <a:ext cx="41910" cy="17145"/>
              </a:xfrm>
              <a:prstGeom prst="line">
                <a:avLst/>
              </a:prstGeom>
              <a:grpFill/>
              <a:ln w="19050" cap="flat" cmpd="sng" algn="ctr">
                <a:solidFill>
                  <a:srgbClr val="FFFFFF"/>
                </a:solidFill>
                <a:prstDash val="solid"/>
              </a:ln>
              <a:effectLst/>
            </p:spPr>
          </p:cxnSp>
          <p:cxnSp>
            <p:nvCxnSpPr>
              <p:cNvPr id="18" name="Straight Connector 30"/>
              <p:cNvCxnSpPr/>
              <p:nvPr/>
            </p:nvCxnSpPr>
            <p:spPr>
              <a:xfrm flipH="1">
                <a:off x="7004145" y="2780197"/>
                <a:ext cx="41910" cy="17145"/>
              </a:xfrm>
              <a:prstGeom prst="line">
                <a:avLst/>
              </a:prstGeom>
              <a:grpFill/>
              <a:ln w="19050" cap="flat" cmpd="sng" algn="ctr">
                <a:solidFill>
                  <a:srgbClr val="FFFFFF"/>
                </a:solidFill>
                <a:prstDash val="solid"/>
              </a:ln>
              <a:effectLst/>
            </p:spPr>
          </p:cxnSp>
          <p:cxnSp>
            <p:nvCxnSpPr>
              <p:cNvPr id="19" name="Straight Connector 31"/>
              <p:cNvCxnSpPr/>
              <p:nvPr/>
            </p:nvCxnSpPr>
            <p:spPr>
              <a:xfrm flipH="1">
                <a:off x="7032720" y="2841157"/>
                <a:ext cx="41910" cy="17145"/>
              </a:xfrm>
              <a:prstGeom prst="line">
                <a:avLst/>
              </a:prstGeom>
              <a:grpFill/>
              <a:ln w="19050" cap="flat" cmpd="sng" algn="ctr">
                <a:solidFill>
                  <a:srgbClr val="FFFFFF"/>
                </a:solidFill>
                <a:prstDash val="solid"/>
              </a:ln>
              <a:effectLst/>
            </p:spPr>
          </p:cxnSp>
          <p:cxnSp>
            <p:nvCxnSpPr>
              <p:cNvPr id="20" name="Straight Connector 32"/>
              <p:cNvCxnSpPr/>
              <p:nvPr/>
            </p:nvCxnSpPr>
            <p:spPr>
              <a:xfrm flipH="1">
                <a:off x="7068915" y="2902117"/>
                <a:ext cx="41910" cy="17145"/>
              </a:xfrm>
              <a:prstGeom prst="line">
                <a:avLst/>
              </a:prstGeom>
              <a:grpFill/>
              <a:ln w="19050" cap="flat" cmpd="sng" algn="ctr">
                <a:solidFill>
                  <a:srgbClr val="FFFFFF"/>
                </a:solidFill>
                <a:prstDash val="solid"/>
              </a:ln>
              <a:effectLst/>
            </p:spPr>
          </p:cxnSp>
        </p:grpSp>
      </p:grpSp>
      <p:sp>
        <p:nvSpPr>
          <p:cNvPr id="48" name="TextBox 97"/>
          <p:cNvSpPr txBox="1">
            <a:spLocks noChangeArrowheads="1"/>
          </p:cNvSpPr>
          <p:nvPr/>
        </p:nvSpPr>
        <p:spPr bwMode="auto">
          <a:xfrm>
            <a:off x="1510885" y="1017308"/>
            <a:ext cx="5748945"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000" b="1" dirty="0">
                <a:solidFill>
                  <a:srgbClr val="FFC000"/>
                </a:solidFill>
                <a:latin typeface="Times New Roman" charset="0"/>
                <a:ea typeface="Times New Roman" charset="0"/>
                <a:cs typeface="Times New Roman" charset="0"/>
              </a:rPr>
              <a:t>Desired Properties &amp; Challenges</a:t>
            </a:r>
            <a:endParaRPr lang="zh-CN" altLang="en-US" sz="3000" dirty="0">
              <a:solidFill>
                <a:schemeClr val="bg1"/>
              </a:solidFill>
              <a:latin typeface="Times New Roman" panose="02020603050405020304" pitchFamily="18" charset="0"/>
              <a:ea typeface="方正粗倩简体" panose="03000509000000000000" pitchFamily="65" charset="-122"/>
              <a:cs typeface="Times New Roman" panose="02020603050405020304" pitchFamily="18" charset="0"/>
            </a:endParaRPr>
          </a:p>
        </p:txBody>
      </p:sp>
      <p:sp>
        <p:nvSpPr>
          <p:cNvPr id="36" name="矩形 35"/>
          <p:cNvSpPr/>
          <p:nvPr/>
        </p:nvSpPr>
        <p:spPr>
          <a:xfrm>
            <a:off x="2267744" y="2708920"/>
            <a:ext cx="3470601" cy="54583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altLang="zh-CN" sz="2400" b="1" dirty="0">
                <a:latin typeface="Times New Roman" charset="0"/>
                <a:ea typeface="Times New Roman" charset="0"/>
                <a:cs typeface="Times New Roman" charset="0"/>
              </a:rPr>
              <a:t>Preference truthfulness </a:t>
            </a:r>
          </a:p>
        </p:txBody>
      </p:sp>
      <p:sp>
        <p:nvSpPr>
          <p:cNvPr id="9" name="灯片编号占位符 8"/>
          <p:cNvSpPr>
            <a:spLocks noGrp="1"/>
          </p:cNvSpPr>
          <p:nvPr>
            <p:ph type="sldNum" sz="quarter" idx="12"/>
          </p:nvPr>
        </p:nvSpPr>
        <p:spPr/>
        <p:txBody>
          <a:bodyPr/>
          <a:lstStyle/>
          <a:p>
            <a:fld id="{6D5BDF4F-949A-4A1F-A098-1447686FA5B6}" type="slidenum">
              <a:rPr lang="zh-CN" altLang="en-US" smtClean="0"/>
              <a:pPr/>
              <a:t>63</a:t>
            </a:fld>
            <a:endParaRPr lang="zh-CN" altLang="en-US"/>
          </a:p>
        </p:txBody>
      </p:sp>
    </p:spTree>
    <p:custDataLst>
      <p:tags r:id="rId1"/>
    </p:custDataLst>
    <p:extLst>
      <p:ext uri="{BB962C8B-B14F-4D97-AF65-F5344CB8AC3E}">
        <p14:creationId xmlns:p14="http://schemas.microsoft.com/office/powerpoint/2010/main" val="13788071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sp>
        <p:nvSpPr>
          <p:cNvPr id="43" name="Freeform 22"/>
          <p:cNvSpPr>
            <a:spLocks noEditPoints="1"/>
          </p:cNvSpPr>
          <p:nvPr/>
        </p:nvSpPr>
        <p:spPr bwMode="black">
          <a:xfrm>
            <a:off x="8340368" y="1311210"/>
            <a:ext cx="511376" cy="526429"/>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9" tIns="30865" rIns="61729" bIns="30865" numCol="1" anchor="t" anchorCtr="0" compatLnSpc="1">
            <a:prstTxWarp prst="textNoShape">
              <a:avLst/>
            </a:prstTxWarp>
          </a:bodyPr>
          <a:lstStyle/>
          <a:p>
            <a:endParaRPr lang="en-US" sz="900">
              <a:latin typeface="微软雅黑" panose="020B0503020204020204" pitchFamily="34" charset="-122"/>
              <a:ea typeface="微软雅黑" panose="020B0503020204020204" pitchFamily="34" charset="-122"/>
            </a:endParaRPr>
          </a:p>
        </p:txBody>
      </p:sp>
      <p:sp>
        <p:nvSpPr>
          <p:cNvPr id="3" name="Rectangle 2"/>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8" name="TextBox 97"/>
          <p:cNvSpPr txBox="1">
            <a:spLocks noChangeArrowheads="1"/>
          </p:cNvSpPr>
          <p:nvPr/>
        </p:nvSpPr>
        <p:spPr bwMode="auto">
          <a:xfrm>
            <a:off x="617058" y="1017308"/>
            <a:ext cx="7723309"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000" b="1" dirty="0">
                <a:solidFill>
                  <a:srgbClr val="FFC000"/>
                </a:solidFill>
                <a:latin typeface="Times New Roman" charset="0"/>
                <a:ea typeface="Times New Roman" charset="0"/>
                <a:cs typeface="Times New Roman" charset="0"/>
              </a:rPr>
              <a:t>Generalize to the Non-identical Value Case </a:t>
            </a:r>
            <a:endParaRPr lang="zh-CN" altLang="en-US" sz="3000" b="1" dirty="0">
              <a:solidFill>
                <a:srgbClr val="FFC000"/>
              </a:solidFill>
              <a:latin typeface="Times New Roman" charset="0"/>
              <a:ea typeface="Times New Roman" charset="0"/>
              <a:cs typeface="Times New Roman" charset="0"/>
            </a:endParaRPr>
          </a:p>
        </p:txBody>
      </p:sp>
      <p:sp>
        <p:nvSpPr>
          <p:cNvPr id="15" name="矩形 14"/>
          <p:cNvSpPr/>
          <p:nvPr/>
        </p:nvSpPr>
        <p:spPr>
          <a:xfrm>
            <a:off x="326884" y="2119303"/>
            <a:ext cx="3000375" cy="32912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100" b="1" dirty="0">
                <a:solidFill>
                  <a:schemeClr val="bg1"/>
                </a:solidFill>
                <a:latin typeface="Times New Roman" pitchFamily="18" charset="0"/>
                <a:ea typeface="微软雅黑" panose="020B0503020204020204" pitchFamily="34" charset="-122"/>
                <a:cs typeface="Times New Roman" pitchFamily="18" charset="0"/>
              </a:rPr>
              <a:t>Objective Function:</a:t>
            </a:r>
            <a:endParaRPr lang="zh-CN" altLang="en-US" sz="21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20" name="矩形 19"/>
          <p:cNvSpPr/>
          <p:nvPr/>
        </p:nvSpPr>
        <p:spPr>
          <a:xfrm>
            <a:off x="352426" y="3324225"/>
            <a:ext cx="2820887" cy="35718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100" b="1" dirty="0">
                <a:solidFill>
                  <a:schemeClr val="bg1"/>
                </a:solidFill>
                <a:latin typeface="Times New Roman" pitchFamily="18" charset="0"/>
                <a:ea typeface="微软雅黑" panose="020B0503020204020204" pitchFamily="34" charset="-122"/>
                <a:cs typeface="Times New Roman" pitchFamily="18" charset="0"/>
              </a:rPr>
              <a:t>Constraints:</a:t>
            </a:r>
            <a:endParaRPr lang="zh-CN" altLang="en-US" sz="21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 name="Rectangle 2"/>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grpSp>
        <p:nvGrpSpPr>
          <p:cNvPr id="8" name="组合 7"/>
          <p:cNvGrpSpPr/>
          <p:nvPr/>
        </p:nvGrpSpPr>
        <p:grpSpPr>
          <a:xfrm>
            <a:off x="808782" y="2567923"/>
            <a:ext cx="4797398" cy="661052"/>
            <a:chOff x="1078375" y="2280898"/>
            <a:chExt cx="6396531" cy="881402"/>
          </a:xfrm>
        </p:grpSpPr>
        <p:sp>
          <p:nvSpPr>
            <p:cNvPr id="21" name="矩形 20"/>
            <p:cNvSpPr/>
            <p:nvPr/>
          </p:nvSpPr>
          <p:spPr>
            <a:xfrm>
              <a:off x="1078375" y="2280898"/>
              <a:ext cx="6396531" cy="881402"/>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2100" dirty="0">
                <a:solidFill>
                  <a:schemeClr val="bg1"/>
                </a:solidFill>
                <a:latin typeface="微软雅黑" panose="020B0503020204020204" pitchFamily="34" charset="-122"/>
                <a:ea typeface="微软雅黑" panose="020B0503020204020204" pitchFamily="34" charset="-122"/>
              </a:endParaRPr>
            </a:p>
          </p:txBody>
        </p:sp>
        <p:graphicFrame>
          <p:nvGraphicFramePr>
            <p:cNvPr id="7" name="对象 6"/>
            <p:cNvGraphicFramePr>
              <a:graphicFrameLocks noChangeAspect="1"/>
            </p:cNvGraphicFramePr>
            <p:nvPr>
              <p:extLst/>
            </p:nvPr>
          </p:nvGraphicFramePr>
          <p:xfrm>
            <a:off x="2010080" y="2343150"/>
            <a:ext cx="4576763" cy="819150"/>
          </p:xfrm>
          <a:graphic>
            <a:graphicData uri="http://schemas.openxmlformats.org/presentationml/2006/ole">
              <mc:AlternateContent xmlns:mc="http://schemas.openxmlformats.org/markup-compatibility/2006">
                <mc:Choice xmlns:v="urn:schemas-microsoft-com:vml" Requires="v">
                  <p:oleObj spid="_x0000_s3122" name="Equation" r:id="rId5" imgW="2222280" imgH="380880" progId="Equation.DSMT4">
                    <p:embed/>
                  </p:oleObj>
                </mc:Choice>
                <mc:Fallback>
                  <p:oleObj name="Equation" r:id="rId5" imgW="2222280" imgH="380880" progId="Equation.DSMT4">
                    <p:embed/>
                    <p:pic>
                      <p:nvPicPr>
                        <p:cNvPr id="7" name="对象 6"/>
                        <p:cNvPicPr>
                          <a:picLocks noChangeAspect="1" noChangeArrowheads="1"/>
                        </p:cNvPicPr>
                        <p:nvPr/>
                      </p:nvPicPr>
                      <p:blipFill>
                        <a:blip r:embed="rId6"/>
                        <a:srcRect/>
                        <a:stretch>
                          <a:fillRect/>
                        </a:stretch>
                      </p:blipFill>
                      <p:spPr bwMode="auto">
                        <a:xfrm>
                          <a:off x="2010080" y="2343150"/>
                          <a:ext cx="4576763" cy="819150"/>
                        </a:xfrm>
                        <a:prstGeom prst="rect">
                          <a:avLst/>
                        </a:prstGeom>
                        <a:noFill/>
                      </p:spPr>
                    </p:pic>
                  </p:oleObj>
                </mc:Fallback>
              </mc:AlternateContent>
            </a:graphicData>
          </a:graphic>
        </p:graphicFrame>
      </p:grpSp>
      <p:grpSp>
        <p:nvGrpSpPr>
          <p:cNvPr id="22" name="组合 21"/>
          <p:cNvGrpSpPr/>
          <p:nvPr/>
        </p:nvGrpSpPr>
        <p:grpSpPr>
          <a:xfrm>
            <a:off x="808782" y="3728966"/>
            <a:ext cx="4797398" cy="715990"/>
            <a:chOff x="1078375" y="3828954"/>
            <a:chExt cx="6396531" cy="954653"/>
          </a:xfrm>
        </p:grpSpPr>
        <p:sp>
          <p:nvSpPr>
            <p:cNvPr id="13" name="矩形 12"/>
            <p:cNvSpPr/>
            <p:nvPr/>
          </p:nvSpPr>
          <p:spPr>
            <a:xfrm>
              <a:off x="1078375" y="3828954"/>
              <a:ext cx="6396531" cy="95465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100" dirty="0">
                  <a:solidFill>
                    <a:schemeClr val="tx1"/>
                  </a:solidFill>
                  <a:latin typeface="微软雅黑" panose="020B0503020204020204" pitchFamily="34" charset="-122"/>
                  <a:ea typeface="微软雅黑" panose="020B0503020204020204" pitchFamily="34" charset="-122"/>
                </a:rPr>
                <a:t>(1)</a:t>
              </a:r>
              <a:endParaRPr lang="zh-CN" altLang="en-US" sz="2100" dirty="0">
                <a:solidFill>
                  <a:schemeClr val="tx1"/>
                </a:solidFill>
                <a:latin typeface="微软雅黑" panose="020B0503020204020204" pitchFamily="34" charset="-122"/>
                <a:ea typeface="微软雅黑" panose="020B0503020204020204" pitchFamily="34" charset="-122"/>
              </a:endParaRPr>
            </a:p>
          </p:txBody>
        </p:sp>
        <p:graphicFrame>
          <p:nvGraphicFramePr>
            <p:cNvPr id="9" name="对象 8"/>
            <p:cNvGraphicFramePr>
              <a:graphicFrameLocks noChangeAspect="1"/>
            </p:cNvGraphicFramePr>
            <p:nvPr>
              <p:extLst/>
            </p:nvPr>
          </p:nvGraphicFramePr>
          <p:xfrm>
            <a:off x="1604407" y="4041419"/>
            <a:ext cx="2106655" cy="619480"/>
          </p:xfrm>
          <a:graphic>
            <a:graphicData uri="http://schemas.openxmlformats.org/presentationml/2006/ole">
              <mc:AlternateContent xmlns:mc="http://schemas.openxmlformats.org/markup-compatibility/2006">
                <mc:Choice xmlns:v="urn:schemas-microsoft-com:vml" Requires="v">
                  <p:oleObj spid="_x0000_s3123" name="Equation" r:id="rId7" imgW="977900" imgH="279400" progId="Equation.DSMT4">
                    <p:embed/>
                  </p:oleObj>
                </mc:Choice>
                <mc:Fallback>
                  <p:oleObj name="Equation" r:id="rId7" imgW="977900" imgH="279400" progId="Equation.DSMT4">
                    <p:embed/>
                    <p:pic>
                      <p:nvPicPr>
                        <p:cNvPr id="9" name="对象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4407" y="4041419"/>
                          <a:ext cx="2106655" cy="619480"/>
                        </a:xfrm>
                        <a:prstGeom prst="rect">
                          <a:avLst/>
                        </a:prstGeom>
                        <a:noFill/>
                      </p:spPr>
                    </p:pic>
                  </p:oleObj>
                </mc:Fallback>
              </mc:AlternateContent>
            </a:graphicData>
          </a:graphic>
        </p:graphicFrame>
      </p:grpSp>
      <p:grpSp>
        <p:nvGrpSpPr>
          <p:cNvPr id="24" name="组合 23"/>
          <p:cNvGrpSpPr/>
          <p:nvPr/>
        </p:nvGrpSpPr>
        <p:grpSpPr>
          <a:xfrm>
            <a:off x="808781" y="4599890"/>
            <a:ext cx="4797399" cy="552737"/>
            <a:chOff x="1078375" y="4990186"/>
            <a:chExt cx="6396532" cy="736983"/>
          </a:xfrm>
        </p:grpSpPr>
        <p:sp>
          <p:nvSpPr>
            <p:cNvPr id="16" name="矩形 15"/>
            <p:cNvSpPr/>
            <p:nvPr/>
          </p:nvSpPr>
          <p:spPr>
            <a:xfrm>
              <a:off x="1078375" y="4990186"/>
              <a:ext cx="6396532" cy="73698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100" dirty="0">
                  <a:solidFill>
                    <a:schemeClr val="tx1"/>
                  </a:solidFill>
                  <a:latin typeface="微软雅黑" panose="020B0503020204020204" pitchFamily="34" charset="-122"/>
                  <a:ea typeface="微软雅黑" panose="020B0503020204020204" pitchFamily="34" charset="-122"/>
                </a:rPr>
                <a:t>(2)</a:t>
              </a:r>
              <a:endParaRPr lang="zh-CN" altLang="en-US" sz="2100" dirty="0">
                <a:solidFill>
                  <a:schemeClr val="tx1"/>
                </a:solidFill>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extLst/>
            </p:nvPr>
          </p:nvGraphicFramePr>
          <p:xfrm>
            <a:off x="1612302" y="5077973"/>
            <a:ext cx="2098760" cy="574623"/>
          </p:xfrm>
          <a:graphic>
            <a:graphicData uri="http://schemas.openxmlformats.org/presentationml/2006/ole">
              <mc:AlternateContent xmlns:mc="http://schemas.openxmlformats.org/markup-compatibility/2006">
                <mc:Choice xmlns:v="urn:schemas-microsoft-com:vml" Requires="v">
                  <p:oleObj spid="_x0000_s3124" name="Equation" r:id="rId9" imgW="875920" imgH="253890" progId="Equation.DSMT4">
                    <p:embed/>
                  </p:oleObj>
                </mc:Choice>
                <mc:Fallback>
                  <p:oleObj name="Equation" r:id="rId9" imgW="875920" imgH="253890" progId="Equation.DSMT4">
                    <p:embed/>
                    <p:pic>
                      <p:nvPicPr>
                        <p:cNvPr id="10" name="对象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2302" y="5077973"/>
                          <a:ext cx="2098760" cy="574623"/>
                        </a:xfrm>
                        <a:prstGeom prst="rect">
                          <a:avLst/>
                        </a:prstGeom>
                        <a:noFill/>
                      </p:spPr>
                    </p:pic>
                  </p:oleObj>
                </mc:Fallback>
              </mc:AlternateContent>
            </a:graphicData>
          </a:graphic>
        </p:graphicFrame>
      </p:grpSp>
      <p:grpSp>
        <p:nvGrpSpPr>
          <p:cNvPr id="19" name="组合 18"/>
          <p:cNvGrpSpPr/>
          <p:nvPr/>
        </p:nvGrpSpPr>
        <p:grpSpPr>
          <a:xfrm>
            <a:off x="808781" y="5255847"/>
            <a:ext cx="4797399" cy="662445"/>
            <a:chOff x="1078375" y="5864796"/>
            <a:chExt cx="6396532" cy="883260"/>
          </a:xfrm>
        </p:grpSpPr>
        <p:sp>
          <p:nvSpPr>
            <p:cNvPr id="23" name="矩形 22"/>
            <p:cNvSpPr/>
            <p:nvPr/>
          </p:nvSpPr>
          <p:spPr>
            <a:xfrm>
              <a:off x="1078375" y="5864796"/>
              <a:ext cx="6396532" cy="88326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100" dirty="0">
                  <a:solidFill>
                    <a:schemeClr val="tx1"/>
                  </a:solidFill>
                  <a:latin typeface="微软雅黑" panose="020B0503020204020204" pitchFamily="34" charset="-122"/>
                  <a:ea typeface="微软雅黑" panose="020B0503020204020204" pitchFamily="34" charset="-122"/>
                </a:rPr>
                <a:t>(3)</a:t>
              </a:r>
              <a:endParaRPr lang="zh-CN" altLang="en-US" sz="2100" dirty="0">
                <a:solidFill>
                  <a:schemeClr val="tx1"/>
                </a:solidFill>
                <a:latin typeface="微软雅黑" panose="020B0503020204020204" pitchFamily="34" charset="-122"/>
                <a:ea typeface="微软雅黑" panose="020B0503020204020204" pitchFamily="34" charset="-122"/>
              </a:endParaRPr>
            </a:p>
          </p:txBody>
        </p:sp>
        <p:graphicFrame>
          <p:nvGraphicFramePr>
            <p:cNvPr id="11" name="对象 10"/>
            <p:cNvGraphicFramePr>
              <a:graphicFrameLocks noChangeAspect="1"/>
            </p:cNvGraphicFramePr>
            <p:nvPr>
              <p:extLst/>
            </p:nvPr>
          </p:nvGraphicFramePr>
          <p:xfrm>
            <a:off x="1612302" y="6032500"/>
            <a:ext cx="2927947" cy="577929"/>
          </p:xfrm>
          <a:graphic>
            <a:graphicData uri="http://schemas.openxmlformats.org/presentationml/2006/ole">
              <mc:AlternateContent xmlns:mc="http://schemas.openxmlformats.org/markup-compatibility/2006">
                <mc:Choice xmlns:v="urn:schemas-microsoft-com:vml" Requires="v">
                  <p:oleObj spid="_x0000_s3125" name="Equation" r:id="rId11" imgW="1473200" imgH="254000" progId="Equation.DSMT4">
                    <p:embed/>
                  </p:oleObj>
                </mc:Choice>
                <mc:Fallback>
                  <p:oleObj name="Equation" r:id="rId11" imgW="1473200" imgH="254000" progId="Equation.DSMT4">
                    <p:embed/>
                    <p:pic>
                      <p:nvPicPr>
                        <p:cNvPr id="11" name="对象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2302" y="6032500"/>
                          <a:ext cx="2927947" cy="577929"/>
                        </a:xfrm>
                        <a:prstGeom prst="rect">
                          <a:avLst/>
                        </a:prstGeom>
                        <a:noFill/>
                      </p:spPr>
                    </p:pic>
                  </p:oleObj>
                </mc:Fallback>
              </mc:AlternateContent>
            </a:graphicData>
          </a:graphic>
        </p:graphicFrame>
      </p:grpSp>
      <p:sp>
        <p:nvSpPr>
          <p:cNvPr id="12" name="Rectangle 6"/>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4" name="Rectangle 7"/>
          <p:cNvSpPr>
            <a:spLocks noChangeArrowheads="1"/>
          </p:cNvSpPr>
          <p:nvPr/>
        </p:nvSpPr>
        <p:spPr bwMode="auto">
          <a:xfrm>
            <a:off x="0" y="1405645"/>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7" name="Rectangle 8"/>
          <p:cNvSpPr>
            <a:spLocks noChangeArrowheads="1"/>
          </p:cNvSpPr>
          <p:nvPr/>
        </p:nvSpPr>
        <p:spPr bwMode="auto">
          <a:xfrm>
            <a:off x="0" y="19414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25" name="灯片编号占位符 24"/>
          <p:cNvSpPr>
            <a:spLocks noGrp="1"/>
          </p:cNvSpPr>
          <p:nvPr>
            <p:ph type="sldNum" sz="quarter" idx="12"/>
          </p:nvPr>
        </p:nvSpPr>
        <p:spPr/>
        <p:txBody>
          <a:bodyPr/>
          <a:lstStyle/>
          <a:p>
            <a:fld id="{6D5BDF4F-949A-4A1F-A098-1447686FA5B6}" type="slidenum">
              <a:rPr lang="zh-CN" altLang="en-US" smtClean="0"/>
              <a:pPr/>
              <a:t>64</a:t>
            </a:fld>
            <a:endParaRPr lang="zh-CN" altLang="en-US"/>
          </a:p>
        </p:txBody>
      </p:sp>
    </p:spTree>
    <p:custDataLst>
      <p:tags r:id="rId2"/>
    </p:custDataLst>
    <p:extLst>
      <p:ext uri="{BB962C8B-B14F-4D97-AF65-F5344CB8AC3E}">
        <p14:creationId xmlns:p14="http://schemas.microsoft.com/office/powerpoint/2010/main" val="36932510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087771" y="975261"/>
            <a:ext cx="944501" cy="973974"/>
            <a:chOff x="6469864" y="1807996"/>
            <a:chExt cx="1251077" cy="1290117"/>
          </a:xfrm>
          <a:noFill/>
        </p:grpSpPr>
        <p:sp>
          <p:nvSpPr>
            <p:cNvPr id="7" name="矩形 6"/>
            <p:cNvSpPr/>
            <p:nvPr/>
          </p:nvSpPr>
          <p:spPr>
            <a:xfrm>
              <a:off x="6469864" y="1807996"/>
              <a:ext cx="1251077" cy="1290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1200">
                <a:solidFill>
                  <a:prstClr val="white"/>
                </a:solidFill>
                <a:latin typeface="微软雅黑" panose="020B0503020204020204" pitchFamily="34" charset="-122"/>
                <a:ea typeface="微软雅黑" panose="020B0503020204020204" pitchFamily="34" charset="-122"/>
              </a:endParaRPr>
            </a:p>
          </p:txBody>
        </p:sp>
        <p:grpSp>
          <p:nvGrpSpPr>
            <p:cNvPr id="8" name="Group 20"/>
            <p:cNvGrpSpPr/>
            <p:nvPr/>
          </p:nvGrpSpPr>
          <p:grpSpPr>
            <a:xfrm>
              <a:off x="6629025" y="2009598"/>
              <a:ext cx="850750" cy="852413"/>
              <a:chOff x="6563042" y="1919069"/>
              <a:chExt cx="1134038" cy="1136551"/>
            </a:xfrm>
            <a:grpFill/>
          </p:grpSpPr>
          <p:grpSp>
            <p:nvGrpSpPr>
              <p:cNvPr id="9" name="Group 21"/>
              <p:cNvGrpSpPr/>
              <p:nvPr/>
            </p:nvGrpSpPr>
            <p:grpSpPr>
              <a:xfrm>
                <a:off x="6851824" y="1919069"/>
                <a:ext cx="845256" cy="916435"/>
                <a:chOff x="7000705" y="1812217"/>
                <a:chExt cx="914400" cy="991402"/>
              </a:xfrm>
              <a:grpFill/>
            </p:grpSpPr>
            <p:sp>
              <p:nvSpPr>
                <p:cNvPr id="21" name="Oval 33"/>
                <p:cNvSpPr/>
                <p:nvPr/>
              </p:nvSpPr>
              <p:spPr>
                <a:xfrm>
                  <a:off x="7192225" y="2251319"/>
                  <a:ext cx="155418" cy="147836"/>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2" name="Trapezoid 34"/>
                <p:cNvSpPr/>
                <p:nvPr/>
              </p:nvSpPr>
              <p:spPr>
                <a:xfrm>
                  <a:off x="7193281" y="2374325"/>
                  <a:ext cx="154362" cy="258385"/>
                </a:xfrm>
                <a:prstGeom prst="trapezoid">
                  <a:avLst>
                    <a:gd name="adj" fmla="val 16772"/>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sp>
              <p:nvSpPr>
                <p:cNvPr id="23" name="Rectangle 35"/>
                <p:cNvSpPr/>
                <p:nvPr/>
              </p:nvSpPr>
              <p:spPr>
                <a:xfrm rot="900000">
                  <a:off x="7000705" y="2157056"/>
                  <a:ext cx="914400" cy="646563"/>
                </a:xfrm>
                <a:prstGeom prst="rect">
                  <a:avLst/>
                </a:prstGeom>
                <a:grpFill/>
                <a:ln w="28575"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4" name="Straight Connector 36"/>
                <p:cNvCxnSpPr/>
                <p:nvPr/>
              </p:nvCxnSpPr>
              <p:spPr>
                <a:xfrm>
                  <a:off x="7147560" y="2514600"/>
                  <a:ext cx="547052" cy="152400"/>
                </a:xfrm>
                <a:prstGeom prst="line">
                  <a:avLst/>
                </a:prstGeom>
                <a:grpFill/>
                <a:ln w="9525" cap="flat" cmpd="sng" algn="ctr">
                  <a:solidFill>
                    <a:srgbClr val="FFFFFF"/>
                  </a:solidFill>
                  <a:prstDash val="solid"/>
                </a:ln>
                <a:effectLst/>
              </p:spPr>
            </p:cxnSp>
            <p:sp>
              <p:nvSpPr>
                <p:cNvPr id="25" name="Oval 37"/>
                <p:cNvSpPr/>
                <p:nvPr/>
              </p:nvSpPr>
              <p:spPr>
                <a:xfrm>
                  <a:off x="7121576" y="2341282"/>
                  <a:ext cx="310345" cy="310345"/>
                </a:xfrm>
                <a:prstGeom prst="ellipse">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26" name="Straight Connector 38"/>
                <p:cNvCxnSpPr/>
                <p:nvPr/>
              </p:nvCxnSpPr>
              <p:spPr>
                <a:xfrm flipV="1">
                  <a:off x="7574280" y="2538095"/>
                  <a:ext cx="32068" cy="92710"/>
                </a:xfrm>
                <a:prstGeom prst="line">
                  <a:avLst/>
                </a:prstGeom>
                <a:grpFill/>
                <a:ln w="9525" cap="flat" cmpd="sng" algn="ctr">
                  <a:solidFill>
                    <a:srgbClr val="FFFFFF"/>
                  </a:solidFill>
                  <a:prstDash val="solid"/>
                </a:ln>
                <a:effectLst/>
              </p:spPr>
            </p:cxnSp>
            <p:cxnSp>
              <p:nvCxnSpPr>
                <p:cNvPr id="27" name="Straight Connector 39"/>
                <p:cNvCxnSpPr/>
                <p:nvPr/>
              </p:nvCxnSpPr>
              <p:spPr>
                <a:xfrm flipV="1">
                  <a:off x="7685404" y="2569210"/>
                  <a:ext cx="32068" cy="92710"/>
                </a:xfrm>
                <a:prstGeom prst="line">
                  <a:avLst/>
                </a:prstGeom>
                <a:grpFill/>
                <a:ln w="9525" cap="flat" cmpd="sng" algn="ctr">
                  <a:solidFill>
                    <a:srgbClr val="FFFFFF"/>
                  </a:solidFill>
                  <a:prstDash val="solid"/>
                </a:ln>
                <a:effectLst/>
              </p:spPr>
            </p:cxnSp>
            <p:cxnSp>
              <p:nvCxnSpPr>
                <p:cNvPr id="28" name="Straight Connector 40"/>
                <p:cNvCxnSpPr/>
                <p:nvPr/>
              </p:nvCxnSpPr>
              <p:spPr>
                <a:xfrm flipV="1">
                  <a:off x="7457905" y="2505075"/>
                  <a:ext cx="32068" cy="92710"/>
                </a:xfrm>
                <a:prstGeom prst="line">
                  <a:avLst/>
                </a:prstGeom>
                <a:grpFill/>
                <a:ln w="9525" cap="flat" cmpd="sng" algn="ctr">
                  <a:solidFill>
                    <a:srgbClr val="FFFFFF"/>
                  </a:solidFill>
                  <a:prstDash val="solid"/>
                </a:ln>
                <a:effectLst/>
              </p:spPr>
            </p:cxnSp>
            <p:cxnSp>
              <p:nvCxnSpPr>
                <p:cNvPr id="29" name="Straight Connector 41"/>
                <p:cNvCxnSpPr/>
                <p:nvPr/>
              </p:nvCxnSpPr>
              <p:spPr>
                <a:xfrm flipV="1">
                  <a:off x="7344309" y="2472627"/>
                  <a:ext cx="32068" cy="92710"/>
                </a:xfrm>
                <a:prstGeom prst="line">
                  <a:avLst/>
                </a:prstGeom>
                <a:grpFill/>
                <a:ln w="9525" cap="flat" cmpd="sng" algn="ctr">
                  <a:solidFill>
                    <a:srgbClr val="FFFFFF"/>
                  </a:solidFill>
                  <a:prstDash val="solid"/>
                </a:ln>
                <a:effectLst/>
              </p:spPr>
            </p:cxnSp>
            <p:cxnSp>
              <p:nvCxnSpPr>
                <p:cNvPr id="30" name="Straight Connector 42"/>
                <p:cNvCxnSpPr/>
                <p:nvPr/>
              </p:nvCxnSpPr>
              <p:spPr>
                <a:xfrm flipH="1">
                  <a:off x="7147560" y="2209800"/>
                  <a:ext cx="89852" cy="304800"/>
                </a:xfrm>
                <a:prstGeom prst="line">
                  <a:avLst/>
                </a:prstGeom>
                <a:grpFill/>
                <a:ln w="9525" cap="flat" cmpd="sng" algn="ctr">
                  <a:solidFill>
                    <a:srgbClr val="FFFFFF"/>
                  </a:solidFill>
                  <a:prstDash val="solid"/>
                </a:ln>
                <a:effectLst/>
              </p:spPr>
            </p:cxnSp>
            <p:sp>
              <p:nvSpPr>
                <p:cNvPr id="31" name="Rectangle 43"/>
                <p:cNvSpPr/>
                <p:nvPr/>
              </p:nvSpPr>
              <p:spPr>
                <a:xfrm rot="900000">
                  <a:off x="7387126" y="2674459"/>
                  <a:ext cx="228600" cy="113155"/>
                </a:xfrm>
                <a:prstGeom prst="rect">
                  <a:avLst/>
                </a:pr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32" name="Straight Connector 44"/>
                <p:cNvCxnSpPr/>
                <p:nvPr/>
              </p:nvCxnSpPr>
              <p:spPr>
                <a:xfrm>
                  <a:off x="7296845" y="2209800"/>
                  <a:ext cx="566995" cy="164525"/>
                </a:xfrm>
                <a:prstGeom prst="line">
                  <a:avLst/>
                </a:prstGeom>
                <a:grpFill/>
                <a:ln w="9525" cap="flat" cmpd="sng" algn="ctr">
                  <a:solidFill>
                    <a:srgbClr val="FFFFFF"/>
                  </a:solidFill>
                  <a:prstDash val="sysDash"/>
                </a:ln>
                <a:effectLst/>
              </p:spPr>
            </p:cxnSp>
            <p:sp>
              <p:nvSpPr>
                <p:cNvPr id="33" name="Freeform 45"/>
                <p:cNvSpPr/>
                <p:nvPr/>
              </p:nvSpPr>
              <p:spPr>
                <a:xfrm rot="20700000">
                  <a:off x="7451777" y="1812217"/>
                  <a:ext cx="334954" cy="626744"/>
                </a:xfrm>
                <a:custGeom>
                  <a:avLst/>
                  <a:gdLst>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0030 h 967740"/>
                    <a:gd name="connsiteX1" fmla="*/ 0 w 472440"/>
                    <a:gd name="connsiteY1" fmla="*/ 923925 h 967740"/>
                    <a:gd name="connsiteX2" fmla="*/ 205740 w 472440"/>
                    <a:gd name="connsiteY2" fmla="*/ 375285 h 967740"/>
                    <a:gd name="connsiteX3" fmla="*/ 472440 w 472440"/>
                    <a:gd name="connsiteY3" fmla="*/ 967740 h 967740"/>
                    <a:gd name="connsiteX4" fmla="*/ 228600 w 472440"/>
                    <a:gd name="connsiteY4" fmla="*/ 251460 h 967740"/>
                    <a:gd name="connsiteX5" fmla="*/ 360045 w 472440"/>
                    <a:gd name="connsiteY5" fmla="*/ 125730 h 967740"/>
                    <a:gd name="connsiteX6" fmla="*/ 209550 w 472440"/>
                    <a:gd name="connsiteY6" fmla="*/ 0 h 967740"/>
                    <a:gd name="connsiteX7" fmla="*/ 49530 w 472440"/>
                    <a:gd name="connsiteY7" fmla="*/ 102870 h 967740"/>
                    <a:gd name="connsiteX8" fmla="*/ 142875 w 472440"/>
                    <a:gd name="connsiteY8" fmla="*/ 240030 h 967740"/>
                    <a:gd name="connsiteX0" fmla="*/ 142875 w 472440"/>
                    <a:gd name="connsiteY0" fmla="*/ 241137 h 968847"/>
                    <a:gd name="connsiteX1" fmla="*/ 0 w 472440"/>
                    <a:gd name="connsiteY1" fmla="*/ 925032 h 968847"/>
                    <a:gd name="connsiteX2" fmla="*/ 205740 w 472440"/>
                    <a:gd name="connsiteY2" fmla="*/ 376392 h 968847"/>
                    <a:gd name="connsiteX3" fmla="*/ 472440 w 472440"/>
                    <a:gd name="connsiteY3" fmla="*/ 968847 h 968847"/>
                    <a:gd name="connsiteX4" fmla="*/ 228600 w 472440"/>
                    <a:gd name="connsiteY4" fmla="*/ 252567 h 968847"/>
                    <a:gd name="connsiteX5" fmla="*/ 360045 w 472440"/>
                    <a:gd name="connsiteY5" fmla="*/ 126837 h 968847"/>
                    <a:gd name="connsiteX6" fmla="*/ 209550 w 472440"/>
                    <a:gd name="connsiteY6" fmla="*/ 1107 h 968847"/>
                    <a:gd name="connsiteX7" fmla="*/ 49530 w 472440"/>
                    <a:gd name="connsiteY7" fmla="*/ 103977 h 968847"/>
                    <a:gd name="connsiteX8" fmla="*/ 142875 w 472440"/>
                    <a:gd name="connsiteY8" fmla="*/ 241137 h 968847"/>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205740 w 472440"/>
                    <a:gd name="connsiteY2" fmla="*/ 377091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6004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228600 w 472440"/>
                    <a:gd name="connsiteY4" fmla="*/ 253266 h 969546"/>
                    <a:gd name="connsiteX5" fmla="*/ 344805 w 472440"/>
                    <a:gd name="connsiteY5" fmla="*/ 127536 h 969546"/>
                    <a:gd name="connsiteX6" fmla="*/ 209550 w 472440"/>
                    <a:gd name="connsiteY6" fmla="*/ 1806 h 969546"/>
                    <a:gd name="connsiteX7" fmla="*/ 49530 w 472440"/>
                    <a:gd name="connsiteY7" fmla="*/ 104676 h 969546"/>
                    <a:gd name="connsiteX8" fmla="*/ 142875 w 472440"/>
                    <a:gd name="connsiteY8"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3850 w 472440"/>
                    <a:gd name="connsiteY4" fmla="*/ 539017 h 969546"/>
                    <a:gd name="connsiteX5" fmla="*/ 228600 w 472440"/>
                    <a:gd name="connsiteY5" fmla="*/ 253266 h 969546"/>
                    <a:gd name="connsiteX6" fmla="*/ 344805 w 472440"/>
                    <a:gd name="connsiteY6" fmla="*/ 127536 h 969546"/>
                    <a:gd name="connsiteX7" fmla="*/ 209550 w 472440"/>
                    <a:gd name="connsiteY7" fmla="*/ 1806 h 969546"/>
                    <a:gd name="connsiteX8" fmla="*/ 49530 w 472440"/>
                    <a:gd name="connsiteY8" fmla="*/ 104676 h 969546"/>
                    <a:gd name="connsiteX9" fmla="*/ 142875 w 472440"/>
                    <a:gd name="connsiteY9"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228600 w 472440"/>
                    <a:gd name="connsiteY6" fmla="*/ 253266 h 969546"/>
                    <a:gd name="connsiteX7" fmla="*/ 344805 w 472440"/>
                    <a:gd name="connsiteY7" fmla="*/ 127536 h 969546"/>
                    <a:gd name="connsiteX8" fmla="*/ 209550 w 472440"/>
                    <a:gd name="connsiteY8" fmla="*/ 1806 h 969546"/>
                    <a:gd name="connsiteX9" fmla="*/ 49530 w 472440"/>
                    <a:gd name="connsiteY9" fmla="*/ 104676 h 969546"/>
                    <a:gd name="connsiteX10" fmla="*/ 142875 w 472440"/>
                    <a:gd name="connsiteY10"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3375 w 472440"/>
                    <a:gd name="connsiteY4" fmla="*/ 573307 h 969546"/>
                    <a:gd name="connsiteX5" fmla="*/ 323850 w 472440"/>
                    <a:gd name="connsiteY5" fmla="*/ 539017 h 969546"/>
                    <a:gd name="connsiteX6" fmla="*/ 312420 w 472440"/>
                    <a:gd name="connsiteY6" fmla="*/ 502822 h 969546"/>
                    <a:gd name="connsiteX7" fmla="*/ 228600 w 472440"/>
                    <a:gd name="connsiteY7" fmla="*/ 253266 h 969546"/>
                    <a:gd name="connsiteX8" fmla="*/ 344805 w 472440"/>
                    <a:gd name="connsiteY8" fmla="*/ 127536 h 969546"/>
                    <a:gd name="connsiteX9" fmla="*/ 209550 w 472440"/>
                    <a:gd name="connsiteY9" fmla="*/ 1806 h 969546"/>
                    <a:gd name="connsiteX10" fmla="*/ 49530 w 472440"/>
                    <a:gd name="connsiteY10" fmla="*/ 104676 h 969546"/>
                    <a:gd name="connsiteX11" fmla="*/ 142875 w 472440"/>
                    <a:gd name="connsiteY11"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333375 w 472440"/>
                    <a:gd name="connsiteY5" fmla="*/ 573307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323850 w 472440"/>
                    <a:gd name="connsiteY6" fmla="*/ 53901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9090 w 472440"/>
                    <a:gd name="connsiteY4" fmla="*/ 594262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70535 w 472440"/>
                    <a:gd name="connsiteY6" fmla="*/ 51615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68630 w 472440"/>
                    <a:gd name="connsiteY5" fmla="*/ 54854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9565 w 472440"/>
                    <a:gd name="connsiteY4" fmla="*/ 542827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21945 w 472440"/>
                    <a:gd name="connsiteY4" fmla="*/ 53330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9017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3390 w 472440"/>
                    <a:gd name="connsiteY6" fmla="*/ 499012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0 w 472440"/>
                    <a:gd name="connsiteY1" fmla="*/ 925731 h 969546"/>
                    <a:gd name="connsiteX2" fmla="*/ 198120 w 472440"/>
                    <a:gd name="connsiteY2" fmla="*/ 375186 h 969546"/>
                    <a:gd name="connsiteX3" fmla="*/ 472440 w 472440"/>
                    <a:gd name="connsiteY3" fmla="*/ 969546 h 969546"/>
                    <a:gd name="connsiteX4" fmla="*/ 331470 w 472440"/>
                    <a:gd name="connsiteY4" fmla="*/ 537112 h 969546"/>
                    <a:gd name="connsiteX5" fmla="*/ 457200 w 472440"/>
                    <a:gd name="connsiteY5" fmla="*/ 533302 h 969546"/>
                    <a:gd name="connsiteX6" fmla="*/ 451485 w 472440"/>
                    <a:gd name="connsiteY6" fmla="*/ 504727 h 969546"/>
                    <a:gd name="connsiteX7" fmla="*/ 312420 w 472440"/>
                    <a:gd name="connsiteY7" fmla="*/ 502822 h 969546"/>
                    <a:gd name="connsiteX8" fmla="*/ 228600 w 472440"/>
                    <a:gd name="connsiteY8" fmla="*/ 253266 h 969546"/>
                    <a:gd name="connsiteX9" fmla="*/ 344805 w 472440"/>
                    <a:gd name="connsiteY9" fmla="*/ 127536 h 969546"/>
                    <a:gd name="connsiteX10" fmla="*/ 209550 w 472440"/>
                    <a:gd name="connsiteY10" fmla="*/ 1806 h 969546"/>
                    <a:gd name="connsiteX11" fmla="*/ 49530 w 472440"/>
                    <a:gd name="connsiteY11" fmla="*/ 104676 h 969546"/>
                    <a:gd name="connsiteX12" fmla="*/ 142875 w 472440"/>
                    <a:gd name="connsiteY12" fmla="*/ 241836 h 969546"/>
                    <a:gd name="connsiteX0" fmla="*/ 142875 w 472440"/>
                    <a:gd name="connsiteY0" fmla="*/ 241836 h 969546"/>
                    <a:gd name="connsiteX1" fmla="*/ 81915 w 472440"/>
                    <a:gd name="connsiteY1" fmla="*/ 537112 h 969546"/>
                    <a:gd name="connsiteX2" fmla="*/ 0 w 472440"/>
                    <a:gd name="connsiteY2" fmla="*/ 925731 h 969546"/>
                    <a:gd name="connsiteX3" fmla="*/ 198120 w 472440"/>
                    <a:gd name="connsiteY3" fmla="*/ 375186 h 969546"/>
                    <a:gd name="connsiteX4" fmla="*/ 472440 w 472440"/>
                    <a:gd name="connsiteY4" fmla="*/ 969546 h 969546"/>
                    <a:gd name="connsiteX5" fmla="*/ 331470 w 472440"/>
                    <a:gd name="connsiteY5" fmla="*/ 537112 h 969546"/>
                    <a:gd name="connsiteX6" fmla="*/ 457200 w 472440"/>
                    <a:gd name="connsiteY6" fmla="*/ 533302 h 969546"/>
                    <a:gd name="connsiteX7" fmla="*/ 451485 w 472440"/>
                    <a:gd name="connsiteY7" fmla="*/ 504727 h 969546"/>
                    <a:gd name="connsiteX8" fmla="*/ 312420 w 472440"/>
                    <a:gd name="connsiteY8" fmla="*/ 502822 h 969546"/>
                    <a:gd name="connsiteX9" fmla="*/ 228600 w 472440"/>
                    <a:gd name="connsiteY9" fmla="*/ 253266 h 969546"/>
                    <a:gd name="connsiteX10" fmla="*/ 344805 w 472440"/>
                    <a:gd name="connsiteY10" fmla="*/ 127536 h 969546"/>
                    <a:gd name="connsiteX11" fmla="*/ 209550 w 472440"/>
                    <a:gd name="connsiteY11" fmla="*/ 1806 h 969546"/>
                    <a:gd name="connsiteX12" fmla="*/ 49530 w 472440"/>
                    <a:gd name="connsiteY12" fmla="*/ 104676 h 969546"/>
                    <a:gd name="connsiteX13" fmla="*/ 142875 w 472440"/>
                    <a:gd name="connsiteY13" fmla="*/ 241836 h 969546"/>
                    <a:gd name="connsiteX0" fmla="*/ 142875 w 472440"/>
                    <a:gd name="connsiteY0" fmla="*/ 241836 h 969546"/>
                    <a:gd name="connsiteX1" fmla="*/ 83820 w 472440"/>
                    <a:gd name="connsiteY1" fmla="*/ 512347 h 969546"/>
                    <a:gd name="connsiteX2" fmla="*/ 81915 w 472440"/>
                    <a:gd name="connsiteY2" fmla="*/ 537112 h 969546"/>
                    <a:gd name="connsiteX3" fmla="*/ 0 w 472440"/>
                    <a:gd name="connsiteY3" fmla="*/ 925731 h 969546"/>
                    <a:gd name="connsiteX4" fmla="*/ 198120 w 472440"/>
                    <a:gd name="connsiteY4" fmla="*/ 375186 h 969546"/>
                    <a:gd name="connsiteX5" fmla="*/ 472440 w 472440"/>
                    <a:gd name="connsiteY5" fmla="*/ 969546 h 969546"/>
                    <a:gd name="connsiteX6" fmla="*/ 331470 w 472440"/>
                    <a:gd name="connsiteY6" fmla="*/ 537112 h 969546"/>
                    <a:gd name="connsiteX7" fmla="*/ 457200 w 472440"/>
                    <a:gd name="connsiteY7" fmla="*/ 533302 h 969546"/>
                    <a:gd name="connsiteX8" fmla="*/ 451485 w 472440"/>
                    <a:gd name="connsiteY8" fmla="*/ 504727 h 969546"/>
                    <a:gd name="connsiteX9" fmla="*/ 312420 w 472440"/>
                    <a:gd name="connsiteY9" fmla="*/ 502822 h 969546"/>
                    <a:gd name="connsiteX10" fmla="*/ 228600 w 472440"/>
                    <a:gd name="connsiteY10" fmla="*/ 253266 h 969546"/>
                    <a:gd name="connsiteX11" fmla="*/ 344805 w 472440"/>
                    <a:gd name="connsiteY11" fmla="*/ 127536 h 969546"/>
                    <a:gd name="connsiteX12" fmla="*/ 209550 w 472440"/>
                    <a:gd name="connsiteY12" fmla="*/ 1806 h 969546"/>
                    <a:gd name="connsiteX13" fmla="*/ 49530 w 472440"/>
                    <a:gd name="connsiteY13" fmla="*/ 104676 h 969546"/>
                    <a:gd name="connsiteX14" fmla="*/ 142875 w 472440"/>
                    <a:gd name="connsiteY14" fmla="*/ 241836 h 969546"/>
                    <a:gd name="connsiteX0" fmla="*/ 142875 w 472440"/>
                    <a:gd name="connsiteY0" fmla="*/ 241836 h 969546"/>
                    <a:gd name="connsiteX1" fmla="*/ 85725 w 472440"/>
                    <a:gd name="connsiteY1" fmla="*/ 495202 h 969546"/>
                    <a:gd name="connsiteX2" fmla="*/ 83820 w 472440"/>
                    <a:gd name="connsiteY2" fmla="*/ 512347 h 969546"/>
                    <a:gd name="connsiteX3" fmla="*/ 81915 w 472440"/>
                    <a:gd name="connsiteY3" fmla="*/ 537112 h 969546"/>
                    <a:gd name="connsiteX4" fmla="*/ 0 w 472440"/>
                    <a:gd name="connsiteY4" fmla="*/ 925731 h 969546"/>
                    <a:gd name="connsiteX5" fmla="*/ 198120 w 472440"/>
                    <a:gd name="connsiteY5" fmla="*/ 375186 h 969546"/>
                    <a:gd name="connsiteX6" fmla="*/ 472440 w 472440"/>
                    <a:gd name="connsiteY6" fmla="*/ 969546 h 969546"/>
                    <a:gd name="connsiteX7" fmla="*/ 331470 w 472440"/>
                    <a:gd name="connsiteY7" fmla="*/ 537112 h 969546"/>
                    <a:gd name="connsiteX8" fmla="*/ 457200 w 472440"/>
                    <a:gd name="connsiteY8" fmla="*/ 533302 h 969546"/>
                    <a:gd name="connsiteX9" fmla="*/ 451485 w 472440"/>
                    <a:gd name="connsiteY9" fmla="*/ 504727 h 969546"/>
                    <a:gd name="connsiteX10" fmla="*/ 312420 w 472440"/>
                    <a:gd name="connsiteY10" fmla="*/ 502822 h 969546"/>
                    <a:gd name="connsiteX11" fmla="*/ 228600 w 472440"/>
                    <a:gd name="connsiteY11" fmla="*/ 253266 h 969546"/>
                    <a:gd name="connsiteX12" fmla="*/ 344805 w 472440"/>
                    <a:gd name="connsiteY12" fmla="*/ 127536 h 969546"/>
                    <a:gd name="connsiteX13" fmla="*/ 209550 w 472440"/>
                    <a:gd name="connsiteY13" fmla="*/ 1806 h 969546"/>
                    <a:gd name="connsiteX14" fmla="*/ 49530 w 472440"/>
                    <a:gd name="connsiteY14" fmla="*/ 104676 h 969546"/>
                    <a:gd name="connsiteX15" fmla="*/ 142875 w 472440"/>
                    <a:gd name="connsiteY15" fmla="*/ 241836 h 969546"/>
                    <a:gd name="connsiteX0" fmla="*/ 142875 w 472440"/>
                    <a:gd name="connsiteY0" fmla="*/ 241836 h 969546"/>
                    <a:gd name="connsiteX1" fmla="*/ 91440 w 472440"/>
                    <a:gd name="connsiteY1" fmla="*/ 468532 h 969546"/>
                    <a:gd name="connsiteX2" fmla="*/ 85725 w 472440"/>
                    <a:gd name="connsiteY2" fmla="*/ 495202 h 969546"/>
                    <a:gd name="connsiteX3" fmla="*/ 83820 w 472440"/>
                    <a:gd name="connsiteY3" fmla="*/ 512347 h 969546"/>
                    <a:gd name="connsiteX4" fmla="*/ 81915 w 472440"/>
                    <a:gd name="connsiteY4" fmla="*/ 537112 h 969546"/>
                    <a:gd name="connsiteX5" fmla="*/ 0 w 472440"/>
                    <a:gd name="connsiteY5" fmla="*/ 925731 h 969546"/>
                    <a:gd name="connsiteX6" fmla="*/ 198120 w 472440"/>
                    <a:gd name="connsiteY6" fmla="*/ 375186 h 969546"/>
                    <a:gd name="connsiteX7" fmla="*/ 472440 w 472440"/>
                    <a:gd name="connsiteY7" fmla="*/ 969546 h 969546"/>
                    <a:gd name="connsiteX8" fmla="*/ 331470 w 472440"/>
                    <a:gd name="connsiteY8" fmla="*/ 537112 h 969546"/>
                    <a:gd name="connsiteX9" fmla="*/ 457200 w 472440"/>
                    <a:gd name="connsiteY9" fmla="*/ 533302 h 969546"/>
                    <a:gd name="connsiteX10" fmla="*/ 451485 w 472440"/>
                    <a:gd name="connsiteY10" fmla="*/ 504727 h 969546"/>
                    <a:gd name="connsiteX11" fmla="*/ 312420 w 472440"/>
                    <a:gd name="connsiteY11" fmla="*/ 502822 h 969546"/>
                    <a:gd name="connsiteX12" fmla="*/ 228600 w 472440"/>
                    <a:gd name="connsiteY12" fmla="*/ 253266 h 969546"/>
                    <a:gd name="connsiteX13" fmla="*/ 344805 w 472440"/>
                    <a:gd name="connsiteY13" fmla="*/ 127536 h 969546"/>
                    <a:gd name="connsiteX14" fmla="*/ 209550 w 472440"/>
                    <a:gd name="connsiteY14" fmla="*/ 1806 h 969546"/>
                    <a:gd name="connsiteX15" fmla="*/ 49530 w 472440"/>
                    <a:gd name="connsiteY15" fmla="*/ 104676 h 969546"/>
                    <a:gd name="connsiteX16" fmla="*/ 142875 w 47244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56210 w 544830"/>
                    <a:gd name="connsiteY3" fmla="*/ 51234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3830 w 544830"/>
                    <a:gd name="connsiteY1" fmla="*/ 46853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4305 w 544830"/>
                    <a:gd name="connsiteY4" fmla="*/ 53711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31397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215265 w 544830"/>
                    <a:gd name="connsiteY0" fmla="*/ 241836 h 969546"/>
                    <a:gd name="connsiteX1" fmla="*/ 165735 w 544830"/>
                    <a:gd name="connsiteY1" fmla="*/ 499012 h 969546"/>
                    <a:gd name="connsiteX2" fmla="*/ 0 w 544830"/>
                    <a:gd name="connsiteY2" fmla="*/ 481867 h 969546"/>
                    <a:gd name="connsiteX3" fmla="*/ 19050 w 544830"/>
                    <a:gd name="connsiteY3" fmla="*/ 514252 h 969546"/>
                    <a:gd name="connsiteX4" fmla="*/ 158115 w 544830"/>
                    <a:gd name="connsiteY4" fmla="*/ 529492 h 969546"/>
                    <a:gd name="connsiteX5" fmla="*/ 72390 w 544830"/>
                    <a:gd name="connsiteY5" fmla="*/ 925731 h 969546"/>
                    <a:gd name="connsiteX6" fmla="*/ 270510 w 544830"/>
                    <a:gd name="connsiteY6" fmla="*/ 375186 h 969546"/>
                    <a:gd name="connsiteX7" fmla="*/ 544830 w 544830"/>
                    <a:gd name="connsiteY7" fmla="*/ 969546 h 969546"/>
                    <a:gd name="connsiteX8" fmla="*/ 403860 w 544830"/>
                    <a:gd name="connsiteY8" fmla="*/ 537112 h 969546"/>
                    <a:gd name="connsiteX9" fmla="*/ 529590 w 544830"/>
                    <a:gd name="connsiteY9" fmla="*/ 533302 h 969546"/>
                    <a:gd name="connsiteX10" fmla="*/ 523875 w 544830"/>
                    <a:gd name="connsiteY10" fmla="*/ 504727 h 969546"/>
                    <a:gd name="connsiteX11" fmla="*/ 384810 w 544830"/>
                    <a:gd name="connsiteY11" fmla="*/ 502822 h 969546"/>
                    <a:gd name="connsiteX12" fmla="*/ 300990 w 544830"/>
                    <a:gd name="connsiteY12" fmla="*/ 253266 h 969546"/>
                    <a:gd name="connsiteX13" fmla="*/ 417195 w 544830"/>
                    <a:gd name="connsiteY13" fmla="*/ 127536 h 969546"/>
                    <a:gd name="connsiteX14" fmla="*/ 281940 w 544830"/>
                    <a:gd name="connsiteY14" fmla="*/ 1806 h 969546"/>
                    <a:gd name="connsiteX15" fmla="*/ 121920 w 544830"/>
                    <a:gd name="connsiteY15" fmla="*/ 104676 h 969546"/>
                    <a:gd name="connsiteX16" fmla="*/ 215265 w 544830"/>
                    <a:gd name="connsiteY16" fmla="*/ 241836 h 969546"/>
                    <a:gd name="connsiteX0" fmla="*/ 196215 w 525780"/>
                    <a:gd name="connsiteY0" fmla="*/ 241836 h 969546"/>
                    <a:gd name="connsiteX1" fmla="*/ 146685 w 525780"/>
                    <a:gd name="connsiteY1" fmla="*/ 499012 h 969546"/>
                    <a:gd name="connsiteX2" fmla="*/ 7620 w 525780"/>
                    <a:gd name="connsiteY2" fmla="*/ 487582 h 969546"/>
                    <a:gd name="connsiteX3" fmla="*/ 0 w 525780"/>
                    <a:gd name="connsiteY3" fmla="*/ 514252 h 969546"/>
                    <a:gd name="connsiteX4" fmla="*/ 139065 w 525780"/>
                    <a:gd name="connsiteY4" fmla="*/ 529492 h 969546"/>
                    <a:gd name="connsiteX5" fmla="*/ 53340 w 525780"/>
                    <a:gd name="connsiteY5" fmla="*/ 925731 h 969546"/>
                    <a:gd name="connsiteX6" fmla="*/ 251460 w 525780"/>
                    <a:gd name="connsiteY6" fmla="*/ 375186 h 969546"/>
                    <a:gd name="connsiteX7" fmla="*/ 525780 w 525780"/>
                    <a:gd name="connsiteY7" fmla="*/ 969546 h 969546"/>
                    <a:gd name="connsiteX8" fmla="*/ 384810 w 525780"/>
                    <a:gd name="connsiteY8" fmla="*/ 537112 h 969546"/>
                    <a:gd name="connsiteX9" fmla="*/ 510540 w 525780"/>
                    <a:gd name="connsiteY9" fmla="*/ 533302 h 969546"/>
                    <a:gd name="connsiteX10" fmla="*/ 504825 w 525780"/>
                    <a:gd name="connsiteY10" fmla="*/ 504727 h 969546"/>
                    <a:gd name="connsiteX11" fmla="*/ 365760 w 525780"/>
                    <a:gd name="connsiteY11" fmla="*/ 502822 h 969546"/>
                    <a:gd name="connsiteX12" fmla="*/ 281940 w 525780"/>
                    <a:gd name="connsiteY12" fmla="*/ 253266 h 969546"/>
                    <a:gd name="connsiteX13" fmla="*/ 398145 w 525780"/>
                    <a:gd name="connsiteY13" fmla="*/ 127536 h 969546"/>
                    <a:gd name="connsiteX14" fmla="*/ 262890 w 525780"/>
                    <a:gd name="connsiteY14" fmla="*/ 1806 h 969546"/>
                    <a:gd name="connsiteX15" fmla="*/ 102870 w 525780"/>
                    <a:gd name="connsiteY15" fmla="*/ 104676 h 969546"/>
                    <a:gd name="connsiteX16" fmla="*/ 196215 w 525780"/>
                    <a:gd name="connsiteY16" fmla="*/ 241836 h 969546"/>
                    <a:gd name="connsiteX0" fmla="*/ 188595 w 518160"/>
                    <a:gd name="connsiteY0" fmla="*/ 241836 h 969546"/>
                    <a:gd name="connsiteX1" fmla="*/ 139065 w 518160"/>
                    <a:gd name="connsiteY1" fmla="*/ 499012 h 969546"/>
                    <a:gd name="connsiteX2" fmla="*/ 0 w 518160"/>
                    <a:gd name="connsiteY2" fmla="*/ 48758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 name="connsiteX0" fmla="*/ 188595 w 518160"/>
                    <a:gd name="connsiteY0" fmla="*/ 241836 h 969546"/>
                    <a:gd name="connsiteX1" fmla="*/ 139065 w 518160"/>
                    <a:gd name="connsiteY1" fmla="*/ 499012 h 969546"/>
                    <a:gd name="connsiteX2" fmla="*/ 3810 w 518160"/>
                    <a:gd name="connsiteY2" fmla="*/ 499012 h 969546"/>
                    <a:gd name="connsiteX3" fmla="*/ 0 w 518160"/>
                    <a:gd name="connsiteY3" fmla="*/ 527587 h 969546"/>
                    <a:gd name="connsiteX4" fmla="*/ 131445 w 518160"/>
                    <a:gd name="connsiteY4" fmla="*/ 529492 h 969546"/>
                    <a:gd name="connsiteX5" fmla="*/ 45720 w 518160"/>
                    <a:gd name="connsiteY5" fmla="*/ 925731 h 969546"/>
                    <a:gd name="connsiteX6" fmla="*/ 243840 w 518160"/>
                    <a:gd name="connsiteY6" fmla="*/ 375186 h 969546"/>
                    <a:gd name="connsiteX7" fmla="*/ 518160 w 518160"/>
                    <a:gd name="connsiteY7" fmla="*/ 969546 h 969546"/>
                    <a:gd name="connsiteX8" fmla="*/ 377190 w 518160"/>
                    <a:gd name="connsiteY8" fmla="*/ 537112 h 969546"/>
                    <a:gd name="connsiteX9" fmla="*/ 502920 w 518160"/>
                    <a:gd name="connsiteY9" fmla="*/ 533302 h 969546"/>
                    <a:gd name="connsiteX10" fmla="*/ 497205 w 518160"/>
                    <a:gd name="connsiteY10" fmla="*/ 504727 h 969546"/>
                    <a:gd name="connsiteX11" fmla="*/ 358140 w 518160"/>
                    <a:gd name="connsiteY11" fmla="*/ 502822 h 969546"/>
                    <a:gd name="connsiteX12" fmla="*/ 274320 w 518160"/>
                    <a:gd name="connsiteY12" fmla="*/ 253266 h 969546"/>
                    <a:gd name="connsiteX13" fmla="*/ 390525 w 518160"/>
                    <a:gd name="connsiteY13" fmla="*/ 127536 h 969546"/>
                    <a:gd name="connsiteX14" fmla="*/ 255270 w 518160"/>
                    <a:gd name="connsiteY14" fmla="*/ 1806 h 969546"/>
                    <a:gd name="connsiteX15" fmla="*/ 95250 w 518160"/>
                    <a:gd name="connsiteY15" fmla="*/ 104676 h 969546"/>
                    <a:gd name="connsiteX16" fmla="*/ 188595 w 518160"/>
                    <a:gd name="connsiteY16" fmla="*/ 241836 h 96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8160" h="969546">
                      <a:moveTo>
                        <a:pt x="188595" y="241836"/>
                      </a:moveTo>
                      <a:lnTo>
                        <a:pt x="139065" y="499012"/>
                      </a:lnTo>
                      <a:lnTo>
                        <a:pt x="3810" y="499012"/>
                      </a:lnTo>
                      <a:lnTo>
                        <a:pt x="0" y="527587"/>
                      </a:lnTo>
                      <a:lnTo>
                        <a:pt x="131445" y="529492"/>
                      </a:lnTo>
                      <a:lnTo>
                        <a:pt x="45720" y="925731"/>
                      </a:lnTo>
                      <a:lnTo>
                        <a:pt x="243840" y="375186"/>
                      </a:lnTo>
                      <a:lnTo>
                        <a:pt x="518160" y="969546"/>
                      </a:lnTo>
                      <a:lnTo>
                        <a:pt x="377190" y="537112"/>
                      </a:lnTo>
                      <a:lnTo>
                        <a:pt x="502920" y="533302"/>
                      </a:lnTo>
                      <a:lnTo>
                        <a:pt x="497205" y="504727"/>
                      </a:lnTo>
                      <a:lnTo>
                        <a:pt x="358140" y="502822"/>
                      </a:lnTo>
                      <a:lnTo>
                        <a:pt x="274320" y="253266"/>
                      </a:lnTo>
                      <a:cubicBezTo>
                        <a:pt x="340995" y="249456"/>
                        <a:pt x="382905" y="182781"/>
                        <a:pt x="390525" y="127536"/>
                      </a:cubicBezTo>
                      <a:cubicBezTo>
                        <a:pt x="386080" y="38001"/>
                        <a:pt x="307340" y="7521"/>
                        <a:pt x="255270" y="1806"/>
                      </a:cubicBezTo>
                      <a:cubicBezTo>
                        <a:pt x="203835" y="-9624"/>
                        <a:pt x="106680" y="34191"/>
                        <a:pt x="95250" y="104676"/>
                      </a:cubicBezTo>
                      <a:cubicBezTo>
                        <a:pt x="78740" y="171351"/>
                        <a:pt x="130810" y="222786"/>
                        <a:pt x="188595" y="241836"/>
                      </a:cubicBezTo>
                      <a:close/>
                    </a:path>
                  </a:pathLst>
                </a:custGeom>
                <a:grpFill/>
                <a:ln w="1270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grpSp>
          <p:sp>
            <p:nvSpPr>
              <p:cNvPr id="10" name="Freeform 22"/>
              <p:cNvSpPr/>
              <p:nvPr/>
            </p:nvSpPr>
            <p:spPr>
              <a:xfrm>
                <a:off x="6563042" y="2228850"/>
                <a:ext cx="605790" cy="826770"/>
              </a:xfrm>
              <a:custGeom>
                <a:avLst/>
                <a:gdLst>
                  <a:gd name="connsiteX0" fmla="*/ 163830 w 617220"/>
                  <a:gd name="connsiteY0" fmla="*/ 114300 h 815340"/>
                  <a:gd name="connsiteX1" fmla="*/ 521970 w 617220"/>
                  <a:gd name="connsiteY1" fmla="*/ 815340 h 815340"/>
                  <a:gd name="connsiteX2" fmla="*/ 617220 w 617220"/>
                  <a:gd name="connsiteY2" fmla="*/ 765810 h 815340"/>
                  <a:gd name="connsiteX3" fmla="*/ 266700 w 617220"/>
                  <a:gd name="connsiteY3" fmla="*/ 102870 h 815340"/>
                  <a:gd name="connsiteX4" fmla="*/ 434340 w 617220"/>
                  <a:gd name="connsiteY4" fmla="*/ 45720 h 815340"/>
                  <a:gd name="connsiteX5" fmla="*/ 300990 w 617220"/>
                  <a:gd name="connsiteY5" fmla="*/ 0 h 815340"/>
                  <a:gd name="connsiteX6" fmla="*/ 45720 w 617220"/>
                  <a:gd name="connsiteY6" fmla="*/ 76200 h 815340"/>
                  <a:gd name="connsiteX7" fmla="*/ 0 w 617220"/>
                  <a:gd name="connsiteY7" fmla="*/ 160020 h 815340"/>
                  <a:gd name="connsiteX8" fmla="*/ 163830 w 617220"/>
                  <a:gd name="connsiteY8" fmla="*/ 114300 h 815340"/>
                  <a:gd name="connsiteX0" fmla="*/ 160020 w 613410"/>
                  <a:gd name="connsiteY0" fmla="*/ 11430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60020 w 613410"/>
                  <a:gd name="connsiteY8" fmla="*/ 114300 h 815340"/>
                  <a:gd name="connsiteX0" fmla="*/ 179070 w 613410"/>
                  <a:gd name="connsiteY0" fmla="*/ 137160 h 815340"/>
                  <a:gd name="connsiteX1" fmla="*/ 518160 w 613410"/>
                  <a:gd name="connsiteY1" fmla="*/ 815340 h 815340"/>
                  <a:gd name="connsiteX2" fmla="*/ 613410 w 613410"/>
                  <a:gd name="connsiteY2" fmla="*/ 765810 h 815340"/>
                  <a:gd name="connsiteX3" fmla="*/ 262890 w 613410"/>
                  <a:gd name="connsiteY3" fmla="*/ 102870 h 815340"/>
                  <a:gd name="connsiteX4" fmla="*/ 430530 w 613410"/>
                  <a:gd name="connsiteY4" fmla="*/ 45720 h 815340"/>
                  <a:gd name="connsiteX5" fmla="*/ 297180 w 613410"/>
                  <a:gd name="connsiteY5" fmla="*/ 0 h 815340"/>
                  <a:gd name="connsiteX6" fmla="*/ 41910 w 613410"/>
                  <a:gd name="connsiteY6" fmla="*/ 76200 h 815340"/>
                  <a:gd name="connsiteX7" fmla="*/ 0 w 613410"/>
                  <a:gd name="connsiteY7" fmla="*/ 167640 h 815340"/>
                  <a:gd name="connsiteX8" fmla="*/ 179070 w 61341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7620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34290 w 605790"/>
                  <a:gd name="connsiteY6" fmla="*/ 9144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8382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106680 h 815340"/>
                  <a:gd name="connsiteX7" fmla="*/ 0 w 605790"/>
                  <a:gd name="connsiteY7" fmla="*/ 190500 h 815340"/>
                  <a:gd name="connsiteX8" fmla="*/ 171450 w 605790"/>
                  <a:gd name="connsiteY8" fmla="*/ 137160 h 815340"/>
                  <a:gd name="connsiteX0" fmla="*/ 171450 w 605790"/>
                  <a:gd name="connsiteY0" fmla="*/ 137160 h 815340"/>
                  <a:gd name="connsiteX1" fmla="*/ 510540 w 605790"/>
                  <a:gd name="connsiteY1" fmla="*/ 815340 h 815340"/>
                  <a:gd name="connsiteX2" fmla="*/ 605790 w 605790"/>
                  <a:gd name="connsiteY2" fmla="*/ 765810 h 815340"/>
                  <a:gd name="connsiteX3" fmla="*/ 255270 w 605790"/>
                  <a:gd name="connsiteY3" fmla="*/ 102870 h 815340"/>
                  <a:gd name="connsiteX4" fmla="*/ 422910 w 605790"/>
                  <a:gd name="connsiteY4" fmla="*/ 45720 h 815340"/>
                  <a:gd name="connsiteX5" fmla="*/ 289560 w 605790"/>
                  <a:gd name="connsiteY5" fmla="*/ 0 h 815340"/>
                  <a:gd name="connsiteX6" fmla="*/ 11430 w 605790"/>
                  <a:gd name="connsiteY6" fmla="*/ 95250 h 815340"/>
                  <a:gd name="connsiteX7" fmla="*/ 0 w 605790"/>
                  <a:gd name="connsiteY7" fmla="*/ 190500 h 815340"/>
                  <a:gd name="connsiteX8" fmla="*/ 171450 w 605790"/>
                  <a:gd name="connsiteY8" fmla="*/ 137160 h 815340"/>
                  <a:gd name="connsiteX0" fmla="*/ 171450 w 605790"/>
                  <a:gd name="connsiteY0" fmla="*/ 137160 h 822960"/>
                  <a:gd name="connsiteX1" fmla="*/ 502920 w 605790"/>
                  <a:gd name="connsiteY1" fmla="*/ 822960 h 822960"/>
                  <a:gd name="connsiteX2" fmla="*/ 605790 w 605790"/>
                  <a:gd name="connsiteY2" fmla="*/ 765810 h 822960"/>
                  <a:gd name="connsiteX3" fmla="*/ 255270 w 605790"/>
                  <a:gd name="connsiteY3" fmla="*/ 102870 h 822960"/>
                  <a:gd name="connsiteX4" fmla="*/ 422910 w 605790"/>
                  <a:gd name="connsiteY4" fmla="*/ 45720 h 822960"/>
                  <a:gd name="connsiteX5" fmla="*/ 289560 w 605790"/>
                  <a:gd name="connsiteY5" fmla="*/ 0 h 822960"/>
                  <a:gd name="connsiteX6" fmla="*/ 11430 w 605790"/>
                  <a:gd name="connsiteY6" fmla="*/ 95250 h 822960"/>
                  <a:gd name="connsiteX7" fmla="*/ 0 w 605790"/>
                  <a:gd name="connsiteY7" fmla="*/ 190500 h 822960"/>
                  <a:gd name="connsiteX8" fmla="*/ 171450 w 605790"/>
                  <a:gd name="connsiteY8" fmla="*/ 137160 h 82296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3147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 name="connsiteX0" fmla="*/ 171450 w 605790"/>
                  <a:gd name="connsiteY0" fmla="*/ 140970 h 826770"/>
                  <a:gd name="connsiteX1" fmla="*/ 502920 w 605790"/>
                  <a:gd name="connsiteY1" fmla="*/ 826770 h 826770"/>
                  <a:gd name="connsiteX2" fmla="*/ 605790 w 605790"/>
                  <a:gd name="connsiteY2" fmla="*/ 769620 h 826770"/>
                  <a:gd name="connsiteX3" fmla="*/ 255270 w 605790"/>
                  <a:gd name="connsiteY3" fmla="*/ 106680 h 826770"/>
                  <a:gd name="connsiteX4" fmla="*/ 422910 w 605790"/>
                  <a:gd name="connsiteY4" fmla="*/ 49530 h 826770"/>
                  <a:gd name="connsiteX5" fmla="*/ 320040 w 605790"/>
                  <a:gd name="connsiteY5" fmla="*/ 0 h 826770"/>
                  <a:gd name="connsiteX6" fmla="*/ 11430 w 605790"/>
                  <a:gd name="connsiteY6" fmla="*/ 99060 h 826770"/>
                  <a:gd name="connsiteX7" fmla="*/ 0 w 605790"/>
                  <a:gd name="connsiteY7" fmla="*/ 194310 h 826770"/>
                  <a:gd name="connsiteX8" fmla="*/ 171450 w 605790"/>
                  <a:gd name="connsiteY8" fmla="*/ 140970 h 82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790" h="826770">
                    <a:moveTo>
                      <a:pt x="171450" y="140970"/>
                    </a:moveTo>
                    <a:lnTo>
                      <a:pt x="502920" y="826770"/>
                    </a:lnTo>
                    <a:lnTo>
                      <a:pt x="605790" y="769620"/>
                    </a:lnTo>
                    <a:lnTo>
                      <a:pt x="255270" y="106680"/>
                    </a:lnTo>
                    <a:lnTo>
                      <a:pt x="422910" y="49530"/>
                    </a:lnTo>
                    <a:lnTo>
                      <a:pt x="320040" y="0"/>
                    </a:lnTo>
                    <a:lnTo>
                      <a:pt x="11430" y="99060"/>
                    </a:lnTo>
                    <a:lnTo>
                      <a:pt x="0" y="194310"/>
                    </a:lnTo>
                    <a:lnTo>
                      <a:pt x="171450" y="140970"/>
                    </a:lnTo>
                    <a:close/>
                  </a:path>
                </a:pathLst>
              </a:custGeom>
              <a:grpFill/>
              <a:ln w="19050" cap="flat" cmpd="sng" algn="ctr">
                <a:solidFill>
                  <a:srgbClr val="FFFFFF"/>
                </a:solidFill>
                <a:prstDash val="solid"/>
              </a:ln>
              <a:effectLst/>
            </p:spPr>
            <p:txBody>
              <a:bodyPr rtlCol="0" anchor="ctr"/>
              <a:lstStyle/>
              <a:p>
                <a:pPr algn="ctr" defTabSz="514115" eaLnBrk="1" fontAlgn="auto" hangingPunct="1">
                  <a:spcBef>
                    <a:spcPts val="0"/>
                  </a:spcBef>
                  <a:spcAft>
                    <a:spcPts val="0"/>
                  </a:spcAft>
                  <a:defRPr/>
                </a:pPr>
                <a:endParaRPr lang="en-US" sz="1050" kern="0" dirty="0">
                  <a:solidFill>
                    <a:srgbClr val="FFFFFF"/>
                  </a:solidFill>
                  <a:latin typeface="微软雅黑" panose="020B0503020204020204" pitchFamily="34" charset="-122"/>
                  <a:ea typeface="微软雅黑" panose="020B0503020204020204" pitchFamily="34" charset="-122"/>
                </a:endParaRPr>
              </a:p>
            </p:txBody>
          </p:sp>
          <p:cxnSp>
            <p:nvCxnSpPr>
              <p:cNvPr id="11" name="Straight Connector 23"/>
              <p:cNvCxnSpPr/>
              <p:nvPr/>
            </p:nvCxnSpPr>
            <p:spPr>
              <a:xfrm flipH="1">
                <a:off x="6788880" y="2363002"/>
                <a:ext cx="41910" cy="17145"/>
              </a:xfrm>
              <a:prstGeom prst="line">
                <a:avLst/>
              </a:prstGeom>
              <a:grpFill/>
              <a:ln w="19050" cap="flat" cmpd="sng" algn="ctr">
                <a:solidFill>
                  <a:srgbClr val="FFFFFF"/>
                </a:solidFill>
                <a:prstDash val="solid"/>
              </a:ln>
              <a:effectLst/>
            </p:spPr>
          </p:cxnSp>
          <p:cxnSp>
            <p:nvCxnSpPr>
              <p:cNvPr id="12" name="Straight Connector 24"/>
              <p:cNvCxnSpPr/>
              <p:nvPr/>
            </p:nvCxnSpPr>
            <p:spPr>
              <a:xfrm flipH="1">
                <a:off x="6820997" y="2424456"/>
                <a:ext cx="41910" cy="17145"/>
              </a:xfrm>
              <a:prstGeom prst="line">
                <a:avLst/>
              </a:prstGeom>
              <a:grpFill/>
              <a:ln w="19050" cap="flat" cmpd="sng" algn="ctr">
                <a:solidFill>
                  <a:srgbClr val="FFFFFF"/>
                </a:solidFill>
                <a:prstDash val="solid"/>
              </a:ln>
              <a:effectLst/>
            </p:spPr>
          </p:cxnSp>
          <p:cxnSp>
            <p:nvCxnSpPr>
              <p:cNvPr id="13" name="Straight Connector 25"/>
              <p:cNvCxnSpPr/>
              <p:nvPr/>
            </p:nvCxnSpPr>
            <p:spPr>
              <a:xfrm flipH="1">
                <a:off x="6854162" y="2487153"/>
                <a:ext cx="41910" cy="17145"/>
              </a:xfrm>
              <a:prstGeom prst="line">
                <a:avLst/>
              </a:prstGeom>
              <a:grpFill/>
              <a:ln w="19050" cap="flat" cmpd="sng" algn="ctr">
                <a:solidFill>
                  <a:srgbClr val="FFFFFF"/>
                </a:solidFill>
                <a:prstDash val="solid"/>
              </a:ln>
              <a:effectLst/>
            </p:spPr>
          </p:cxnSp>
          <p:cxnSp>
            <p:nvCxnSpPr>
              <p:cNvPr id="14" name="Straight Connector 26"/>
              <p:cNvCxnSpPr/>
              <p:nvPr/>
            </p:nvCxnSpPr>
            <p:spPr>
              <a:xfrm flipH="1">
                <a:off x="6896072" y="2551567"/>
                <a:ext cx="41910" cy="17145"/>
              </a:xfrm>
              <a:prstGeom prst="line">
                <a:avLst/>
              </a:prstGeom>
              <a:grpFill/>
              <a:ln w="19050" cap="flat" cmpd="sng" algn="ctr">
                <a:solidFill>
                  <a:srgbClr val="FFFFFF"/>
                </a:solidFill>
                <a:prstDash val="solid"/>
              </a:ln>
              <a:effectLst/>
            </p:spPr>
          </p:cxnSp>
          <p:cxnSp>
            <p:nvCxnSpPr>
              <p:cNvPr id="15" name="Straight Connector 27"/>
              <p:cNvCxnSpPr/>
              <p:nvPr/>
            </p:nvCxnSpPr>
            <p:spPr>
              <a:xfrm flipH="1">
                <a:off x="6925500" y="2610247"/>
                <a:ext cx="41910" cy="17145"/>
              </a:xfrm>
              <a:prstGeom prst="line">
                <a:avLst/>
              </a:prstGeom>
              <a:grpFill/>
              <a:ln w="19050" cap="flat" cmpd="sng" algn="ctr">
                <a:solidFill>
                  <a:srgbClr val="FFFFFF"/>
                </a:solidFill>
                <a:prstDash val="solid"/>
              </a:ln>
              <a:effectLst/>
            </p:spPr>
          </p:cxnSp>
          <p:cxnSp>
            <p:nvCxnSpPr>
              <p:cNvPr id="16" name="Straight Connector 28"/>
              <p:cNvCxnSpPr/>
              <p:nvPr/>
            </p:nvCxnSpPr>
            <p:spPr>
              <a:xfrm flipH="1">
                <a:off x="6949725" y="2667185"/>
                <a:ext cx="41910" cy="17145"/>
              </a:xfrm>
              <a:prstGeom prst="line">
                <a:avLst/>
              </a:prstGeom>
              <a:grpFill/>
              <a:ln w="19050" cap="flat" cmpd="sng" algn="ctr">
                <a:solidFill>
                  <a:srgbClr val="FFFFFF"/>
                </a:solidFill>
                <a:prstDash val="solid"/>
              </a:ln>
              <a:effectLst/>
            </p:spPr>
          </p:cxnSp>
          <p:cxnSp>
            <p:nvCxnSpPr>
              <p:cNvPr id="17" name="Straight Connector 29"/>
              <p:cNvCxnSpPr/>
              <p:nvPr/>
            </p:nvCxnSpPr>
            <p:spPr>
              <a:xfrm flipH="1">
                <a:off x="6981285" y="2724952"/>
                <a:ext cx="41910" cy="17145"/>
              </a:xfrm>
              <a:prstGeom prst="line">
                <a:avLst/>
              </a:prstGeom>
              <a:grpFill/>
              <a:ln w="19050" cap="flat" cmpd="sng" algn="ctr">
                <a:solidFill>
                  <a:srgbClr val="FFFFFF"/>
                </a:solidFill>
                <a:prstDash val="solid"/>
              </a:ln>
              <a:effectLst/>
            </p:spPr>
          </p:cxnSp>
          <p:cxnSp>
            <p:nvCxnSpPr>
              <p:cNvPr id="18" name="Straight Connector 30"/>
              <p:cNvCxnSpPr/>
              <p:nvPr/>
            </p:nvCxnSpPr>
            <p:spPr>
              <a:xfrm flipH="1">
                <a:off x="7004145" y="2780197"/>
                <a:ext cx="41910" cy="17145"/>
              </a:xfrm>
              <a:prstGeom prst="line">
                <a:avLst/>
              </a:prstGeom>
              <a:grpFill/>
              <a:ln w="19050" cap="flat" cmpd="sng" algn="ctr">
                <a:solidFill>
                  <a:srgbClr val="FFFFFF"/>
                </a:solidFill>
                <a:prstDash val="solid"/>
              </a:ln>
              <a:effectLst/>
            </p:spPr>
          </p:cxnSp>
          <p:cxnSp>
            <p:nvCxnSpPr>
              <p:cNvPr id="19" name="Straight Connector 31"/>
              <p:cNvCxnSpPr/>
              <p:nvPr/>
            </p:nvCxnSpPr>
            <p:spPr>
              <a:xfrm flipH="1">
                <a:off x="7032720" y="2841157"/>
                <a:ext cx="41910" cy="17145"/>
              </a:xfrm>
              <a:prstGeom prst="line">
                <a:avLst/>
              </a:prstGeom>
              <a:grpFill/>
              <a:ln w="19050" cap="flat" cmpd="sng" algn="ctr">
                <a:solidFill>
                  <a:srgbClr val="FFFFFF"/>
                </a:solidFill>
                <a:prstDash val="solid"/>
              </a:ln>
              <a:effectLst/>
            </p:spPr>
          </p:cxnSp>
          <p:cxnSp>
            <p:nvCxnSpPr>
              <p:cNvPr id="20" name="Straight Connector 32"/>
              <p:cNvCxnSpPr/>
              <p:nvPr/>
            </p:nvCxnSpPr>
            <p:spPr>
              <a:xfrm flipH="1">
                <a:off x="7068915" y="2902117"/>
                <a:ext cx="41910" cy="17145"/>
              </a:xfrm>
              <a:prstGeom prst="line">
                <a:avLst/>
              </a:prstGeom>
              <a:grpFill/>
              <a:ln w="19050" cap="flat" cmpd="sng" algn="ctr">
                <a:solidFill>
                  <a:srgbClr val="FFFFFF"/>
                </a:solidFill>
                <a:prstDash val="solid"/>
              </a:ln>
              <a:effectLst/>
            </p:spPr>
          </p:cxnSp>
        </p:grpSp>
      </p:grpSp>
      <p:sp>
        <p:nvSpPr>
          <p:cNvPr id="48" name="TextBox 97"/>
          <p:cNvSpPr txBox="1">
            <a:spLocks noChangeArrowheads="1"/>
          </p:cNvSpPr>
          <p:nvPr/>
        </p:nvSpPr>
        <p:spPr bwMode="auto">
          <a:xfrm>
            <a:off x="3021408" y="1043269"/>
            <a:ext cx="3494807"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000" b="1" dirty="0">
                <a:solidFill>
                  <a:srgbClr val="FFC000"/>
                </a:solidFill>
                <a:latin typeface="Times New Roman" charset="0"/>
                <a:ea typeface="Times New Roman" charset="0"/>
                <a:cs typeface="Times New Roman" charset="0"/>
              </a:rPr>
              <a:t>It Looks So Easy?!</a:t>
            </a:r>
            <a:endParaRPr lang="zh-CN" altLang="en-US" sz="3000" b="1" dirty="0">
              <a:solidFill>
                <a:srgbClr val="FFC000"/>
              </a:solidFill>
              <a:latin typeface="Times New Roman" charset="0"/>
              <a:ea typeface="Times New Roman" charset="0"/>
              <a:cs typeface="Times New Roman" charset="0"/>
            </a:endParaRPr>
          </a:p>
        </p:txBody>
      </p:sp>
      <p:grpSp>
        <p:nvGrpSpPr>
          <p:cNvPr id="5" name="组合 4"/>
          <p:cNvGrpSpPr/>
          <p:nvPr/>
        </p:nvGrpSpPr>
        <p:grpSpPr>
          <a:xfrm>
            <a:off x="6296160" y="2417170"/>
            <a:ext cx="1984506" cy="2455016"/>
            <a:chOff x="8394880" y="1747397"/>
            <a:chExt cx="2646008" cy="3273355"/>
          </a:xfrm>
        </p:grpSpPr>
        <p:pic>
          <p:nvPicPr>
            <p:cNvPr id="63"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880" y="2374744"/>
              <a:ext cx="2646008" cy="2646008"/>
            </a:xfrm>
            <a:prstGeom prst="rect">
              <a:avLst/>
            </a:prstGeom>
          </p:spPr>
        </p:pic>
        <p:sp>
          <p:nvSpPr>
            <p:cNvPr id="64" name="TextBox 12"/>
            <p:cNvSpPr txBox="1"/>
            <p:nvPr/>
          </p:nvSpPr>
          <p:spPr>
            <a:xfrm>
              <a:off x="9052959" y="1747397"/>
              <a:ext cx="1391920" cy="492443"/>
            </a:xfrm>
            <a:prstGeom prst="rect">
              <a:avLst/>
            </a:prstGeom>
            <a:noFill/>
          </p:spPr>
          <p:txBody>
            <a:bodyPr wrap="none" rtlCol="0">
              <a:spAutoFit/>
            </a:bodyPr>
            <a:lstStyle/>
            <a:p>
              <a:r>
                <a:rPr lang="en-US" b="1" dirty="0">
                  <a:solidFill>
                    <a:schemeClr val="bg1"/>
                  </a:solidFill>
                  <a:latin typeface="Times New Roman" charset="0"/>
                  <a:ea typeface="Times New Roman" charset="0"/>
                  <a:cs typeface="Times New Roman" charset="0"/>
                </a:rPr>
                <a:t>Workers</a:t>
              </a:r>
            </a:p>
          </p:txBody>
        </p:sp>
      </p:grpSp>
      <p:grpSp>
        <p:nvGrpSpPr>
          <p:cNvPr id="34" name="组合 33"/>
          <p:cNvGrpSpPr/>
          <p:nvPr/>
        </p:nvGrpSpPr>
        <p:grpSpPr>
          <a:xfrm>
            <a:off x="3984374" y="3249434"/>
            <a:ext cx="1839740" cy="1599276"/>
            <a:chOff x="5409477" y="3556709"/>
            <a:chExt cx="2452986" cy="2132368"/>
          </a:xfrm>
        </p:grpSpPr>
        <p:sp>
          <p:nvSpPr>
            <p:cNvPr id="67" name="Up-Down Arrow 15"/>
            <p:cNvSpPr/>
            <p:nvPr/>
          </p:nvSpPr>
          <p:spPr>
            <a:xfrm rot="5400000">
              <a:off x="6298030" y="3198950"/>
              <a:ext cx="484632" cy="1200149"/>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16"/>
            <p:cNvSpPr txBox="1"/>
            <p:nvPr/>
          </p:nvSpPr>
          <p:spPr>
            <a:xfrm>
              <a:off x="5409477" y="4088638"/>
              <a:ext cx="2452986" cy="1600439"/>
            </a:xfrm>
            <a:prstGeom prst="rect">
              <a:avLst/>
            </a:prstGeom>
            <a:noFill/>
          </p:spPr>
          <p:txBody>
            <a:bodyPr wrap="square" rtlCol="0">
              <a:spAutoFit/>
            </a:bodyPr>
            <a:lstStyle/>
            <a:p>
              <a:pPr algn="ctr"/>
              <a:r>
                <a:rPr lang="en-US" altLang="zh-CN" b="1" dirty="0" smtClean="0">
                  <a:latin typeface="Times New Roman" panose="02020603050405020304" pitchFamily="18" charset="0"/>
                  <a:cs typeface="Times New Roman" panose="02020603050405020304" pitchFamily="18" charset="0"/>
                </a:rPr>
                <a:t>Maximum Weighted </a:t>
              </a:r>
              <a:r>
                <a:rPr lang="en-US" altLang="zh-CN" b="1" dirty="0">
                  <a:latin typeface="Times New Roman" panose="02020603050405020304" pitchFamily="18" charset="0"/>
                  <a:cs typeface="Times New Roman" panose="02020603050405020304" pitchFamily="18" charset="0"/>
                </a:rPr>
                <a:t>Bipartite Matching</a:t>
              </a:r>
              <a:endParaRPr lang="en-US" b="1" dirty="0">
                <a:latin typeface="Times New Roman" panose="02020603050405020304" pitchFamily="18" charset="0"/>
                <a:ea typeface="Times New Roman" charset="0"/>
                <a:cs typeface="Times New Roman" panose="02020603050405020304" pitchFamily="18" charset="0"/>
              </a:endParaRPr>
            </a:p>
          </p:txBody>
        </p:sp>
      </p:grpSp>
      <p:grpSp>
        <p:nvGrpSpPr>
          <p:cNvPr id="3" name="组合 2"/>
          <p:cNvGrpSpPr/>
          <p:nvPr/>
        </p:nvGrpSpPr>
        <p:grpSpPr>
          <a:xfrm>
            <a:off x="774694" y="1758981"/>
            <a:ext cx="2709524" cy="3798577"/>
            <a:chOff x="1032925" y="1202307"/>
            <a:chExt cx="3612699" cy="5064769"/>
          </a:xfrm>
        </p:grpSpPr>
        <p:sp>
          <p:nvSpPr>
            <p:cNvPr id="57" name="TextBox 4"/>
            <p:cNvSpPr txBox="1"/>
            <p:nvPr/>
          </p:nvSpPr>
          <p:spPr>
            <a:xfrm>
              <a:off x="1115730" y="1207483"/>
              <a:ext cx="1699611" cy="492443"/>
            </a:xfrm>
            <a:prstGeom prst="rect">
              <a:avLst/>
            </a:prstGeom>
            <a:noFill/>
          </p:spPr>
          <p:txBody>
            <a:bodyPr wrap="none" rtlCol="0">
              <a:spAutoFit/>
            </a:bodyPr>
            <a:lstStyle/>
            <a:p>
              <a:r>
                <a:rPr lang="en-US" b="1" dirty="0">
                  <a:solidFill>
                    <a:schemeClr val="bg1"/>
                  </a:solidFill>
                  <a:latin typeface="Times New Roman" charset="0"/>
                  <a:ea typeface="Times New Roman" charset="0"/>
                  <a:cs typeface="Times New Roman" charset="0"/>
                </a:rPr>
                <a:t>Requesters</a:t>
              </a:r>
            </a:p>
          </p:txBody>
        </p:sp>
        <p:pic>
          <p:nvPicPr>
            <p:cNvPr id="49"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975" y="4677084"/>
              <a:ext cx="1473984" cy="1589992"/>
            </a:xfrm>
            <a:prstGeom prst="rect">
              <a:avLst/>
            </a:prstGeom>
          </p:spPr>
        </p:pic>
        <p:sp>
          <p:nvSpPr>
            <p:cNvPr id="50" name="右箭头 49"/>
            <p:cNvSpPr/>
            <p:nvPr/>
          </p:nvSpPr>
          <p:spPr>
            <a:xfrm>
              <a:off x="2602159" y="2460707"/>
              <a:ext cx="850900" cy="406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右箭头 50"/>
            <p:cNvSpPr/>
            <p:nvPr/>
          </p:nvSpPr>
          <p:spPr>
            <a:xfrm>
              <a:off x="2583109" y="5246593"/>
              <a:ext cx="850900" cy="406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925" y="1814998"/>
              <a:ext cx="1473984" cy="1589992"/>
            </a:xfrm>
            <a:prstGeom prst="rect">
              <a:avLst/>
            </a:prstGeom>
          </p:spPr>
        </p:pic>
        <p:pic>
          <p:nvPicPr>
            <p:cNvPr id="60"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3051" y="2129029"/>
              <a:ext cx="1152573" cy="1152573"/>
            </a:xfrm>
            <a:prstGeom prst="rect">
              <a:avLst/>
            </a:prstGeom>
          </p:spPr>
        </p:pic>
        <p:pic>
          <p:nvPicPr>
            <p:cNvPr id="61"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0555" y="4901211"/>
              <a:ext cx="1152573" cy="1152573"/>
            </a:xfrm>
            <a:prstGeom prst="rect">
              <a:avLst/>
            </a:prstGeom>
          </p:spPr>
        </p:pic>
        <p:sp>
          <p:nvSpPr>
            <p:cNvPr id="62" name="TextBox 9"/>
            <p:cNvSpPr txBox="1"/>
            <p:nvPr/>
          </p:nvSpPr>
          <p:spPr>
            <a:xfrm>
              <a:off x="3564829" y="1202307"/>
              <a:ext cx="987449" cy="492443"/>
            </a:xfrm>
            <a:prstGeom prst="rect">
              <a:avLst/>
            </a:prstGeom>
            <a:noFill/>
          </p:spPr>
          <p:txBody>
            <a:bodyPr wrap="none" rtlCol="0">
              <a:spAutoFit/>
            </a:bodyPr>
            <a:lstStyle/>
            <a:p>
              <a:r>
                <a:rPr lang="en-US" b="1" dirty="0">
                  <a:solidFill>
                    <a:schemeClr val="bg1"/>
                  </a:solidFill>
                  <a:latin typeface="Times New Roman" charset="0"/>
                  <a:ea typeface="Times New Roman" charset="0"/>
                  <a:cs typeface="Times New Roman" charset="0"/>
                </a:rPr>
                <a:t>Tasks</a:t>
              </a:r>
            </a:p>
          </p:txBody>
        </p:sp>
        <p:sp>
          <p:nvSpPr>
            <p:cNvPr id="52" name="TextBox 51"/>
            <p:cNvSpPr txBox="1"/>
            <p:nvPr/>
          </p:nvSpPr>
          <p:spPr>
            <a:xfrm>
              <a:off x="2436625" y="3765593"/>
              <a:ext cx="1237800" cy="553997"/>
            </a:xfrm>
            <a:prstGeom prst="rect">
              <a:avLst/>
            </a:prstGeom>
            <a:noFill/>
          </p:spPr>
          <p:txBody>
            <a:bodyPr wrap="square" rtlCol="0">
              <a:spAutoFit/>
            </a:bodyPr>
            <a:lstStyle/>
            <a:p>
              <a:r>
                <a:rPr lang="en-US" altLang="zh-CN" sz="2100" b="1" dirty="0">
                  <a:solidFill>
                    <a:schemeClr val="bg1"/>
                  </a:solidFill>
                </a:rPr>
                <a:t>… …</a:t>
              </a:r>
              <a:endParaRPr lang="zh-CN" altLang="en-US" sz="2100" b="1" dirty="0">
                <a:solidFill>
                  <a:schemeClr val="bg1"/>
                </a:solidFill>
              </a:endParaRPr>
            </a:p>
          </p:txBody>
        </p:sp>
      </p:grpSp>
      <p:sp>
        <p:nvSpPr>
          <p:cNvPr id="36" name="灯片编号占位符 35"/>
          <p:cNvSpPr>
            <a:spLocks noGrp="1"/>
          </p:cNvSpPr>
          <p:nvPr>
            <p:ph type="sldNum" sz="quarter" idx="12"/>
          </p:nvPr>
        </p:nvSpPr>
        <p:spPr/>
        <p:txBody>
          <a:bodyPr/>
          <a:lstStyle/>
          <a:p>
            <a:fld id="{6D5BDF4F-949A-4A1F-A098-1447686FA5B6}" type="slidenum">
              <a:rPr lang="zh-CN" altLang="en-US" smtClean="0"/>
              <a:pPr/>
              <a:t>65</a:t>
            </a:fld>
            <a:endParaRPr lang="zh-CN" altLang="en-US"/>
          </a:p>
        </p:txBody>
      </p:sp>
    </p:spTree>
    <p:custDataLst>
      <p:tags r:id="rId1"/>
    </p:custDataLst>
    <p:extLst>
      <p:ext uri="{BB962C8B-B14F-4D97-AF65-F5344CB8AC3E}">
        <p14:creationId xmlns:p14="http://schemas.microsoft.com/office/powerpoint/2010/main" val="16029936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80">
                                          <p:stCondLst>
                                            <p:cond delay="0"/>
                                          </p:stCondLst>
                                        </p:cTn>
                                        <p:tgtEl>
                                          <p:spTgt spid="34"/>
                                        </p:tgtEl>
                                      </p:cBhvr>
                                    </p:animEffect>
                                    <p:anim calcmode="lin" valueType="num">
                                      <p:cBhvr>
                                        <p:cTn id="27"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2" dur="26">
                                          <p:stCondLst>
                                            <p:cond delay="650"/>
                                          </p:stCondLst>
                                        </p:cTn>
                                        <p:tgtEl>
                                          <p:spTgt spid="34"/>
                                        </p:tgtEl>
                                      </p:cBhvr>
                                      <p:to x="100000" y="60000"/>
                                    </p:animScale>
                                    <p:animScale>
                                      <p:cBhvr>
                                        <p:cTn id="33" dur="166" decel="50000">
                                          <p:stCondLst>
                                            <p:cond delay="676"/>
                                          </p:stCondLst>
                                        </p:cTn>
                                        <p:tgtEl>
                                          <p:spTgt spid="34"/>
                                        </p:tgtEl>
                                      </p:cBhvr>
                                      <p:to x="100000" y="100000"/>
                                    </p:animScale>
                                    <p:animScale>
                                      <p:cBhvr>
                                        <p:cTn id="34" dur="26">
                                          <p:stCondLst>
                                            <p:cond delay="1312"/>
                                          </p:stCondLst>
                                        </p:cTn>
                                        <p:tgtEl>
                                          <p:spTgt spid="34"/>
                                        </p:tgtEl>
                                      </p:cBhvr>
                                      <p:to x="100000" y="80000"/>
                                    </p:animScale>
                                    <p:animScale>
                                      <p:cBhvr>
                                        <p:cTn id="35" dur="166" decel="50000">
                                          <p:stCondLst>
                                            <p:cond delay="1338"/>
                                          </p:stCondLst>
                                        </p:cTn>
                                        <p:tgtEl>
                                          <p:spTgt spid="34"/>
                                        </p:tgtEl>
                                      </p:cBhvr>
                                      <p:to x="100000" y="100000"/>
                                    </p:animScale>
                                    <p:animScale>
                                      <p:cBhvr>
                                        <p:cTn id="36" dur="26">
                                          <p:stCondLst>
                                            <p:cond delay="1642"/>
                                          </p:stCondLst>
                                        </p:cTn>
                                        <p:tgtEl>
                                          <p:spTgt spid="34"/>
                                        </p:tgtEl>
                                      </p:cBhvr>
                                      <p:to x="100000" y="90000"/>
                                    </p:animScale>
                                    <p:animScale>
                                      <p:cBhvr>
                                        <p:cTn id="37" dur="166" decel="50000">
                                          <p:stCondLst>
                                            <p:cond delay="1668"/>
                                          </p:stCondLst>
                                        </p:cTn>
                                        <p:tgtEl>
                                          <p:spTgt spid="34"/>
                                        </p:tgtEl>
                                      </p:cBhvr>
                                      <p:to x="100000" y="100000"/>
                                    </p:animScale>
                                    <p:animScale>
                                      <p:cBhvr>
                                        <p:cTn id="38" dur="26">
                                          <p:stCondLst>
                                            <p:cond delay="1808"/>
                                          </p:stCondLst>
                                        </p:cTn>
                                        <p:tgtEl>
                                          <p:spTgt spid="34"/>
                                        </p:tgtEl>
                                      </p:cBhvr>
                                      <p:to x="100000" y="95000"/>
                                    </p:animScale>
                                    <p:animScale>
                                      <p:cBhvr>
                                        <p:cTn id="39"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sp>
        <p:nvSpPr>
          <p:cNvPr id="43" name="Freeform 22"/>
          <p:cNvSpPr>
            <a:spLocks noEditPoints="1"/>
          </p:cNvSpPr>
          <p:nvPr/>
        </p:nvSpPr>
        <p:spPr bwMode="black">
          <a:xfrm>
            <a:off x="8340368" y="1311210"/>
            <a:ext cx="511376" cy="526429"/>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9" tIns="30865" rIns="61729" bIns="30865" numCol="1" anchor="t" anchorCtr="0" compatLnSpc="1">
            <a:prstTxWarp prst="textNoShape">
              <a:avLst/>
            </a:prstTxWarp>
          </a:bodyPr>
          <a:lstStyle/>
          <a:p>
            <a:endParaRPr lang="en-US" sz="900">
              <a:latin typeface="微软雅黑" panose="020B0503020204020204" pitchFamily="34" charset="-122"/>
              <a:ea typeface="微软雅黑" panose="020B0503020204020204" pitchFamily="34" charset="-122"/>
            </a:endParaRPr>
          </a:p>
        </p:txBody>
      </p:sp>
      <p:sp>
        <p:nvSpPr>
          <p:cNvPr id="3" name="Rectangle 2"/>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7" name="TextBox 97"/>
          <p:cNvSpPr txBox="1">
            <a:spLocks noChangeArrowheads="1"/>
          </p:cNvSpPr>
          <p:nvPr/>
        </p:nvSpPr>
        <p:spPr bwMode="auto">
          <a:xfrm>
            <a:off x="498277" y="1017308"/>
            <a:ext cx="8004572"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000" b="1" dirty="0">
                <a:solidFill>
                  <a:srgbClr val="FFC000"/>
                </a:solidFill>
                <a:latin typeface="Times New Roman" charset="0"/>
                <a:ea typeface="Times New Roman" charset="0"/>
                <a:cs typeface="Times New Roman" charset="0"/>
              </a:rPr>
              <a:t>How About Hungarian Method ?</a:t>
            </a:r>
          </a:p>
        </p:txBody>
      </p:sp>
      <p:sp>
        <p:nvSpPr>
          <p:cNvPr id="5" name="椭圆 4"/>
          <p:cNvSpPr/>
          <p:nvPr/>
        </p:nvSpPr>
        <p:spPr>
          <a:xfrm>
            <a:off x="155858" y="2488624"/>
            <a:ext cx="3257550" cy="56197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zh-CN" dirty="0">
                <a:latin typeface="Times New Roman" charset="0"/>
                <a:ea typeface="Times New Roman" charset="0"/>
                <a:cs typeface="Times New Roman" charset="0"/>
              </a:rPr>
              <a:t>The</a:t>
            </a:r>
            <a:r>
              <a:rPr kumimoji="1" lang="zh-CN" altLang="en-US" dirty="0">
                <a:latin typeface="Times New Roman" charset="0"/>
                <a:ea typeface="Times New Roman" charset="0"/>
                <a:cs typeface="Times New Roman" charset="0"/>
              </a:rPr>
              <a:t> </a:t>
            </a:r>
            <a:r>
              <a:rPr kumimoji="1" lang="en-US" altLang="zh-CN" i="1" dirty="0">
                <a:latin typeface="Times New Roman" charset="0"/>
                <a:ea typeface="Times New Roman" charset="0"/>
                <a:cs typeface="Times New Roman" charset="0"/>
              </a:rPr>
              <a:t>VMA</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Problem</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in</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IN-Model</a:t>
            </a:r>
            <a:endParaRPr kumimoji="1" lang="zh-CN" altLang="en-US" dirty="0">
              <a:latin typeface="Times New Roman" charset="0"/>
              <a:ea typeface="Times New Roman" charset="0"/>
              <a:cs typeface="Times New Roman" charset="0"/>
            </a:endParaRPr>
          </a:p>
        </p:txBody>
      </p:sp>
      <p:sp>
        <p:nvSpPr>
          <p:cNvPr id="45" name="椭圆 44"/>
          <p:cNvSpPr/>
          <p:nvPr/>
        </p:nvSpPr>
        <p:spPr>
          <a:xfrm>
            <a:off x="4620469" y="2419096"/>
            <a:ext cx="4102679" cy="62823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i="1" u="sng" dirty="0">
                <a:latin typeface="Times New Roman" charset="0"/>
                <a:ea typeface="Times New Roman" charset="0"/>
                <a:cs typeface="Times New Roman" charset="0"/>
              </a:rPr>
              <a:t>M</a:t>
            </a:r>
            <a:r>
              <a:rPr lang="en-US" altLang="zh-CN" i="1" dirty="0">
                <a:latin typeface="Times New Roman" charset="0"/>
                <a:ea typeface="Times New Roman" charset="0"/>
                <a:cs typeface="Times New Roman" charset="0"/>
              </a:rPr>
              <a:t>aximum </a:t>
            </a:r>
            <a:r>
              <a:rPr lang="en-US" altLang="zh-CN" i="1" u="sng" dirty="0">
                <a:latin typeface="Times New Roman" charset="0"/>
                <a:ea typeface="Times New Roman" charset="0"/>
                <a:cs typeface="Times New Roman" charset="0"/>
              </a:rPr>
              <a:t>W</a:t>
            </a:r>
            <a:r>
              <a:rPr lang="en-US" altLang="zh-CN" i="1" dirty="0">
                <a:latin typeface="Times New Roman" charset="0"/>
                <a:ea typeface="Times New Roman" charset="0"/>
                <a:cs typeface="Times New Roman" charset="0"/>
              </a:rPr>
              <a:t>eighted </a:t>
            </a:r>
            <a:r>
              <a:rPr lang="en-US" altLang="zh-CN" i="1" u="sng" dirty="0">
                <a:latin typeface="Times New Roman" charset="0"/>
                <a:ea typeface="Times New Roman" charset="0"/>
                <a:cs typeface="Times New Roman" charset="0"/>
              </a:rPr>
              <a:t>B</a:t>
            </a:r>
            <a:r>
              <a:rPr lang="en-US" altLang="zh-CN" i="1" dirty="0">
                <a:latin typeface="Times New Roman" charset="0"/>
                <a:ea typeface="Times New Roman" charset="0"/>
                <a:cs typeface="Times New Roman" charset="0"/>
              </a:rPr>
              <a:t>ipartite </a:t>
            </a:r>
            <a:r>
              <a:rPr lang="en-US" altLang="zh-CN" i="1" u="sng" dirty="0">
                <a:latin typeface="Times New Roman" charset="0"/>
                <a:ea typeface="Times New Roman" charset="0"/>
                <a:cs typeface="Times New Roman" charset="0"/>
              </a:rPr>
              <a:t>M</a:t>
            </a:r>
            <a:r>
              <a:rPr lang="en-US" altLang="zh-CN" i="1" dirty="0">
                <a:latin typeface="Times New Roman" charset="0"/>
                <a:ea typeface="Times New Roman" charset="0"/>
                <a:cs typeface="Times New Roman" charset="0"/>
              </a:rPr>
              <a:t>atching Problem</a:t>
            </a:r>
            <a:endParaRPr lang="en-US" altLang="zh-CN" dirty="0">
              <a:latin typeface="Times New Roman" charset="0"/>
              <a:ea typeface="Times New Roman" charset="0"/>
              <a:cs typeface="Times New Roman" charset="0"/>
            </a:endParaRPr>
          </a:p>
        </p:txBody>
      </p:sp>
      <p:grpSp>
        <p:nvGrpSpPr>
          <p:cNvPr id="24" name="组合 23"/>
          <p:cNvGrpSpPr/>
          <p:nvPr/>
        </p:nvGrpSpPr>
        <p:grpSpPr>
          <a:xfrm>
            <a:off x="3543275" y="2668921"/>
            <a:ext cx="895350" cy="187160"/>
            <a:chOff x="4724367" y="2415561"/>
            <a:chExt cx="1193800" cy="249546"/>
          </a:xfrm>
        </p:grpSpPr>
        <p:cxnSp>
          <p:nvCxnSpPr>
            <p:cNvPr id="12" name="直线连接符 11"/>
            <p:cNvCxnSpPr/>
            <p:nvPr/>
          </p:nvCxnSpPr>
          <p:spPr>
            <a:xfrm flipV="1">
              <a:off x="4724367" y="2415561"/>
              <a:ext cx="1193800" cy="19050"/>
            </a:xfrm>
            <a:prstGeom prst="line">
              <a:avLst/>
            </a:prstGeom>
            <a:ln w="50800">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48" name="直线连接符 47"/>
            <p:cNvCxnSpPr/>
            <p:nvPr/>
          </p:nvCxnSpPr>
          <p:spPr>
            <a:xfrm flipV="1">
              <a:off x="4724367" y="2646057"/>
              <a:ext cx="1193800" cy="19050"/>
            </a:xfrm>
            <a:prstGeom prst="line">
              <a:avLst/>
            </a:prstGeom>
            <a:ln w="50800">
              <a:solidFill>
                <a:srgbClr val="FF9933"/>
              </a:solidFill>
            </a:ln>
          </p:spPr>
          <p:style>
            <a:lnRef idx="1">
              <a:schemeClr val="accent1"/>
            </a:lnRef>
            <a:fillRef idx="0">
              <a:schemeClr val="accent1"/>
            </a:fillRef>
            <a:effectRef idx="0">
              <a:schemeClr val="accent1"/>
            </a:effectRef>
            <a:fontRef idx="minor">
              <a:schemeClr val="tx1"/>
            </a:fontRef>
          </p:style>
        </p:cxnSp>
      </p:grpSp>
      <p:sp>
        <p:nvSpPr>
          <p:cNvPr id="50" name="椭圆 49"/>
          <p:cNvSpPr/>
          <p:nvPr/>
        </p:nvSpPr>
        <p:spPr>
          <a:xfrm>
            <a:off x="2310742" y="4953000"/>
            <a:ext cx="3414650" cy="56197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r>
              <a:rPr lang="zh-CN" altLang="en-US" b="1" i="1" dirty="0"/>
              <a:t>     </a:t>
            </a:r>
            <a:r>
              <a:rPr lang="en-US" altLang="zh-CN" b="1" i="1" dirty="0">
                <a:latin typeface="Times New Roman" charset="0"/>
                <a:ea typeface="Times New Roman" charset="0"/>
                <a:cs typeface="Times New Roman" charset="0"/>
              </a:rPr>
              <a:t>Hungarian Method </a:t>
            </a:r>
            <a:endParaRPr lang="en-US" altLang="zh-CN" b="1" dirty="0">
              <a:latin typeface="Times New Roman" charset="0"/>
              <a:ea typeface="Times New Roman" charset="0"/>
              <a:cs typeface="Times New Roman" charset="0"/>
            </a:endParaRPr>
          </a:p>
        </p:txBody>
      </p:sp>
      <p:cxnSp>
        <p:nvCxnSpPr>
          <p:cNvPr id="14" name="直线箭头连接符 13"/>
          <p:cNvCxnSpPr/>
          <p:nvPr/>
        </p:nvCxnSpPr>
        <p:spPr>
          <a:xfrm flipV="1">
            <a:off x="5190259" y="3144829"/>
            <a:ext cx="903577" cy="1808171"/>
          </a:xfrm>
          <a:prstGeom prst="straightConnector1">
            <a:avLst/>
          </a:prstGeom>
          <a:ln w="984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7" name="组 26"/>
          <p:cNvGrpSpPr/>
          <p:nvPr/>
        </p:nvGrpSpPr>
        <p:grpSpPr>
          <a:xfrm>
            <a:off x="5138738" y="3829050"/>
            <a:ext cx="981075" cy="561975"/>
            <a:chOff x="7061200" y="4267200"/>
            <a:chExt cx="1308100" cy="749300"/>
          </a:xfrm>
        </p:grpSpPr>
        <p:cxnSp>
          <p:nvCxnSpPr>
            <p:cNvPr id="18" name="直线连接符 17"/>
            <p:cNvCxnSpPr/>
            <p:nvPr/>
          </p:nvCxnSpPr>
          <p:spPr>
            <a:xfrm>
              <a:off x="7061200" y="4508500"/>
              <a:ext cx="444500" cy="5080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7505700" y="4267200"/>
              <a:ext cx="863600" cy="74930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直线箭头连接符 50"/>
          <p:cNvCxnSpPr>
            <a:endCxn id="5" idx="4"/>
          </p:cNvCxnSpPr>
          <p:nvPr/>
        </p:nvCxnSpPr>
        <p:spPr>
          <a:xfrm flipH="1" flipV="1">
            <a:off x="1784633" y="3050599"/>
            <a:ext cx="1012497" cy="1924761"/>
          </a:xfrm>
          <a:prstGeom prst="straightConnector1">
            <a:avLst/>
          </a:prstGeom>
          <a:ln w="984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21166" y="3495909"/>
            <a:ext cx="657067" cy="992579"/>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6000" b="1" dirty="0">
                <a:ln w="11430"/>
                <a:solidFill>
                  <a:srgbClr val="FF0000"/>
                </a:solidFill>
                <a:effectLst>
                  <a:outerShdw blurRad="50800" dist="39000" dir="5460000" algn="tl">
                    <a:srgbClr val="000000">
                      <a:alpha val="38000"/>
                    </a:srgbClr>
                  </a:outerShdw>
                </a:effectLst>
              </a:rPr>
              <a:t>?</a:t>
            </a:r>
            <a:endParaRPr lang="zh-CN" altLang="en-US" sz="6000" b="1" dirty="0">
              <a:ln w="11430"/>
              <a:solidFill>
                <a:srgbClr val="FF0000"/>
              </a:solidFill>
              <a:effectLst>
                <a:outerShdw blurRad="50800" dist="39000" dir="5460000" algn="tl">
                  <a:srgbClr val="000000">
                    <a:alpha val="38000"/>
                  </a:srgbClr>
                </a:outerShdw>
              </a:effectLst>
            </a:endParaRPr>
          </a:p>
        </p:txBody>
      </p:sp>
      <p:sp>
        <p:nvSpPr>
          <p:cNvPr id="7" name="灯片编号占位符 6"/>
          <p:cNvSpPr>
            <a:spLocks noGrp="1"/>
          </p:cNvSpPr>
          <p:nvPr>
            <p:ph type="sldNum" sz="quarter" idx="12"/>
          </p:nvPr>
        </p:nvSpPr>
        <p:spPr/>
        <p:txBody>
          <a:bodyPr/>
          <a:lstStyle/>
          <a:p>
            <a:fld id="{6D5BDF4F-949A-4A1F-A098-1447686FA5B6}" type="slidenum">
              <a:rPr lang="zh-CN" altLang="en-US" smtClean="0"/>
              <a:pPr/>
              <a:t>66</a:t>
            </a:fld>
            <a:endParaRPr lang="zh-CN" altLang="en-US"/>
          </a:p>
        </p:txBody>
      </p:sp>
    </p:spTree>
    <p:extLst>
      <p:ext uri="{BB962C8B-B14F-4D97-AF65-F5344CB8AC3E}">
        <p14:creationId xmlns:p14="http://schemas.microsoft.com/office/powerpoint/2010/main" val="135109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1+#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1000" fill="hold"/>
                                        <p:tgtEl>
                                          <p:spTgt spid="50"/>
                                        </p:tgtEl>
                                        <p:attrNameLst>
                                          <p:attrName>ppt_w</p:attrName>
                                        </p:attrNameLst>
                                      </p:cBhvr>
                                      <p:tavLst>
                                        <p:tav tm="0">
                                          <p:val>
                                            <p:fltVal val="0"/>
                                          </p:val>
                                        </p:tav>
                                        <p:tav tm="100000">
                                          <p:val>
                                            <p:strVal val="#ppt_w"/>
                                          </p:val>
                                        </p:tav>
                                      </p:tavLst>
                                    </p:anim>
                                    <p:anim calcmode="lin" valueType="num">
                                      <p:cBhvr>
                                        <p:cTn id="19" dur="1000" fill="hold"/>
                                        <p:tgtEl>
                                          <p:spTgt spid="50"/>
                                        </p:tgtEl>
                                        <p:attrNameLst>
                                          <p:attrName>ppt_h</p:attrName>
                                        </p:attrNameLst>
                                      </p:cBhvr>
                                      <p:tavLst>
                                        <p:tav tm="0">
                                          <p:val>
                                            <p:fltVal val="0"/>
                                          </p:val>
                                        </p:tav>
                                        <p:tav tm="100000">
                                          <p:val>
                                            <p:strVal val="#ppt_h"/>
                                          </p:val>
                                        </p:tav>
                                      </p:tavLst>
                                    </p:anim>
                                    <p:anim calcmode="lin" valueType="num">
                                      <p:cBhvr>
                                        <p:cTn id="20" dur="1000" fill="hold"/>
                                        <p:tgtEl>
                                          <p:spTgt spid="50"/>
                                        </p:tgtEl>
                                        <p:attrNameLst>
                                          <p:attrName>style.rotation</p:attrName>
                                        </p:attrNameLst>
                                      </p:cBhvr>
                                      <p:tavLst>
                                        <p:tav tm="0">
                                          <p:val>
                                            <p:fltVal val="90"/>
                                          </p:val>
                                        </p:tav>
                                        <p:tav tm="100000">
                                          <p:val>
                                            <p:fltVal val="0"/>
                                          </p:val>
                                        </p:tav>
                                      </p:tavLst>
                                    </p:anim>
                                    <p:animEffect transition="in" filter="fade">
                                      <p:cBhvr>
                                        <p:cTn id="21" dur="1000"/>
                                        <p:tgtEl>
                                          <p:spTgt spid="50"/>
                                        </p:tgtEl>
                                      </p:cBhvr>
                                    </p:animEffect>
                                  </p:childTnLst>
                                </p:cTn>
                              </p:par>
                            </p:childTnLst>
                          </p:cTn>
                        </p:par>
                        <p:par>
                          <p:cTn id="22" fill="hold">
                            <p:stCondLst>
                              <p:cond delay="1000"/>
                            </p:stCondLst>
                            <p:childTnLst>
                              <p:par>
                                <p:cTn id="23" presetID="1"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50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sp>
        <p:nvSpPr>
          <p:cNvPr id="46" name="矩形 45"/>
          <p:cNvSpPr/>
          <p:nvPr/>
        </p:nvSpPr>
        <p:spPr>
          <a:xfrm>
            <a:off x="241708" y="1621362"/>
            <a:ext cx="3059930" cy="56416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100" b="1" dirty="0">
                <a:solidFill>
                  <a:schemeClr val="tx1"/>
                </a:solidFill>
                <a:latin typeface="Times New Roman" charset="0"/>
                <a:ea typeface="Times New Roman" charset="0"/>
                <a:cs typeface="Times New Roman" charset="0"/>
              </a:rPr>
              <a:t>An Example</a:t>
            </a:r>
            <a:endParaRPr lang="zh-CN" altLang="en-US" sz="2100" b="1" dirty="0">
              <a:solidFill>
                <a:schemeClr val="tx1"/>
              </a:solidFill>
              <a:latin typeface="Times New Roman" charset="0"/>
              <a:ea typeface="Times New Roman" charset="0"/>
              <a:cs typeface="Times New Roman" charset="0"/>
            </a:endParaRPr>
          </a:p>
        </p:txBody>
      </p:sp>
      <p:sp>
        <p:nvSpPr>
          <p:cNvPr id="43" name="Freeform 22"/>
          <p:cNvSpPr>
            <a:spLocks noEditPoints="1"/>
          </p:cNvSpPr>
          <p:nvPr/>
        </p:nvSpPr>
        <p:spPr bwMode="black">
          <a:xfrm>
            <a:off x="8340368" y="1311210"/>
            <a:ext cx="511376" cy="526429"/>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9" tIns="30865" rIns="61729" bIns="30865" numCol="1" anchor="t" anchorCtr="0" compatLnSpc="1">
            <a:prstTxWarp prst="textNoShape">
              <a:avLst/>
            </a:prstTxWarp>
          </a:bodyPr>
          <a:lstStyle/>
          <a:p>
            <a:endParaRPr lang="en-US" sz="900">
              <a:latin typeface="微软雅黑" panose="020B0503020204020204" pitchFamily="34" charset="-122"/>
              <a:ea typeface="微软雅黑" panose="020B0503020204020204" pitchFamily="34" charset="-122"/>
            </a:endParaRPr>
          </a:p>
        </p:txBody>
      </p:sp>
      <p:sp>
        <p:nvSpPr>
          <p:cNvPr id="3" name="Rectangle 2"/>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3" name="TextBox 97"/>
          <p:cNvSpPr txBox="1">
            <a:spLocks noChangeArrowheads="1"/>
          </p:cNvSpPr>
          <p:nvPr/>
        </p:nvSpPr>
        <p:spPr bwMode="auto">
          <a:xfrm>
            <a:off x="498277" y="1017308"/>
            <a:ext cx="8004572"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en-US" altLang="zh-CN" sz="3000" b="1" dirty="0">
                <a:solidFill>
                  <a:srgbClr val="FFC000"/>
                </a:solidFill>
                <a:latin typeface="Times New Roman" charset="0"/>
                <a:ea typeface="Times New Roman" charset="0"/>
                <a:cs typeface="Times New Roman" charset="0"/>
              </a:rPr>
              <a:t>Check the Truthfulness of </a:t>
            </a:r>
            <a:r>
              <a:rPr lang="zh-CN" altLang="en-US" sz="3000" b="1" dirty="0">
                <a:solidFill>
                  <a:srgbClr val="FFC000"/>
                </a:solidFill>
                <a:latin typeface="Times New Roman" charset="0"/>
                <a:ea typeface="Times New Roman" charset="0"/>
                <a:cs typeface="Times New Roman" charset="0"/>
              </a:rPr>
              <a:t> </a:t>
            </a:r>
            <a:r>
              <a:rPr lang="en-US" altLang="zh-CN" sz="3000" b="1" dirty="0">
                <a:solidFill>
                  <a:srgbClr val="FFC000"/>
                </a:solidFill>
                <a:latin typeface="Times New Roman" charset="0"/>
                <a:ea typeface="Times New Roman" charset="0"/>
                <a:cs typeface="Times New Roman" charset="0"/>
              </a:rPr>
              <a:t>Hungarian Method </a:t>
            </a:r>
            <a:endParaRPr lang="zh-CN" altLang="en-US" sz="3000" b="1" dirty="0">
              <a:solidFill>
                <a:srgbClr val="FFC000"/>
              </a:solidFill>
              <a:latin typeface="Times New Roman" charset="0"/>
              <a:ea typeface="Times New Roman" charset="0"/>
              <a:cs typeface="Times New Roman" charset="0"/>
            </a:endParaRPr>
          </a:p>
        </p:txBody>
      </p:sp>
      <p:sp>
        <p:nvSpPr>
          <p:cNvPr id="11" name="Rectangle 3"/>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5" name="Rectangle 6"/>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7" name="Rectangle 8"/>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21" name="Rectangle 10"/>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24" name="Rectangle 15"/>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26" name="Rectangle 17"/>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28" name="Rectangle 19"/>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pic>
        <p:nvPicPr>
          <p:cNvPr id="5400" name="Picture 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50" y="2669382"/>
            <a:ext cx="2700000" cy="206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矩形 34"/>
          <p:cNvSpPr/>
          <p:nvPr/>
        </p:nvSpPr>
        <p:spPr>
          <a:xfrm>
            <a:off x="372341" y="5324476"/>
            <a:ext cx="4432589" cy="357188"/>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100" b="1" dirty="0">
                <a:solidFill>
                  <a:schemeClr val="bg1"/>
                </a:solidFill>
                <a:latin typeface="Times New Roman" pitchFamily="18" charset="0"/>
                <a:ea typeface="微软雅黑" panose="020B0503020204020204" pitchFamily="34" charset="-122"/>
                <a:cs typeface="Times New Roman" pitchFamily="18" charset="0"/>
              </a:rPr>
              <a:t>Hungarian method is untruthful</a:t>
            </a:r>
            <a:endParaRPr lang="zh-CN" altLang="en-US" sz="2100" b="1" dirty="0">
              <a:solidFill>
                <a:schemeClr val="bg1"/>
              </a:solidFill>
              <a:latin typeface="Times New Roman" pitchFamily="18" charset="0"/>
              <a:ea typeface="微软雅黑" panose="020B0503020204020204" pitchFamily="34" charset="-122"/>
              <a:cs typeface="Times New Roman" pitchFamily="18" charset="0"/>
            </a:endParaRPr>
          </a:p>
        </p:txBody>
      </p:sp>
      <p:grpSp>
        <p:nvGrpSpPr>
          <p:cNvPr id="8" name="组合 7"/>
          <p:cNvGrpSpPr/>
          <p:nvPr/>
        </p:nvGrpSpPr>
        <p:grpSpPr>
          <a:xfrm>
            <a:off x="1449046" y="2997778"/>
            <a:ext cx="1552196" cy="1407968"/>
            <a:chOff x="1932060" y="2854037"/>
            <a:chExt cx="2069595" cy="1877291"/>
          </a:xfrm>
        </p:grpSpPr>
        <p:cxnSp>
          <p:nvCxnSpPr>
            <p:cNvPr id="6" name="直接箭头连接符 5"/>
            <p:cNvCxnSpPr/>
            <p:nvPr/>
          </p:nvCxnSpPr>
          <p:spPr>
            <a:xfrm>
              <a:off x="1932060" y="2854037"/>
              <a:ext cx="2023413" cy="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2" name="直接箭头连接符 21"/>
            <p:cNvCxnSpPr/>
            <p:nvPr/>
          </p:nvCxnSpPr>
          <p:spPr>
            <a:xfrm>
              <a:off x="1978242" y="4731328"/>
              <a:ext cx="2023413" cy="0"/>
            </a:xfrm>
            <a:prstGeom prst="straightConnector1">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grpSp>
      <p:grpSp>
        <p:nvGrpSpPr>
          <p:cNvPr id="18" name="组合 17"/>
          <p:cNvGrpSpPr/>
          <p:nvPr/>
        </p:nvGrpSpPr>
        <p:grpSpPr>
          <a:xfrm>
            <a:off x="5657850" y="2997778"/>
            <a:ext cx="1506682" cy="1407969"/>
            <a:chOff x="7543800" y="2854037"/>
            <a:chExt cx="2008909" cy="1877292"/>
          </a:xfrm>
        </p:grpSpPr>
        <p:cxnSp>
          <p:nvCxnSpPr>
            <p:cNvPr id="10" name="直接箭头连接符 9"/>
            <p:cNvCxnSpPr/>
            <p:nvPr/>
          </p:nvCxnSpPr>
          <p:spPr>
            <a:xfrm>
              <a:off x="7543800" y="2854037"/>
              <a:ext cx="2008909" cy="14962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7543800" y="3131127"/>
              <a:ext cx="2008909" cy="16002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017402" y="2669381"/>
            <a:ext cx="2983598" cy="3389607"/>
            <a:chOff x="6689869" y="2416175"/>
            <a:chExt cx="3978131" cy="4519476"/>
          </a:xfrm>
        </p:grpSpPr>
        <p:pic>
          <p:nvPicPr>
            <p:cNvPr id="5401" name="Picture 2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869" y="2416175"/>
              <a:ext cx="3600000" cy="274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爆炸形 1 19"/>
            <p:cNvSpPr/>
            <p:nvPr/>
          </p:nvSpPr>
          <p:spPr>
            <a:xfrm>
              <a:off x="7460673" y="5148415"/>
              <a:ext cx="3207327" cy="1787236"/>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500" dirty="0"/>
                <a:t>Requester2 lies</a:t>
              </a:r>
              <a:endParaRPr lang="zh-CN" altLang="en-US" sz="1500" dirty="0"/>
            </a:p>
            <a:p>
              <a:pPr algn="ctr"/>
              <a:endParaRPr lang="zh-CN" altLang="en-US" dirty="0"/>
            </a:p>
          </p:txBody>
        </p:sp>
      </p:grpSp>
      <p:sp>
        <p:nvSpPr>
          <p:cNvPr id="7" name="灯片编号占位符 6"/>
          <p:cNvSpPr>
            <a:spLocks noGrp="1"/>
          </p:cNvSpPr>
          <p:nvPr>
            <p:ph type="sldNum" sz="quarter" idx="12"/>
          </p:nvPr>
        </p:nvSpPr>
        <p:spPr/>
        <p:txBody>
          <a:bodyPr/>
          <a:lstStyle/>
          <a:p>
            <a:fld id="{6D5BDF4F-949A-4A1F-A098-1447686FA5B6}" type="slidenum">
              <a:rPr lang="zh-CN" altLang="en-US" smtClean="0"/>
              <a:pPr/>
              <a:t>67</a:t>
            </a:fld>
            <a:endParaRPr lang="zh-CN" altLang="en-US"/>
          </a:p>
        </p:txBody>
      </p:sp>
      <p:sp>
        <p:nvSpPr>
          <p:cNvPr id="5" name="TextBox 4"/>
          <p:cNvSpPr txBox="1"/>
          <p:nvPr/>
        </p:nvSpPr>
        <p:spPr>
          <a:xfrm>
            <a:off x="915595" y="2392383"/>
            <a:ext cx="576650" cy="323165"/>
          </a:xfrm>
          <a:prstGeom prst="rect">
            <a:avLst/>
          </a:prstGeom>
          <a:noFill/>
        </p:spPr>
        <p:txBody>
          <a:bodyPr wrap="square" rtlCol="0">
            <a:spAutoFit/>
          </a:bodyPr>
          <a:lstStyle/>
          <a:p>
            <a:r>
              <a:rPr lang="en-US" altLang="zh-CN" sz="1500" dirty="0">
                <a:solidFill>
                  <a:schemeClr val="bg1"/>
                </a:solidFill>
              </a:rPr>
              <a:t>task</a:t>
            </a:r>
            <a:endParaRPr lang="zh-CN" altLang="en-US" sz="1500" dirty="0">
              <a:solidFill>
                <a:schemeClr val="bg1"/>
              </a:solidFill>
            </a:endParaRPr>
          </a:p>
        </p:txBody>
      </p:sp>
      <p:sp>
        <p:nvSpPr>
          <p:cNvPr id="29" name="TextBox 28"/>
          <p:cNvSpPr txBox="1"/>
          <p:nvPr/>
        </p:nvSpPr>
        <p:spPr>
          <a:xfrm>
            <a:off x="2930650" y="2392383"/>
            <a:ext cx="681950" cy="553998"/>
          </a:xfrm>
          <a:prstGeom prst="rect">
            <a:avLst/>
          </a:prstGeom>
          <a:noFill/>
        </p:spPr>
        <p:txBody>
          <a:bodyPr wrap="square" rtlCol="0">
            <a:spAutoFit/>
          </a:bodyPr>
          <a:lstStyle/>
          <a:p>
            <a:r>
              <a:rPr lang="en-US" altLang="zh-CN" sz="1500" dirty="0">
                <a:solidFill>
                  <a:schemeClr val="bg1"/>
                </a:solidFill>
              </a:rPr>
              <a:t>worker</a:t>
            </a:r>
            <a:endParaRPr lang="zh-CN" altLang="en-US" sz="1500" dirty="0">
              <a:solidFill>
                <a:schemeClr val="bg1"/>
              </a:solidFill>
            </a:endParaRPr>
          </a:p>
        </p:txBody>
      </p:sp>
    </p:spTree>
    <p:extLst>
      <p:ext uri="{BB962C8B-B14F-4D97-AF65-F5344CB8AC3E}">
        <p14:creationId xmlns:p14="http://schemas.microsoft.com/office/powerpoint/2010/main" val="259016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fltVal val="0"/>
                                          </p:val>
                                        </p:tav>
                                        <p:tav tm="100000">
                                          <p:val>
                                            <p:strVal val="#ppt_w"/>
                                          </p:val>
                                        </p:tav>
                                      </p:tavLst>
                                    </p:anim>
                                    <p:anim calcmode="lin" valueType="num">
                                      <p:cBhvr>
                                        <p:cTn id="27" dur="1000" fill="hold"/>
                                        <p:tgtEl>
                                          <p:spTgt spid="35"/>
                                        </p:tgtEl>
                                        <p:attrNameLst>
                                          <p:attrName>ppt_h</p:attrName>
                                        </p:attrNameLst>
                                      </p:cBhvr>
                                      <p:tavLst>
                                        <p:tav tm="0">
                                          <p:val>
                                            <p:fltVal val="0"/>
                                          </p:val>
                                        </p:tav>
                                        <p:tav tm="100000">
                                          <p:val>
                                            <p:strVal val="#ppt_h"/>
                                          </p:val>
                                        </p:tav>
                                      </p:tavLst>
                                    </p:anim>
                                    <p:anim calcmode="lin" valueType="num">
                                      <p:cBhvr>
                                        <p:cTn id="28" dur="1000" fill="hold"/>
                                        <p:tgtEl>
                                          <p:spTgt spid="35"/>
                                        </p:tgtEl>
                                        <p:attrNameLst>
                                          <p:attrName>style.rotation</p:attrName>
                                        </p:attrNameLst>
                                      </p:cBhvr>
                                      <p:tavLst>
                                        <p:tav tm="0">
                                          <p:val>
                                            <p:fltVal val="90"/>
                                          </p:val>
                                        </p:tav>
                                        <p:tav tm="100000">
                                          <p:val>
                                            <p:fltVal val="0"/>
                                          </p:val>
                                        </p:tav>
                                      </p:tavLst>
                                    </p:anim>
                                    <p:animEffect transition="in" filter="fade">
                                      <p:cBhvr>
                                        <p:cTn id="2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31"/>
          <p:cNvCxnSpPr/>
          <p:nvPr/>
        </p:nvCxnSpPr>
        <p:spPr>
          <a:xfrm>
            <a:off x="0" y="1574424"/>
            <a:ext cx="8340368" cy="0"/>
          </a:xfrm>
          <a:prstGeom prst="line">
            <a:avLst/>
          </a:prstGeom>
          <a:ln w="34925" cap="rnd">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Freeform 88"/>
          <p:cNvSpPr>
            <a:spLocks noEditPoints="1"/>
          </p:cNvSpPr>
          <p:nvPr/>
        </p:nvSpPr>
        <p:spPr bwMode="auto">
          <a:xfrm rot="8119988">
            <a:off x="-23742" y="949886"/>
            <a:ext cx="530901" cy="530763"/>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rgbClr val="FFFFFF"/>
          </a:solidFill>
          <a:ln>
            <a:noFill/>
          </a:ln>
        </p:spPr>
        <p:txBody>
          <a:bodyPr vert="horz" wrap="square" lIns="51428" tIns="25715" rIns="51428" bIns="25715" numCol="1" anchor="t" anchorCtr="0" compatLnSpc="1">
            <a:prstTxWarp prst="textNoShape">
              <a:avLst/>
            </a:prstTxWarp>
          </a:bodyPr>
          <a:lstStyle/>
          <a:p>
            <a:endParaRPr lang="en-US">
              <a:solidFill>
                <a:prstClr val="black"/>
              </a:solidFill>
              <a:latin typeface="微软雅黑" panose="020B0503020204020204" pitchFamily="34" charset="-122"/>
              <a:ea typeface="微软雅黑" panose="020B0503020204020204" pitchFamily="34" charset="-122"/>
            </a:endParaRPr>
          </a:p>
        </p:txBody>
      </p:sp>
      <p:sp>
        <p:nvSpPr>
          <p:cNvPr id="43" name="Freeform 22"/>
          <p:cNvSpPr>
            <a:spLocks noEditPoints="1"/>
          </p:cNvSpPr>
          <p:nvPr/>
        </p:nvSpPr>
        <p:spPr bwMode="black">
          <a:xfrm>
            <a:off x="8340368" y="1311210"/>
            <a:ext cx="511376" cy="526429"/>
          </a:xfrm>
          <a:custGeom>
            <a:avLst/>
            <a:gdLst>
              <a:gd name="T0" fmla="*/ 300 w 300"/>
              <a:gd name="T1" fmla="*/ 141 h 300"/>
              <a:gd name="T2" fmla="*/ 285 w 300"/>
              <a:gd name="T3" fmla="*/ 141 h 300"/>
              <a:gd name="T4" fmla="*/ 159 w 300"/>
              <a:gd name="T5" fmla="*/ 15 h 300"/>
              <a:gd name="T6" fmla="*/ 159 w 300"/>
              <a:gd name="T7" fmla="*/ 0 h 300"/>
              <a:gd name="T8" fmla="*/ 141 w 300"/>
              <a:gd name="T9" fmla="*/ 0 h 300"/>
              <a:gd name="T10" fmla="*/ 141 w 300"/>
              <a:gd name="T11" fmla="*/ 15 h 300"/>
              <a:gd name="T12" fmla="*/ 15 w 300"/>
              <a:gd name="T13" fmla="*/ 141 h 300"/>
              <a:gd name="T14" fmla="*/ 0 w 300"/>
              <a:gd name="T15" fmla="*/ 141 h 300"/>
              <a:gd name="T16" fmla="*/ 0 w 300"/>
              <a:gd name="T17" fmla="*/ 159 h 300"/>
              <a:gd name="T18" fmla="*/ 15 w 300"/>
              <a:gd name="T19" fmla="*/ 159 h 300"/>
              <a:gd name="T20" fmla="*/ 141 w 300"/>
              <a:gd name="T21" fmla="*/ 285 h 300"/>
              <a:gd name="T22" fmla="*/ 141 w 300"/>
              <a:gd name="T23" fmla="*/ 300 h 300"/>
              <a:gd name="T24" fmla="*/ 159 w 300"/>
              <a:gd name="T25" fmla="*/ 300 h 300"/>
              <a:gd name="T26" fmla="*/ 159 w 300"/>
              <a:gd name="T27" fmla="*/ 285 h 300"/>
              <a:gd name="T28" fmla="*/ 285 w 300"/>
              <a:gd name="T29" fmla="*/ 159 h 300"/>
              <a:gd name="T30" fmla="*/ 300 w 300"/>
              <a:gd name="T31" fmla="*/ 159 h 300"/>
              <a:gd name="T32" fmla="*/ 300 w 300"/>
              <a:gd name="T33" fmla="*/ 141 h 300"/>
              <a:gd name="T34" fmla="*/ 258 w 300"/>
              <a:gd name="T35" fmla="*/ 141 h 300"/>
              <a:gd name="T36" fmla="*/ 230 w 300"/>
              <a:gd name="T37" fmla="*/ 141 h 300"/>
              <a:gd name="T38" fmla="*/ 159 w 300"/>
              <a:gd name="T39" fmla="*/ 70 h 300"/>
              <a:gd name="T40" fmla="*/ 159 w 300"/>
              <a:gd name="T41" fmla="*/ 42 h 300"/>
              <a:gd name="T42" fmla="*/ 258 w 300"/>
              <a:gd name="T43" fmla="*/ 141 h 300"/>
              <a:gd name="T44" fmla="*/ 141 w 300"/>
              <a:gd name="T45" fmla="*/ 125 h 300"/>
              <a:gd name="T46" fmla="*/ 125 w 300"/>
              <a:gd name="T47" fmla="*/ 141 h 300"/>
              <a:gd name="T48" fmla="*/ 97 w 300"/>
              <a:gd name="T49" fmla="*/ 141 h 300"/>
              <a:gd name="T50" fmla="*/ 141 w 300"/>
              <a:gd name="T51" fmla="*/ 97 h 300"/>
              <a:gd name="T52" fmla="*/ 141 w 300"/>
              <a:gd name="T53" fmla="*/ 125 h 300"/>
              <a:gd name="T54" fmla="*/ 125 w 300"/>
              <a:gd name="T55" fmla="*/ 159 h 300"/>
              <a:gd name="T56" fmla="*/ 141 w 300"/>
              <a:gd name="T57" fmla="*/ 175 h 300"/>
              <a:gd name="T58" fmla="*/ 141 w 300"/>
              <a:gd name="T59" fmla="*/ 203 h 300"/>
              <a:gd name="T60" fmla="*/ 97 w 300"/>
              <a:gd name="T61" fmla="*/ 159 h 300"/>
              <a:gd name="T62" fmla="*/ 125 w 300"/>
              <a:gd name="T63" fmla="*/ 159 h 300"/>
              <a:gd name="T64" fmla="*/ 159 w 300"/>
              <a:gd name="T65" fmla="*/ 175 h 300"/>
              <a:gd name="T66" fmla="*/ 175 w 300"/>
              <a:gd name="T67" fmla="*/ 159 h 300"/>
              <a:gd name="T68" fmla="*/ 203 w 300"/>
              <a:gd name="T69" fmla="*/ 159 h 300"/>
              <a:gd name="T70" fmla="*/ 159 w 300"/>
              <a:gd name="T71" fmla="*/ 203 h 300"/>
              <a:gd name="T72" fmla="*/ 159 w 300"/>
              <a:gd name="T73" fmla="*/ 175 h 300"/>
              <a:gd name="T74" fmla="*/ 175 w 300"/>
              <a:gd name="T75" fmla="*/ 141 h 300"/>
              <a:gd name="T76" fmla="*/ 159 w 300"/>
              <a:gd name="T77" fmla="*/ 125 h 300"/>
              <a:gd name="T78" fmla="*/ 159 w 300"/>
              <a:gd name="T79" fmla="*/ 97 h 300"/>
              <a:gd name="T80" fmla="*/ 203 w 300"/>
              <a:gd name="T81" fmla="*/ 141 h 300"/>
              <a:gd name="T82" fmla="*/ 175 w 300"/>
              <a:gd name="T83" fmla="*/ 141 h 300"/>
              <a:gd name="T84" fmla="*/ 141 w 300"/>
              <a:gd name="T85" fmla="*/ 42 h 300"/>
              <a:gd name="T86" fmla="*/ 141 w 300"/>
              <a:gd name="T87" fmla="*/ 70 h 300"/>
              <a:gd name="T88" fmla="*/ 70 w 300"/>
              <a:gd name="T89" fmla="*/ 141 h 300"/>
              <a:gd name="T90" fmla="*/ 42 w 300"/>
              <a:gd name="T91" fmla="*/ 141 h 300"/>
              <a:gd name="T92" fmla="*/ 141 w 300"/>
              <a:gd name="T93" fmla="*/ 42 h 300"/>
              <a:gd name="T94" fmla="*/ 42 w 300"/>
              <a:gd name="T95" fmla="*/ 159 h 300"/>
              <a:gd name="T96" fmla="*/ 70 w 300"/>
              <a:gd name="T97" fmla="*/ 159 h 300"/>
              <a:gd name="T98" fmla="*/ 141 w 300"/>
              <a:gd name="T99" fmla="*/ 230 h 300"/>
              <a:gd name="T100" fmla="*/ 141 w 300"/>
              <a:gd name="T101" fmla="*/ 258 h 300"/>
              <a:gd name="T102" fmla="*/ 42 w 300"/>
              <a:gd name="T103" fmla="*/ 159 h 300"/>
              <a:gd name="T104" fmla="*/ 159 w 300"/>
              <a:gd name="T105" fmla="*/ 258 h 300"/>
              <a:gd name="T106" fmla="*/ 159 w 300"/>
              <a:gd name="T107" fmla="*/ 230 h 300"/>
              <a:gd name="T108" fmla="*/ 230 w 300"/>
              <a:gd name="T109" fmla="*/ 159 h 300"/>
              <a:gd name="T110" fmla="*/ 258 w 300"/>
              <a:gd name="T111" fmla="*/ 159 h 300"/>
              <a:gd name="T112" fmla="*/ 159 w 300"/>
              <a:gd name="T113" fmla="*/ 2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 h="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729" tIns="30865" rIns="61729" bIns="30865" numCol="1" anchor="t" anchorCtr="0" compatLnSpc="1">
            <a:prstTxWarp prst="textNoShape">
              <a:avLst/>
            </a:prstTxWarp>
          </a:bodyPr>
          <a:lstStyle/>
          <a:p>
            <a:endParaRPr lang="en-US" sz="900">
              <a:latin typeface="微软雅黑" panose="020B0503020204020204" pitchFamily="34" charset="-122"/>
              <a:ea typeface="微软雅黑" panose="020B0503020204020204" pitchFamily="34" charset="-122"/>
            </a:endParaRPr>
          </a:p>
        </p:txBody>
      </p:sp>
      <p:sp>
        <p:nvSpPr>
          <p:cNvPr id="3" name="Rectangle 2"/>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3" name="TextBox 97"/>
          <p:cNvSpPr txBox="1">
            <a:spLocks noChangeArrowheads="1"/>
          </p:cNvSpPr>
          <p:nvPr/>
        </p:nvSpPr>
        <p:spPr bwMode="auto">
          <a:xfrm>
            <a:off x="498277" y="1017308"/>
            <a:ext cx="8004572" cy="482084"/>
          </a:xfrm>
          <a:prstGeom prst="rect">
            <a:avLst/>
          </a:prstGeom>
          <a:noFill/>
          <a:ln>
            <a:noFill/>
          </a:ln>
        </p:spPr>
        <p:txBody>
          <a:bodyPr wrap="square">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000" b="1" dirty="0">
                <a:solidFill>
                  <a:srgbClr val="FFC000"/>
                </a:solidFill>
                <a:latin typeface="Times New Roman" charset="0"/>
                <a:ea typeface="Times New Roman" charset="0"/>
                <a:cs typeface="Times New Roman" charset="0"/>
              </a:rPr>
              <a:t>A Greedy Algorithm—TAM-IN</a:t>
            </a:r>
            <a:endParaRPr lang="zh-CN" altLang="en-US" sz="3000" b="1" dirty="0">
              <a:solidFill>
                <a:srgbClr val="FFC000"/>
              </a:solidFill>
              <a:latin typeface="Times New Roman" charset="0"/>
              <a:ea typeface="Times New Roman" charset="0"/>
              <a:cs typeface="Times New Roman" charset="0"/>
            </a:endParaRPr>
          </a:p>
        </p:txBody>
      </p:sp>
      <p:grpSp>
        <p:nvGrpSpPr>
          <p:cNvPr id="6" name="组合 5"/>
          <p:cNvGrpSpPr/>
          <p:nvPr/>
        </p:nvGrpSpPr>
        <p:grpSpPr>
          <a:xfrm>
            <a:off x="666937" y="2148189"/>
            <a:ext cx="7427572" cy="1010506"/>
            <a:chOff x="889249" y="1721252"/>
            <a:chExt cx="9903429" cy="1347341"/>
          </a:xfrm>
        </p:grpSpPr>
        <mc:AlternateContent xmlns:mc="http://schemas.openxmlformats.org/markup-compatibility/2006" xmlns:a14="http://schemas.microsoft.com/office/drawing/2010/main">
          <mc:Choice Requires="a14">
            <p:sp>
              <p:nvSpPr>
                <p:cNvPr id="5" name="矩形 4"/>
                <p:cNvSpPr/>
                <p:nvPr/>
              </p:nvSpPr>
              <p:spPr>
                <a:xfrm>
                  <a:off x="3698263" y="1721252"/>
                  <a:ext cx="7094415" cy="134734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altLang="zh-CN" dirty="0">
                      <a:solidFill>
                        <a:schemeClr val="bg1"/>
                      </a:solidFill>
                      <a:latin typeface="Times New Roman" charset="0"/>
                      <a:ea typeface="Times New Roman" charset="0"/>
                      <a:cs typeface="Times New Roman" charset="0"/>
                    </a:rPr>
                    <a:t>Input: Worker Set </a:t>
                  </a:r>
                  <a:r>
                    <a:rPr lang="en-US" altLang="zh-CN" i="1" dirty="0">
                      <a:solidFill>
                        <a:schemeClr val="bg1"/>
                      </a:solidFill>
                      <a:latin typeface="Times New Roman" charset="0"/>
                      <a:ea typeface="Times New Roman" charset="0"/>
                      <a:cs typeface="Times New Roman" charset="0"/>
                    </a:rPr>
                    <a:t>W</a:t>
                  </a:r>
                  <a:r>
                    <a:rPr lang="en-US" altLang="zh-CN" dirty="0">
                      <a:solidFill>
                        <a:schemeClr val="bg1"/>
                      </a:solidFill>
                      <a:latin typeface="Times New Roman" charset="0"/>
                      <a:ea typeface="Times New Roman" charset="0"/>
                      <a:cs typeface="Times New Roman" charset="0"/>
                    </a:rPr>
                    <a:t>, Request Set </a:t>
                  </a:r>
                  <a:r>
                    <a:rPr lang="en-US" altLang="zh-CN" i="1" dirty="0">
                      <a:solidFill>
                        <a:schemeClr val="bg1"/>
                      </a:solidFill>
                      <a:latin typeface="Times New Roman" charset="0"/>
                      <a:ea typeface="Times New Roman" charset="0"/>
                      <a:cs typeface="Times New Roman" charset="0"/>
                    </a:rPr>
                    <a:t>B,</a:t>
                  </a:r>
                  <a:r>
                    <a:rPr lang="en-US" altLang="zh-CN" dirty="0">
                      <a:solidFill>
                        <a:schemeClr val="bg1"/>
                      </a:solidFill>
                      <a:latin typeface="Times New Roman" charset="0"/>
                      <a:ea typeface="Times New Roman" charset="0"/>
                      <a:cs typeface="Times New Roman" charset="0"/>
                    </a:rPr>
                    <a:t>Effort Indicators I </a:t>
                  </a:r>
                </a:p>
                <a:p>
                  <a:r>
                    <a:rPr lang="en-US" altLang="zh-CN" dirty="0">
                      <a:solidFill>
                        <a:schemeClr val="bg1"/>
                      </a:solidFill>
                      <a:latin typeface="Times New Roman" charset="0"/>
                      <a:ea typeface="Times New Roman" charset="0"/>
                      <a:cs typeface="Times New Roman" charset="0"/>
                    </a:rPr>
                    <a:t>1:Sort all pairs</a:t>
                  </a:r>
                  <a14:m>
                    <m:oMath xmlns:m="http://schemas.openxmlformats.org/officeDocument/2006/math">
                      <m:r>
                        <a:rPr lang="en-US" altLang="zh-CN" i="1">
                          <a:solidFill>
                            <a:schemeClr val="bg1"/>
                          </a:solidFill>
                          <a:latin typeface="Cambria Math" charset="0"/>
                          <a:ea typeface="Times New Roman" charset="0"/>
                          <a:cs typeface="Times New Roman" charset="0"/>
                        </a:rPr>
                        <m:t>(</m:t>
                      </m:r>
                      <m:r>
                        <a:rPr lang="en-US" altLang="zh-CN" i="1">
                          <a:solidFill>
                            <a:schemeClr val="bg1"/>
                          </a:solidFill>
                          <a:latin typeface="Cambria Math" charset="0"/>
                          <a:ea typeface="Times New Roman" charset="0"/>
                          <a:cs typeface="Times New Roman" charset="0"/>
                        </a:rPr>
                        <m:t>𝑖</m:t>
                      </m:r>
                      <m:r>
                        <a:rPr lang="en-US" altLang="zh-CN" i="1">
                          <a:solidFill>
                            <a:schemeClr val="bg1"/>
                          </a:solidFill>
                          <a:latin typeface="Cambria Math" charset="0"/>
                          <a:ea typeface="Times New Roman" charset="0"/>
                          <a:cs typeface="Times New Roman" charset="0"/>
                        </a:rPr>
                        <m:t>,</m:t>
                      </m:r>
                      <m:r>
                        <a:rPr lang="en-US" altLang="zh-CN" i="1">
                          <a:solidFill>
                            <a:schemeClr val="bg1"/>
                          </a:solidFill>
                          <a:latin typeface="Cambria Math" charset="0"/>
                          <a:ea typeface="Times New Roman" charset="0"/>
                          <a:cs typeface="Times New Roman" charset="0"/>
                        </a:rPr>
                        <m:t>𝑘</m:t>
                      </m:r>
                      <m:r>
                        <a:rPr lang="en-US" altLang="zh-CN" i="1">
                          <a:solidFill>
                            <a:schemeClr val="bg1"/>
                          </a:solidFill>
                          <a:latin typeface="Cambria Math" charset="0"/>
                          <a:ea typeface="Times New Roman" charset="0"/>
                          <a:cs typeface="Times New Roman" charset="0"/>
                        </a:rPr>
                        <m:t>)</m:t>
                      </m:r>
                    </m:oMath>
                  </a14:m>
                  <a:r>
                    <a:rPr lang="en-US" altLang="zh-CN" dirty="0">
                      <a:solidFill>
                        <a:schemeClr val="bg1"/>
                      </a:solidFill>
                      <a:latin typeface="Times New Roman" charset="0"/>
                      <a:ea typeface="Times New Roman" charset="0"/>
                      <a:cs typeface="Times New Roman" charset="0"/>
                    </a:rPr>
                    <a:t>, </a:t>
                  </a:r>
                  <a14:m>
                    <m:oMath xmlns:m="http://schemas.openxmlformats.org/officeDocument/2006/math">
                      <m:r>
                        <a:rPr lang="en-US" altLang="zh-CN" i="1" dirty="0">
                          <a:solidFill>
                            <a:schemeClr val="bg1"/>
                          </a:solidFill>
                          <a:latin typeface="Cambria Math" charset="0"/>
                          <a:ea typeface="Cambria Math" charset="0"/>
                          <a:cs typeface="Cambria Math" charset="0"/>
                        </a:rPr>
                        <m:t>𝑖</m:t>
                      </m:r>
                      <m:r>
                        <a:rPr lang="en-US" altLang="zh-CN" i="1" dirty="0">
                          <a:solidFill>
                            <a:schemeClr val="bg1"/>
                          </a:solidFill>
                          <a:latin typeface="Cambria Math" charset="0"/>
                          <a:ea typeface="Cambria Math" charset="0"/>
                          <a:cs typeface="Cambria Math" charset="0"/>
                        </a:rPr>
                        <m:t>∈</m:t>
                      </m:r>
                      <m:r>
                        <a:rPr lang="en-US" altLang="zh-CN" i="1" dirty="0">
                          <a:solidFill>
                            <a:schemeClr val="bg1"/>
                          </a:solidFill>
                          <a:latin typeface="Cambria Math" charset="0"/>
                          <a:ea typeface="Times New Roman" charset="0"/>
                          <a:cs typeface="Times New Roman" charset="0"/>
                        </a:rPr>
                        <m:t>𝑅</m:t>
                      </m:r>
                    </m:oMath>
                  </a14:m>
                  <a:r>
                    <a:rPr lang="en-US" altLang="zh-CN" dirty="0">
                      <a:solidFill>
                        <a:schemeClr val="bg1"/>
                      </a:solidFill>
                      <a:latin typeface="Times New Roman" charset="0"/>
                      <a:ea typeface="Times New Roman" charset="0"/>
                      <a:cs typeface="Times New Roman" charset="0"/>
                    </a:rPr>
                    <a:t>,</a:t>
                  </a:r>
                  <a14:m>
                    <m:oMath xmlns:m="http://schemas.openxmlformats.org/officeDocument/2006/math">
                      <m:r>
                        <a:rPr lang="en-US" altLang="zh-CN" i="1" dirty="0">
                          <a:solidFill>
                            <a:schemeClr val="bg1"/>
                          </a:solidFill>
                          <a:latin typeface="Cambria Math" charset="0"/>
                          <a:ea typeface="Cambria Math" charset="0"/>
                          <a:cs typeface="Cambria Math" charset="0"/>
                        </a:rPr>
                        <m:t>𝑘</m:t>
                      </m:r>
                      <m:r>
                        <a:rPr lang="zh-CN" altLang="en-US" i="1" dirty="0">
                          <a:solidFill>
                            <a:schemeClr val="bg1"/>
                          </a:solidFill>
                          <a:latin typeface="Cambria Math" charset="0"/>
                          <a:ea typeface="Cambria Math" charset="0"/>
                          <a:cs typeface="Cambria Math" charset="0"/>
                        </a:rPr>
                        <m:t>∈</m:t>
                      </m:r>
                      <m:sSub>
                        <m:sSubPr>
                          <m:ctrlPr>
                            <a:rPr lang="en-US" altLang="zh-CN" i="1" dirty="0">
                              <a:solidFill>
                                <a:schemeClr val="bg1"/>
                              </a:solidFill>
                              <a:latin typeface="Cambria Math" panose="02040503050406030204" pitchFamily="18" charset="0"/>
                              <a:ea typeface="Times New Roman" charset="0"/>
                              <a:cs typeface="Times New Roman" charset="0"/>
                            </a:rPr>
                          </m:ctrlPr>
                        </m:sSubPr>
                        <m:e>
                          <m:r>
                            <a:rPr lang="en-US" altLang="zh-CN" i="1" dirty="0">
                              <a:solidFill>
                                <a:schemeClr val="bg1"/>
                              </a:solidFill>
                              <a:latin typeface="Cambria Math" charset="0"/>
                              <a:ea typeface="Times New Roman" charset="0"/>
                              <a:cs typeface="Times New Roman" charset="0"/>
                            </a:rPr>
                            <m:t>𝑃</m:t>
                          </m:r>
                        </m:e>
                        <m:sub>
                          <m:r>
                            <a:rPr lang="en-US" altLang="zh-CN" i="1" dirty="0">
                              <a:solidFill>
                                <a:schemeClr val="bg1"/>
                              </a:solidFill>
                              <a:latin typeface="Cambria Math" charset="0"/>
                              <a:ea typeface="Times New Roman" charset="0"/>
                              <a:cs typeface="Times New Roman" charset="0"/>
                            </a:rPr>
                            <m:t>𝑖</m:t>
                          </m:r>
                        </m:sub>
                      </m:sSub>
                      <m:r>
                        <a:rPr lang="en-US" altLang="zh-CN" i="1" dirty="0">
                          <a:solidFill>
                            <a:schemeClr val="bg1"/>
                          </a:solidFill>
                          <a:latin typeface="Cambria Math" charset="0"/>
                          <a:ea typeface="Times New Roman" charset="0"/>
                          <a:cs typeface="Times New Roman" charset="0"/>
                        </a:rPr>
                        <m:t> </m:t>
                      </m:r>
                    </m:oMath>
                  </a14:m>
                  <a:r>
                    <a:rPr lang="en-US" altLang="zh-CN" dirty="0">
                      <a:solidFill>
                        <a:schemeClr val="bg1"/>
                      </a:solidFill>
                      <a:latin typeface="Times New Roman" charset="0"/>
                      <a:ea typeface="Times New Roman" charset="0"/>
                      <a:cs typeface="Times New Roman" charset="0"/>
                    </a:rPr>
                    <a:t>based on </a:t>
                  </a:r>
                  <a14:m>
                    <m:oMath xmlns:m="http://schemas.openxmlformats.org/officeDocument/2006/math">
                      <m:sSubSup>
                        <m:sSubSupPr>
                          <m:ctrlPr>
                            <a:rPr lang="en-US" altLang="zh-CN" i="1">
                              <a:solidFill>
                                <a:schemeClr val="bg1"/>
                              </a:solidFill>
                              <a:latin typeface="Cambria Math" panose="02040503050406030204" pitchFamily="18" charset="0"/>
                              <a:ea typeface="Times New Roman" charset="0"/>
                              <a:cs typeface="Times New Roman" charset="0"/>
                            </a:rPr>
                          </m:ctrlPr>
                        </m:sSubSupPr>
                        <m:e>
                          <m:r>
                            <a:rPr lang="en-US" altLang="zh-CN" i="1">
                              <a:solidFill>
                                <a:schemeClr val="bg1"/>
                              </a:solidFill>
                              <a:latin typeface="Cambria Math" charset="0"/>
                              <a:ea typeface="Times New Roman" charset="0"/>
                              <a:cs typeface="Times New Roman" charset="0"/>
                            </a:rPr>
                            <m:t>𝑣</m:t>
                          </m:r>
                        </m:e>
                        <m:sub>
                          <m:r>
                            <a:rPr lang="en-US" altLang="zh-CN" i="1">
                              <a:solidFill>
                                <a:schemeClr val="bg1"/>
                              </a:solidFill>
                              <a:latin typeface="Cambria Math" charset="0"/>
                              <a:ea typeface="Times New Roman" charset="0"/>
                              <a:cs typeface="Times New Roman" charset="0"/>
                            </a:rPr>
                            <m:t>𝑖</m:t>
                          </m:r>
                        </m:sub>
                        <m:sup>
                          <m:r>
                            <a:rPr lang="en-US" altLang="zh-CN" i="1">
                              <a:solidFill>
                                <a:schemeClr val="bg1"/>
                              </a:solidFill>
                              <a:latin typeface="Cambria Math" charset="0"/>
                              <a:ea typeface="Times New Roman" charset="0"/>
                              <a:cs typeface="Times New Roman" charset="0"/>
                            </a:rPr>
                            <m:t>𝑘</m:t>
                          </m:r>
                        </m:sup>
                      </m:sSubSup>
                    </m:oMath>
                  </a14:m>
                  <a:r>
                    <a:rPr lang="en-US" altLang="zh-CN" dirty="0">
                      <a:solidFill>
                        <a:schemeClr val="bg1"/>
                      </a:solidFill>
                      <a:latin typeface="Times New Roman" charset="0"/>
                      <a:ea typeface="Times New Roman" charset="0"/>
                      <a:cs typeface="Times New Roman" charset="0"/>
                    </a:rPr>
                    <a:t> in nonincreasing order and the sequence is denoted by </a:t>
                  </a:r>
                  <a14:m>
                    <m:oMath xmlns:m="http://schemas.openxmlformats.org/officeDocument/2006/math">
                      <m:r>
                        <a:rPr lang="zh-CN" altLang="en-US" i="1" dirty="0">
                          <a:solidFill>
                            <a:schemeClr val="bg1"/>
                          </a:solidFill>
                          <a:latin typeface="Cambria Math" charset="0"/>
                          <a:ea typeface="Times New Roman" charset="0"/>
                          <a:cs typeface="Times New Roman" charset="0"/>
                        </a:rPr>
                        <m:t> </m:t>
                      </m:r>
                      <m:r>
                        <a:rPr lang="zh-CN" altLang="en-US" i="1" dirty="0">
                          <a:solidFill>
                            <a:schemeClr val="bg1"/>
                          </a:solidFill>
                          <a:latin typeface="Cambria Math" charset="0"/>
                          <a:ea typeface="Cambria Math" charset="0"/>
                          <a:cs typeface="Cambria Math" charset="0"/>
                        </a:rPr>
                        <m:t>𝒥</m:t>
                      </m:r>
                    </m:oMath>
                  </a14:m>
                  <a:r>
                    <a:rPr lang="en-US" altLang="zh-CN" dirty="0">
                      <a:solidFill>
                        <a:schemeClr val="bg1"/>
                      </a:solidFill>
                      <a:latin typeface="Times New Roman" charset="0"/>
                      <a:ea typeface="Times New Roman" charset="0"/>
                      <a:cs typeface="Times New Roman" charset="0"/>
                    </a:rPr>
                    <a:t>; </a:t>
                  </a:r>
                </a:p>
              </p:txBody>
            </p:sp>
          </mc:Choice>
          <mc:Fallback xmlns="">
            <p:sp>
              <p:nvSpPr>
                <p:cNvPr id="5" name="矩形 4"/>
                <p:cNvSpPr>
                  <a:spLocks noRot="1" noChangeAspect="1" noMove="1" noResize="1" noEditPoints="1" noAdjustHandles="1" noChangeArrowheads="1" noChangeShapeType="1" noTextEdit="1"/>
                </p:cNvSpPr>
                <p:nvPr/>
              </p:nvSpPr>
              <p:spPr>
                <a:xfrm>
                  <a:off x="3698263" y="1721252"/>
                  <a:ext cx="7094415" cy="1347341"/>
                </a:xfrm>
                <a:prstGeom prst="rect">
                  <a:avLst/>
                </a:prstGeom>
                <a:blipFill rotWithShape="1">
                  <a:blip r:embed="rId3"/>
                  <a:stretch>
                    <a:fillRect l="-1286" b="-4911"/>
                  </a:stretch>
                </a:blipFill>
                <a:ln/>
              </p:spPr>
              <p:txBody>
                <a:bodyPr/>
                <a:lstStyle/>
                <a:p>
                  <a:r>
                    <a:rPr lang="zh-CN" altLang="en-US">
                      <a:noFill/>
                    </a:rPr>
                    <a:t> </a:t>
                  </a:r>
                </a:p>
              </p:txBody>
            </p:sp>
          </mc:Fallback>
        </mc:AlternateContent>
        <p:sp>
          <p:nvSpPr>
            <p:cNvPr id="15" name="圆角矩形 14"/>
            <p:cNvSpPr/>
            <p:nvPr/>
          </p:nvSpPr>
          <p:spPr>
            <a:xfrm>
              <a:off x="889249" y="2068597"/>
              <a:ext cx="2380412" cy="7184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b="1" dirty="0">
                  <a:latin typeface="Times New Roman" charset="0"/>
                  <a:ea typeface="Times New Roman" charset="0"/>
                  <a:cs typeface="Times New Roman" charset="0"/>
                </a:rPr>
                <a:t>Sort all pairs</a:t>
              </a:r>
              <a:endParaRPr kumimoji="1" lang="zh-CN" altLang="en-US" b="1" dirty="0"/>
            </a:p>
          </p:txBody>
        </p:sp>
      </p:grpSp>
      <p:grpSp>
        <p:nvGrpSpPr>
          <p:cNvPr id="8" name="组合 7"/>
          <p:cNvGrpSpPr/>
          <p:nvPr/>
        </p:nvGrpSpPr>
        <p:grpSpPr>
          <a:xfrm>
            <a:off x="666936" y="3148304"/>
            <a:ext cx="7427573" cy="2265366"/>
            <a:chOff x="889247" y="3054739"/>
            <a:chExt cx="9903431" cy="3020488"/>
          </a:xfrm>
        </p:grpSpPr>
        <mc:AlternateContent xmlns:mc="http://schemas.openxmlformats.org/markup-compatibility/2006" xmlns:a14="http://schemas.microsoft.com/office/drawing/2010/main">
          <mc:Choice Requires="a14">
            <p:sp>
              <p:nvSpPr>
                <p:cNvPr id="9" name="矩形 8"/>
                <p:cNvSpPr/>
                <p:nvPr/>
              </p:nvSpPr>
              <p:spPr>
                <a:xfrm>
                  <a:off x="3698264" y="3325099"/>
                  <a:ext cx="7094414" cy="2750128"/>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r>
                    <a:rPr lang="en-US" altLang="zh-CN" dirty="0">
                      <a:solidFill>
                        <a:schemeClr val="bg1"/>
                      </a:solidFill>
                      <a:latin typeface="Times New Roman" charset="0"/>
                      <a:ea typeface="Times New Roman" charset="0"/>
                      <a:cs typeface="Times New Roman" charset="0"/>
                    </a:rPr>
                    <a:t>2:</a:t>
                  </a:r>
                  <a14:m>
                    <m:oMath xmlns:m="http://schemas.openxmlformats.org/officeDocument/2006/math">
                      <m:r>
                        <a:rPr lang="en-US" altLang="zh-CN" i="1" dirty="0">
                          <a:solidFill>
                            <a:schemeClr val="bg1"/>
                          </a:solidFill>
                          <a:latin typeface="Cambria Math" charset="0"/>
                          <a:ea typeface="Times New Roman" charset="0"/>
                          <a:cs typeface="Times New Roman" charset="0"/>
                        </a:rPr>
                        <m:t>𝐴</m:t>
                      </m:r>
                      <m:r>
                        <a:rPr lang="en-US" altLang="zh-CN" i="1" dirty="0">
                          <a:solidFill>
                            <a:schemeClr val="bg1"/>
                          </a:solidFill>
                          <a:latin typeface="Cambria Math" charset="0"/>
                          <a:ea typeface="Times New Roman" charset="0"/>
                          <a:cs typeface="Times New Roman" charset="0"/>
                        </a:rPr>
                        <m:t>←∅</m:t>
                      </m:r>
                    </m:oMath>
                  </a14:m>
                  <a:r>
                    <a:rPr lang="en-US" altLang="zh-CN" dirty="0">
                      <a:solidFill>
                        <a:schemeClr val="bg1"/>
                      </a:solidFill>
                      <a:latin typeface="Times New Roman" charset="0"/>
                      <a:ea typeface="Times New Roman" charset="0"/>
                      <a:cs typeface="Times New Roman" charset="0"/>
                    </a:rPr>
                    <a:t>;</a:t>
                  </a:r>
                  <a:br>
                    <a:rPr lang="en-US" altLang="zh-CN" dirty="0">
                      <a:solidFill>
                        <a:schemeClr val="bg1"/>
                      </a:solidFill>
                      <a:latin typeface="Times New Roman" charset="0"/>
                      <a:ea typeface="Times New Roman" charset="0"/>
                      <a:cs typeface="Times New Roman" charset="0"/>
                    </a:rPr>
                  </a:br>
                  <a:r>
                    <a:rPr lang="en-US" altLang="zh-CN" dirty="0">
                      <a:solidFill>
                        <a:schemeClr val="bg1"/>
                      </a:solidFill>
                      <a:latin typeface="Times New Roman" charset="0"/>
                      <a:ea typeface="Times New Roman" charset="0"/>
                      <a:cs typeface="Times New Roman" charset="0"/>
                    </a:rPr>
                    <a:t>3:f</a:t>
                  </a:r>
                  <a:r>
                    <a:rPr lang="en-US" altLang="zh-CN" b="1" dirty="0">
                      <a:solidFill>
                        <a:schemeClr val="bg1"/>
                      </a:solidFill>
                      <a:latin typeface="Times New Roman" charset="0"/>
                      <a:ea typeface="Times New Roman" charset="0"/>
                      <a:cs typeface="Times New Roman" charset="0"/>
                    </a:rPr>
                    <a:t>or</a:t>
                  </a:r>
                  <a:r>
                    <a:rPr lang="zh-CN" altLang="en-US" b="1" dirty="0">
                      <a:solidFill>
                        <a:schemeClr val="bg1"/>
                      </a:solidFill>
                      <a:latin typeface="Times New Roman" charset="0"/>
                      <a:ea typeface="Times New Roman" charset="0"/>
                      <a:cs typeface="Times New Roman" charset="0"/>
                    </a:rPr>
                    <a:t> </a:t>
                  </a:r>
                  <a:r>
                    <a:rPr lang="en-US" altLang="zh-CN" b="1" dirty="0">
                      <a:solidFill>
                        <a:schemeClr val="bg1"/>
                      </a:solidFill>
                      <a:latin typeface="Times New Roman" charset="0"/>
                      <a:ea typeface="Times New Roman" charset="0"/>
                      <a:cs typeface="Times New Roman" charset="0"/>
                    </a:rPr>
                    <a:t>all</a:t>
                  </a:r>
                  <a:r>
                    <a:rPr lang="zh-CN" altLang="en-US" b="1" dirty="0">
                      <a:solidFill>
                        <a:schemeClr val="bg1"/>
                      </a:solidFill>
                      <a:latin typeface="Times New Roman" charset="0"/>
                      <a:ea typeface="Times New Roman" charset="0"/>
                      <a:cs typeface="Times New Roman" charset="0"/>
                    </a:rPr>
                    <a:t> </a:t>
                  </a:r>
                  <a14:m>
                    <m:oMath xmlns:m="http://schemas.openxmlformats.org/officeDocument/2006/math">
                      <m:r>
                        <a:rPr lang="en-US" altLang="zh-CN" i="1" dirty="0">
                          <a:solidFill>
                            <a:schemeClr val="bg1"/>
                          </a:solidFill>
                          <a:latin typeface="Cambria Math" charset="0"/>
                          <a:ea typeface="Times New Roman" charset="0"/>
                          <a:cs typeface="Times New Roman" charset="0"/>
                        </a:rPr>
                        <m:t>𝑗</m:t>
                      </m:r>
                      <m:r>
                        <a:rPr lang="en-US" altLang="zh-CN" i="1" dirty="0">
                          <a:solidFill>
                            <a:schemeClr val="bg1"/>
                          </a:solidFill>
                          <a:latin typeface="Cambria Math" charset="0"/>
                          <a:ea typeface="Cambria Math" charset="0"/>
                          <a:cs typeface="Cambria Math" charset="0"/>
                        </a:rPr>
                        <m:t>∈</m:t>
                      </m:r>
                      <m:r>
                        <a:rPr lang="zh-CN" altLang="en-US" i="1" dirty="0">
                          <a:solidFill>
                            <a:schemeClr val="bg1"/>
                          </a:solidFill>
                          <a:latin typeface="Cambria Math" charset="0"/>
                          <a:ea typeface="Cambria Math" charset="0"/>
                          <a:cs typeface="Cambria Math" charset="0"/>
                        </a:rPr>
                        <m:t>𝒥</m:t>
                      </m:r>
                    </m:oMath>
                  </a14:m>
                  <a:r>
                    <a:rPr lang="zh-CN" altLang="en-US" dirty="0">
                      <a:solidFill>
                        <a:schemeClr val="bg1"/>
                      </a:solidFill>
                      <a:latin typeface="Times New Roman" charset="0"/>
                      <a:ea typeface="Times New Roman" charset="0"/>
                      <a:cs typeface="Times New Roman" charset="0"/>
                    </a:rPr>
                    <a:t> </a:t>
                  </a:r>
                  <a:r>
                    <a:rPr lang="en-US" altLang="zh-CN" dirty="0">
                      <a:solidFill>
                        <a:schemeClr val="bg1"/>
                      </a:solidFill>
                      <a:latin typeface="Times New Roman" charset="0"/>
                      <a:ea typeface="Times New Roman" charset="0"/>
                      <a:cs typeface="Times New Roman" charset="0"/>
                    </a:rPr>
                    <a:t>in order </a:t>
                  </a:r>
                  <a:r>
                    <a:rPr lang="en-US" altLang="zh-CN" b="1" dirty="0">
                      <a:solidFill>
                        <a:schemeClr val="bg1"/>
                      </a:solidFill>
                      <a:latin typeface="Times New Roman" charset="0"/>
                      <a:ea typeface="Times New Roman" charset="0"/>
                      <a:cs typeface="Times New Roman" charset="0"/>
                    </a:rPr>
                    <a:t>do</a:t>
                  </a:r>
                  <a:r>
                    <a:rPr lang="en-US" altLang="zh-CN" dirty="0">
                      <a:solidFill>
                        <a:schemeClr val="bg1"/>
                      </a:solidFill>
                      <a:latin typeface="Times New Roman" charset="0"/>
                      <a:ea typeface="Times New Roman" charset="0"/>
                      <a:cs typeface="Times New Roman" charset="0"/>
                    </a:rPr>
                    <a:t> </a:t>
                  </a:r>
                </a:p>
                <a:p>
                  <a:r>
                    <a:rPr lang="en-US" altLang="zh-CN" dirty="0">
                      <a:solidFill>
                        <a:schemeClr val="bg1"/>
                      </a:solidFill>
                      <a:latin typeface="Times New Roman" charset="0"/>
                      <a:ea typeface="Times New Roman" charset="0"/>
                      <a:cs typeface="Times New Roman" charset="0"/>
                    </a:rPr>
                    <a:t>4:</a:t>
                  </a:r>
                  <a:r>
                    <a:rPr lang="zh-CN" altLang="en-US" dirty="0">
                      <a:solidFill>
                        <a:schemeClr val="bg1"/>
                      </a:solidFill>
                      <a:latin typeface="Times New Roman" charset="0"/>
                      <a:ea typeface="Times New Roman" charset="0"/>
                      <a:cs typeface="Times New Roman" charset="0"/>
                    </a:rPr>
                    <a:t>      </a:t>
                  </a:r>
                  <a:r>
                    <a:rPr lang="en-US" altLang="zh-CN" b="1" dirty="0">
                      <a:solidFill>
                        <a:schemeClr val="bg1"/>
                      </a:solidFill>
                      <a:latin typeface="Times New Roman" charset="0"/>
                      <a:ea typeface="Times New Roman" charset="0"/>
                      <a:cs typeface="Times New Roman" charset="0"/>
                    </a:rPr>
                    <a:t>if</a:t>
                  </a:r>
                  <a:r>
                    <a:rPr lang="en-US" altLang="zh-CN" dirty="0">
                      <a:solidFill>
                        <a:schemeClr val="bg1"/>
                      </a:solidFill>
                      <a:latin typeface="Times New Roman" charset="0"/>
                      <a:ea typeface="Times New Roman" charset="0"/>
                      <a:cs typeface="Times New Roman" charset="0"/>
                    </a:rPr>
                    <a:t> </a:t>
                  </a:r>
                  <a14:m>
                    <m:oMath xmlns:m="http://schemas.openxmlformats.org/officeDocument/2006/math">
                      <m:r>
                        <a:rPr lang="en-US" altLang="zh-CN" i="1" dirty="0">
                          <a:solidFill>
                            <a:schemeClr val="bg1"/>
                          </a:solidFill>
                          <a:latin typeface="Cambria Math" charset="0"/>
                          <a:ea typeface="Times New Roman" charset="0"/>
                          <a:cs typeface="Times New Roman" charset="0"/>
                        </a:rPr>
                        <m:t>𝐴</m:t>
                      </m:r>
                      <m:r>
                        <a:rPr lang="en-US" altLang="zh-CN" i="1" dirty="0">
                          <a:solidFill>
                            <a:schemeClr val="bg1"/>
                          </a:solidFill>
                          <a:latin typeface="Cambria Math" charset="0"/>
                          <a:ea typeface="Times New Roman" charset="0"/>
                          <a:cs typeface="Times New Roman" charset="0"/>
                        </a:rPr>
                        <m:t> ∪ {</m:t>
                      </m:r>
                      <m:r>
                        <a:rPr lang="en-US" altLang="zh-CN" i="1" dirty="0">
                          <a:solidFill>
                            <a:schemeClr val="bg1"/>
                          </a:solidFill>
                          <a:latin typeface="Cambria Math" charset="0"/>
                          <a:ea typeface="Times New Roman" charset="0"/>
                          <a:cs typeface="Times New Roman" charset="0"/>
                        </a:rPr>
                        <m:t>𝑗</m:t>
                      </m:r>
                      <m:r>
                        <a:rPr lang="en-US" altLang="zh-CN" i="1" dirty="0">
                          <a:solidFill>
                            <a:schemeClr val="bg1"/>
                          </a:solidFill>
                          <a:latin typeface="Cambria Math" charset="0"/>
                          <a:ea typeface="Times New Roman" charset="0"/>
                          <a:cs typeface="Times New Roman" charset="0"/>
                        </a:rPr>
                        <m:t>} </m:t>
                      </m:r>
                    </m:oMath>
                  </a14:m>
                  <a:r>
                    <a:rPr lang="en-US" altLang="zh-CN" dirty="0">
                      <a:solidFill>
                        <a:schemeClr val="bg1"/>
                      </a:solidFill>
                      <a:latin typeface="Times New Roman" charset="0"/>
                      <a:ea typeface="Times New Roman" charset="0"/>
                      <a:cs typeface="Times New Roman" charset="0"/>
                    </a:rPr>
                    <a:t>is a matching on </a:t>
                  </a:r>
                  <a14:m>
                    <m:oMath xmlns:m="http://schemas.openxmlformats.org/officeDocument/2006/math">
                      <m:r>
                        <a:rPr lang="en-US" altLang="zh-CN" i="1" dirty="0">
                          <a:solidFill>
                            <a:schemeClr val="bg1"/>
                          </a:solidFill>
                          <a:latin typeface="Cambria Math" charset="0"/>
                          <a:ea typeface="Times New Roman" charset="0"/>
                          <a:cs typeface="Times New Roman" charset="0"/>
                        </a:rPr>
                        <m:t>𝐺</m:t>
                      </m:r>
                      <m:r>
                        <a:rPr lang="en-US" altLang="zh-CN" i="1" dirty="0">
                          <a:solidFill>
                            <a:schemeClr val="bg1"/>
                          </a:solidFill>
                          <a:latin typeface="Cambria Math" charset="0"/>
                          <a:ea typeface="Times New Roman" charset="0"/>
                          <a:cs typeface="Times New Roman" charset="0"/>
                        </a:rPr>
                        <m:t>(</m:t>
                      </m:r>
                      <m:r>
                        <a:rPr lang="en-US" altLang="zh-CN" i="1" dirty="0">
                          <a:solidFill>
                            <a:schemeClr val="bg1"/>
                          </a:solidFill>
                          <a:latin typeface="Cambria Math" charset="0"/>
                          <a:ea typeface="Times New Roman" charset="0"/>
                          <a:cs typeface="Times New Roman" charset="0"/>
                        </a:rPr>
                        <m:t>𝑅</m:t>
                      </m:r>
                      <m:r>
                        <a:rPr lang="en-US" altLang="zh-CN" i="1" dirty="0">
                          <a:solidFill>
                            <a:schemeClr val="bg1"/>
                          </a:solidFill>
                          <a:latin typeface="Cambria Math" charset="0"/>
                          <a:ea typeface="Times New Roman" charset="0"/>
                          <a:cs typeface="Times New Roman" charset="0"/>
                        </a:rPr>
                        <m:t>,</m:t>
                      </m:r>
                      <m:r>
                        <a:rPr lang="en-US" altLang="zh-CN" i="1" dirty="0">
                          <a:solidFill>
                            <a:schemeClr val="bg1"/>
                          </a:solidFill>
                          <a:latin typeface="Cambria Math" charset="0"/>
                          <a:ea typeface="Times New Roman" charset="0"/>
                          <a:cs typeface="Times New Roman" charset="0"/>
                        </a:rPr>
                        <m:t>𝑊</m:t>
                      </m:r>
                      <m:r>
                        <a:rPr lang="en-US" altLang="zh-CN" i="1" dirty="0">
                          <a:solidFill>
                            <a:schemeClr val="bg1"/>
                          </a:solidFill>
                          <a:latin typeface="Cambria Math" charset="0"/>
                          <a:ea typeface="Times New Roman" charset="0"/>
                          <a:cs typeface="Times New Roman" charset="0"/>
                        </a:rPr>
                        <m:t>,</m:t>
                      </m:r>
                      <m:r>
                        <a:rPr lang="en-US" altLang="zh-CN" i="1" dirty="0">
                          <a:solidFill>
                            <a:schemeClr val="bg1"/>
                          </a:solidFill>
                          <a:latin typeface="Cambria Math" charset="0"/>
                          <a:ea typeface="Times New Roman" charset="0"/>
                          <a:cs typeface="Times New Roman" charset="0"/>
                        </a:rPr>
                        <m:t>𝐽</m:t>
                      </m:r>
                      <m:r>
                        <a:rPr lang="en-US" altLang="zh-CN" i="1" dirty="0">
                          <a:solidFill>
                            <a:schemeClr val="bg1"/>
                          </a:solidFill>
                          <a:latin typeface="Cambria Math" charset="0"/>
                          <a:ea typeface="Times New Roman" charset="0"/>
                          <a:cs typeface="Times New Roman" charset="0"/>
                        </a:rPr>
                        <m:t>)</m:t>
                      </m:r>
                    </m:oMath>
                  </a14:m>
                  <a:r>
                    <a:rPr lang="en-US" altLang="zh-CN" dirty="0">
                      <a:solidFill>
                        <a:schemeClr val="bg1"/>
                      </a:solidFill>
                      <a:latin typeface="Times New Roman" charset="0"/>
                      <a:ea typeface="Times New Roman" charset="0"/>
                      <a:cs typeface="Times New Roman" charset="0"/>
                    </a:rPr>
                    <a:t> </a:t>
                  </a:r>
                  <a:r>
                    <a:rPr lang="en-US" altLang="zh-CN" b="1" dirty="0">
                      <a:solidFill>
                        <a:schemeClr val="bg1"/>
                      </a:solidFill>
                      <a:latin typeface="Times New Roman" charset="0"/>
                      <a:ea typeface="Times New Roman" charset="0"/>
                      <a:cs typeface="Times New Roman" charset="0"/>
                    </a:rPr>
                    <a:t>then</a:t>
                  </a:r>
                  <a:r>
                    <a:rPr lang="en-US" altLang="zh-CN" dirty="0">
                      <a:solidFill>
                        <a:schemeClr val="bg1"/>
                      </a:solidFill>
                      <a:latin typeface="Times New Roman" charset="0"/>
                      <a:ea typeface="Times New Roman" charset="0"/>
                      <a:cs typeface="Times New Roman" charset="0"/>
                    </a:rPr>
                    <a:t> </a:t>
                  </a:r>
                </a:p>
                <a:p>
                  <a:r>
                    <a:rPr lang="en-US" altLang="zh-CN" dirty="0">
                      <a:solidFill>
                        <a:schemeClr val="bg1"/>
                      </a:solidFill>
                      <a:latin typeface="Times New Roman" charset="0"/>
                      <a:ea typeface="Times New Roman" charset="0"/>
                      <a:cs typeface="Times New Roman" charset="0"/>
                    </a:rPr>
                    <a:t>5:</a:t>
                  </a:r>
                  <a:r>
                    <a:rPr lang="zh-CN" altLang="en-US" dirty="0">
                      <a:solidFill>
                        <a:schemeClr val="bg1"/>
                      </a:solidFill>
                      <a:latin typeface="Times New Roman" charset="0"/>
                      <a:ea typeface="Times New Roman" charset="0"/>
                      <a:cs typeface="Times New Roman" charset="0"/>
                    </a:rPr>
                    <a:t>             </a:t>
                  </a:r>
                  <a14:m>
                    <m:oMath xmlns:m="http://schemas.openxmlformats.org/officeDocument/2006/math">
                      <m:r>
                        <a:rPr lang="en-US" altLang="zh-CN" i="1" dirty="0">
                          <a:solidFill>
                            <a:schemeClr val="bg1"/>
                          </a:solidFill>
                          <a:latin typeface="Cambria Math" charset="0"/>
                          <a:ea typeface="Times New Roman" charset="0"/>
                          <a:cs typeface="Times New Roman" charset="0"/>
                        </a:rPr>
                        <m:t>𝐴</m:t>
                      </m:r>
                      <m:r>
                        <a:rPr lang="en-US" altLang="zh-CN" i="1" dirty="0">
                          <a:solidFill>
                            <a:schemeClr val="bg1"/>
                          </a:solidFill>
                          <a:latin typeface="Cambria Math" charset="0"/>
                          <a:ea typeface="Times New Roman" charset="0"/>
                          <a:cs typeface="Times New Roman" charset="0"/>
                        </a:rPr>
                        <m:t> ← </m:t>
                      </m:r>
                      <m:r>
                        <a:rPr lang="en-US" altLang="zh-CN" i="1" dirty="0">
                          <a:solidFill>
                            <a:schemeClr val="bg1"/>
                          </a:solidFill>
                          <a:latin typeface="Cambria Math" charset="0"/>
                          <a:ea typeface="Times New Roman" charset="0"/>
                          <a:cs typeface="Times New Roman" charset="0"/>
                        </a:rPr>
                        <m:t>𝐴</m:t>
                      </m:r>
                      <m:r>
                        <a:rPr lang="en-US" altLang="zh-CN" i="1" dirty="0">
                          <a:solidFill>
                            <a:schemeClr val="bg1"/>
                          </a:solidFill>
                          <a:latin typeface="Cambria Math" charset="0"/>
                          <a:ea typeface="Times New Roman" charset="0"/>
                          <a:cs typeface="Times New Roman" charset="0"/>
                        </a:rPr>
                        <m:t> ∪ {</m:t>
                      </m:r>
                      <m:r>
                        <a:rPr lang="en-US" altLang="zh-CN" i="1" dirty="0">
                          <a:solidFill>
                            <a:schemeClr val="bg1"/>
                          </a:solidFill>
                          <a:latin typeface="Cambria Math" charset="0"/>
                          <a:ea typeface="Times New Roman" charset="0"/>
                          <a:cs typeface="Times New Roman" charset="0"/>
                        </a:rPr>
                        <m:t>𝑗</m:t>
                      </m:r>
                      <m:r>
                        <a:rPr lang="en-US" altLang="zh-CN" i="1" dirty="0">
                          <a:solidFill>
                            <a:schemeClr val="bg1"/>
                          </a:solidFill>
                          <a:latin typeface="Cambria Math" charset="0"/>
                          <a:ea typeface="Times New Roman" charset="0"/>
                          <a:cs typeface="Times New Roman" charset="0"/>
                        </a:rPr>
                        <m:t>}</m:t>
                      </m:r>
                    </m:oMath>
                  </a14:m>
                  <a:r>
                    <a:rPr lang="en-US" altLang="zh-CN" dirty="0">
                      <a:solidFill>
                        <a:schemeClr val="bg1"/>
                      </a:solidFill>
                      <a:latin typeface="Times New Roman" charset="0"/>
                      <a:ea typeface="Times New Roman" charset="0"/>
                      <a:cs typeface="Times New Roman" charset="0"/>
                    </a:rPr>
                    <a:t>; </a:t>
                  </a:r>
                </a:p>
                <a:p>
                  <a:r>
                    <a:rPr lang="en-US" altLang="zh-CN" dirty="0">
                      <a:solidFill>
                        <a:schemeClr val="bg1"/>
                      </a:solidFill>
                      <a:latin typeface="Times New Roman" charset="0"/>
                      <a:ea typeface="Times New Roman" charset="0"/>
                      <a:cs typeface="Times New Roman" charset="0"/>
                    </a:rPr>
                    <a:t>6:</a:t>
                  </a:r>
                  <a:r>
                    <a:rPr lang="zh-CN" altLang="en-US" dirty="0">
                      <a:solidFill>
                        <a:schemeClr val="bg1"/>
                      </a:solidFill>
                      <a:latin typeface="Times New Roman" charset="0"/>
                      <a:ea typeface="Times New Roman" charset="0"/>
                      <a:cs typeface="Times New Roman" charset="0"/>
                    </a:rPr>
                    <a:t>      </a:t>
                  </a:r>
                  <a:r>
                    <a:rPr lang="en-US" altLang="zh-CN" b="1" dirty="0">
                      <a:solidFill>
                        <a:schemeClr val="bg1"/>
                      </a:solidFill>
                      <a:latin typeface="Times New Roman" charset="0"/>
                      <a:ea typeface="Times New Roman" charset="0"/>
                      <a:cs typeface="Times New Roman" charset="0"/>
                    </a:rPr>
                    <a:t>end if </a:t>
                  </a:r>
                </a:p>
                <a:p>
                  <a:r>
                    <a:rPr lang="en-US" altLang="zh-CN" dirty="0">
                      <a:solidFill>
                        <a:schemeClr val="bg1"/>
                      </a:solidFill>
                      <a:latin typeface="Times New Roman" charset="0"/>
                      <a:ea typeface="Times New Roman" charset="0"/>
                      <a:cs typeface="Times New Roman" charset="0"/>
                    </a:rPr>
                    <a:t>7:</a:t>
                  </a:r>
                  <a:r>
                    <a:rPr lang="en-US" altLang="zh-CN" b="1" dirty="0">
                      <a:solidFill>
                        <a:schemeClr val="bg1"/>
                      </a:solidFill>
                      <a:latin typeface="Times New Roman" charset="0"/>
                      <a:ea typeface="Times New Roman" charset="0"/>
                      <a:cs typeface="Times New Roman" charset="0"/>
                    </a:rPr>
                    <a:t>end for</a:t>
                  </a:r>
                </a:p>
                <a:p>
                  <a:r>
                    <a:rPr lang="en-US" altLang="zh-CN" dirty="0">
                      <a:solidFill>
                        <a:schemeClr val="bg1"/>
                      </a:solidFill>
                      <a:latin typeface="Times New Roman" charset="0"/>
                      <a:ea typeface="Times New Roman" charset="0"/>
                      <a:cs typeface="Times New Roman" charset="0"/>
                    </a:rPr>
                    <a:t>8:</a:t>
                  </a:r>
                  <a:r>
                    <a:rPr lang="en-US" altLang="zh-CN" b="1" dirty="0">
                      <a:solidFill>
                        <a:schemeClr val="bg1"/>
                      </a:solidFill>
                      <a:latin typeface="Times New Roman" charset="0"/>
                      <a:ea typeface="Times New Roman" charset="0"/>
                      <a:cs typeface="Times New Roman" charset="0"/>
                    </a:rPr>
                    <a:t>return</a:t>
                  </a:r>
                  <a:r>
                    <a:rPr lang="en-US" altLang="zh-CN" dirty="0">
                      <a:solidFill>
                        <a:schemeClr val="bg1"/>
                      </a:solidFill>
                      <a:latin typeface="Times New Roman" charset="0"/>
                      <a:ea typeface="Times New Roman" charset="0"/>
                      <a:cs typeface="Times New Roman" charset="0"/>
                    </a:rPr>
                    <a:t> (</a:t>
                  </a:r>
                  <a:r>
                    <a:rPr lang="en-US" altLang="zh-CN" i="1" dirty="0">
                      <a:solidFill>
                        <a:schemeClr val="bg1"/>
                      </a:solidFill>
                      <a:latin typeface="Times New Roman" charset="0"/>
                      <a:ea typeface="Times New Roman" charset="0"/>
                      <a:cs typeface="Times New Roman" charset="0"/>
                    </a:rPr>
                    <a:t>A</a:t>
                  </a:r>
                  <a:r>
                    <a:rPr lang="en-US" altLang="zh-CN" dirty="0">
                      <a:solidFill>
                        <a:schemeClr val="bg1"/>
                      </a:solidFill>
                      <a:latin typeface="Times New Roman" charset="0"/>
                      <a:ea typeface="Times New Roman" charset="0"/>
                      <a:cs typeface="Times New Roman" charset="0"/>
                    </a:rPr>
                    <a:t>); </a:t>
                  </a:r>
                </a:p>
              </p:txBody>
            </p:sp>
          </mc:Choice>
          <mc:Fallback xmlns="">
            <p:sp>
              <p:nvSpPr>
                <p:cNvPr id="9" name="矩形 8"/>
                <p:cNvSpPr>
                  <a:spLocks noRot="1" noChangeAspect="1" noMove="1" noResize="1" noEditPoints="1" noAdjustHandles="1" noChangeArrowheads="1" noChangeShapeType="1" noTextEdit="1"/>
                </p:cNvSpPr>
                <p:nvPr/>
              </p:nvSpPr>
              <p:spPr>
                <a:xfrm>
                  <a:off x="3698264" y="3325099"/>
                  <a:ext cx="7094414" cy="2750128"/>
                </a:xfrm>
                <a:prstGeom prst="rect">
                  <a:avLst/>
                </a:prstGeom>
                <a:blipFill rotWithShape="1">
                  <a:blip r:embed="rId4"/>
                  <a:stretch>
                    <a:fillRect l="-1286" b="-2857"/>
                  </a:stretch>
                </a:blipFill>
                <a:ln/>
              </p:spPr>
              <p:txBody>
                <a:bodyPr/>
                <a:lstStyle/>
                <a:p>
                  <a:r>
                    <a:rPr lang="zh-CN" altLang="en-US">
                      <a:noFill/>
                    </a:rPr>
                    <a:t> </a:t>
                  </a:r>
                </a:p>
              </p:txBody>
            </p:sp>
          </mc:Fallback>
        </mc:AlternateContent>
        <p:sp>
          <p:nvSpPr>
            <p:cNvPr id="12" name="圆角矩形 11"/>
            <p:cNvSpPr/>
            <p:nvPr/>
          </p:nvSpPr>
          <p:spPr>
            <a:xfrm>
              <a:off x="889247" y="4323943"/>
              <a:ext cx="2380414" cy="73152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b="1" dirty="0">
                  <a:latin typeface="Times New Roman" charset="0"/>
                  <a:ea typeface="Times New Roman" charset="0"/>
                  <a:cs typeface="Times New Roman" charset="0"/>
                </a:rPr>
                <a:t>Select the pairs </a:t>
              </a:r>
            </a:p>
          </p:txBody>
        </p:sp>
        <p:cxnSp>
          <p:nvCxnSpPr>
            <p:cNvPr id="20" name="直线箭头连接符 19"/>
            <p:cNvCxnSpPr/>
            <p:nvPr/>
          </p:nvCxnSpPr>
          <p:spPr>
            <a:xfrm>
              <a:off x="2073812" y="3054739"/>
              <a:ext cx="0" cy="1121269"/>
            </a:xfrm>
            <a:prstGeom prst="straightConnector1">
              <a:avLst/>
            </a:prstGeom>
            <a:ln w="174625">
              <a:solidFill>
                <a:srgbClr val="CCFFFF"/>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灯片编号占位符 9"/>
          <p:cNvSpPr>
            <a:spLocks noGrp="1"/>
          </p:cNvSpPr>
          <p:nvPr>
            <p:ph type="sldNum" sz="quarter" idx="12"/>
          </p:nvPr>
        </p:nvSpPr>
        <p:spPr/>
        <p:txBody>
          <a:bodyPr/>
          <a:lstStyle/>
          <a:p>
            <a:fld id="{6D5BDF4F-949A-4A1F-A098-1447686FA5B6}" type="slidenum">
              <a:rPr lang="zh-CN" altLang="en-US" smtClean="0"/>
              <a:pPr/>
              <a:t>68</a:t>
            </a:fld>
            <a:endParaRPr lang="zh-CN" altLang="en-US"/>
          </a:p>
        </p:txBody>
      </p:sp>
    </p:spTree>
    <p:extLst>
      <p:ext uri="{BB962C8B-B14F-4D97-AF65-F5344CB8AC3E}">
        <p14:creationId xmlns:p14="http://schemas.microsoft.com/office/powerpoint/2010/main" val="1069639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eaLnBrk="1" hangingPunct="1">
              <a:lnSpc>
                <a:spcPct val="150000"/>
              </a:lnSpc>
            </a:pPr>
            <a:r>
              <a:rPr lang="zh-CN" sz="3200" b="1" dirty="0">
                <a:solidFill>
                  <a:schemeClr val="bg1"/>
                </a:solidFill>
                <a:latin typeface="Calibri" pitchFamily="34" charset="0"/>
              </a:rPr>
              <a:t>面向语义的短文本分类的研究</a:t>
            </a:r>
          </a:p>
        </p:txBody>
      </p:sp>
      <p:sp>
        <p:nvSpPr>
          <p:cNvPr id="2" name="日期占位符 1"/>
          <p:cNvSpPr>
            <a:spLocks noGrp="1"/>
          </p:cNvSpPr>
          <p:nvPr>
            <p:ph type="dt" sz="half" idx="10"/>
          </p:nvPr>
        </p:nvSpPr>
        <p:spPr/>
        <p:txBody>
          <a:bodyPr/>
          <a:lstStyle/>
          <a:p>
            <a:pPr>
              <a:defRPr/>
            </a:pPr>
            <a:fld id="{BD5BCAAF-F1C4-44C2-B953-E89E4CB7FCF7}"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33CAA66B-9763-40AB-868E-3250EC005054}" type="slidenum">
              <a:rPr lang="zh-CN" altLang="en-US" smtClean="0"/>
              <a:pPr>
                <a:defRPr/>
              </a:pPr>
              <a:t>69</a:t>
            </a:fld>
            <a:endParaRPr lang="zh-CN" altLang="en-US"/>
          </a:p>
        </p:txBody>
      </p:sp>
      <p:sp>
        <p:nvSpPr>
          <p:cNvPr id="4" name="文本框 3"/>
          <p:cNvSpPr txBox="1"/>
          <p:nvPr/>
        </p:nvSpPr>
        <p:spPr>
          <a:xfrm>
            <a:off x="1835696" y="2420888"/>
            <a:ext cx="5184576" cy="646331"/>
          </a:xfrm>
          <a:prstGeom prst="rect">
            <a:avLst/>
          </a:prstGeom>
          <a:noFill/>
        </p:spPr>
        <p:txBody>
          <a:bodyPr wrap="square" rtlCol="0">
            <a:spAutoFit/>
          </a:bodyPr>
          <a:lstStyle/>
          <a:p>
            <a:pPr algn="ctr"/>
            <a:r>
              <a:rPr lang="en-US" altLang="zh-CN" sz="3600" dirty="0" smtClean="0"/>
              <a:t>Wireless Charging</a:t>
            </a:r>
            <a:endParaRPr lang="zh-CN" altLang="en-US" sz="3600" dirty="0"/>
          </a:p>
        </p:txBody>
      </p:sp>
    </p:spTree>
    <p:extLst>
      <p:ext uri="{BB962C8B-B14F-4D97-AF65-F5344CB8AC3E}">
        <p14:creationId xmlns:p14="http://schemas.microsoft.com/office/powerpoint/2010/main" val="167677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D6A62-2B55-4818-A31D-992BA5C0626D}"/>
              </a:ext>
            </a:extLst>
          </p:cNvPr>
          <p:cNvSpPr>
            <a:spLocks noGrp="1"/>
          </p:cNvSpPr>
          <p:nvPr>
            <p:ph type="title"/>
          </p:nvPr>
        </p:nvSpPr>
        <p:spPr/>
        <p:txBody>
          <a:bodyPr/>
          <a:lstStyle/>
          <a:p>
            <a:endParaRPr lang="zh-CN" altLang="en-US"/>
          </a:p>
        </p:txBody>
      </p:sp>
      <p:sp>
        <p:nvSpPr>
          <p:cNvPr id="4" name="日期占位符 3">
            <a:extLst>
              <a:ext uri="{FF2B5EF4-FFF2-40B4-BE49-F238E27FC236}">
                <a16:creationId xmlns:a16="http://schemas.microsoft.com/office/drawing/2014/main" id="{24D2478B-F9D1-40D0-9C91-C3370DF9861B}"/>
              </a:ext>
            </a:extLst>
          </p:cNvPr>
          <p:cNvSpPr>
            <a:spLocks noGrp="1"/>
          </p:cNvSpPr>
          <p:nvPr>
            <p:ph type="dt" sz="half" idx="10"/>
          </p:nvPr>
        </p:nvSpPr>
        <p:spPr/>
        <p:txBody>
          <a:bodyPr/>
          <a:lstStyle/>
          <a:p>
            <a:pPr>
              <a:defRPr/>
            </a:pPr>
            <a:fld id="{64C9B07E-2913-49F4-8170-FCD71C820FB2}" type="datetime1">
              <a:rPr lang="zh-CN" altLang="en-US" smtClean="0"/>
              <a:t>2021/8/14</a:t>
            </a:fld>
            <a:endParaRPr lang="zh-CN" altLang="en-US"/>
          </a:p>
        </p:txBody>
      </p:sp>
      <p:sp>
        <p:nvSpPr>
          <p:cNvPr id="5" name="灯片编号占位符 4">
            <a:extLst>
              <a:ext uri="{FF2B5EF4-FFF2-40B4-BE49-F238E27FC236}">
                <a16:creationId xmlns:a16="http://schemas.microsoft.com/office/drawing/2014/main" id="{669064D9-C525-4163-99BF-3F36B60C1F65}"/>
              </a:ext>
            </a:extLst>
          </p:cNvPr>
          <p:cNvSpPr>
            <a:spLocks noGrp="1"/>
          </p:cNvSpPr>
          <p:nvPr>
            <p:ph type="sldNum" sz="quarter" idx="12"/>
          </p:nvPr>
        </p:nvSpPr>
        <p:spPr/>
        <p:txBody>
          <a:bodyPr/>
          <a:lstStyle/>
          <a:p>
            <a:pPr>
              <a:defRPr/>
            </a:pPr>
            <a:fld id="{7631C0C1-1631-4991-A7F2-094E066B2ABC}" type="slidenum">
              <a:rPr lang="zh-CN" altLang="en-US" smtClean="0"/>
              <a:pPr>
                <a:defRPr/>
              </a:pPr>
              <a:t>7</a:t>
            </a:fld>
            <a:endParaRPr lang="zh-CN" altLang="en-US"/>
          </a:p>
        </p:txBody>
      </p:sp>
      <p:sp>
        <p:nvSpPr>
          <p:cNvPr id="6" name="文本框 5">
            <a:extLst>
              <a:ext uri="{FF2B5EF4-FFF2-40B4-BE49-F238E27FC236}">
                <a16:creationId xmlns:a16="http://schemas.microsoft.com/office/drawing/2014/main" id="{B2B34153-A5CE-4605-AFEF-DF587676B9C2}"/>
              </a:ext>
            </a:extLst>
          </p:cNvPr>
          <p:cNvSpPr txBox="1"/>
          <p:nvPr/>
        </p:nvSpPr>
        <p:spPr>
          <a:xfrm>
            <a:off x="457200" y="2492896"/>
            <a:ext cx="8085584" cy="2308324"/>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What is Game?</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Player: A decision-maker</a:t>
            </a:r>
          </a:p>
          <a:p>
            <a:r>
              <a:rPr lang="en-US" altLang="zh-CN" sz="2400" dirty="0">
                <a:latin typeface="Times New Roman" panose="02020603050405020304" pitchFamily="18" charset="0"/>
                <a:cs typeface="Times New Roman" panose="02020603050405020304" pitchFamily="18" charset="0"/>
              </a:rPr>
              <a:t>Strategy: An action of taken by the player</a:t>
            </a:r>
          </a:p>
          <a:p>
            <a:r>
              <a:rPr lang="en-US" altLang="zh-CN" sz="2400" dirty="0">
                <a:latin typeface="Times New Roman" panose="02020603050405020304" pitchFamily="18" charset="0"/>
                <a:cs typeface="Times New Roman" panose="02020603050405020304" pitchFamily="18" charset="0"/>
              </a:rPr>
              <a:t>Utility/Payoff: Player’s valuation on the outcome</a:t>
            </a:r>
          </a:p>
          <a:p>
            <a:r>
              <a:rPr lang="en-US" altLang="zh-CN" sz="2400" dirty="0">
                <a:latin typeface="Times New Roman" panose="02020603050405020304" pitchFamily="18" charset="0"/>
                <a:cs typeface="Times New Roman" panose="02020603050405020304" pitchFamily="18" charset="0"/>
              </a:rPr>
              <a:t>Example: Chess, </a:t>
            </a:r>
            <a:r>
              <a:rPr lang="en-US" altLang="zh-CN" sz="2400" dirty="0" err="1">
                <a:latin typeface="Times New Roman" panose="02020603050405020304" pitchFamily="18" charset="0"/>
                <a:cs typeface="Times New Roman" panose="02020603050405020304" pitchFamily="18" charset="0"/>
              </a:rPr>
              <a:t>WiFi</a:t>
            </a:r>
            <a:r>
              <a:rPr lang="en-US" altLang="zh-CN" sz="2400" dirty="0">
                <a:latin typeface="Times New Roman" panose="02020603050405020304" pitchFamily="18" charset="0"/>
                <a:cs typeface="Times New Roman" panose="02020603050405020304" pitchFamily="18" charset="0"/>
              </a:rPr>
              <a:t> Network Connection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6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8">
            <a:extLst>
              <a:ext uri="{FF2B5EF4-FFF2-40B4-BE49-F238E27FC236}">
                <a16:creationId xmlns:a16="http://schemas.microsoft.com/office/drawing/2014/main" id="{EF3EC0C5-03EB-4CC8-B200-A1B6997A5F56}"/>
              </a:ext>
            </a:extLst>
          </p:cNvPr>
          <p:cNvSpPr txBox="1"/>
          <p:nvPr/>
        </p:nvSpPr>
        <p:spPr>
          <a:xfrm>
            <a:off x="1638901" y="1860636"/>
            <a:ext cx="2846150" cy="415498"/>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nchor="ctr">
            <a:spAutoFit/>
          </a:bodyPr>
          <a:lstStyle/>
          <a:p>
            <a:pPr algn="ctr"/>
            <a:r>
              <a:rPr lang="en-US" altLang="zh-CN" sz="2700" b="1" dirty="0">
                <a:solidFill>
                  <a:schemeClr val="bg1"/>
                </a:solidFill>
                <a:latin typeface="Times New Roman" panose="02020603050405020304" pitchFamily="18" charset="0"/>
                <a:cs typeface="Times New Roman" panose="02020603050405020304" pitchFamily="18" charset="0"/>
                <a:sym typeface="+mn-lt"/>
              </a:rPr>
              <a:t>System Model</a:t>
            </a:r>
            <a:endParaRPr lang="zh-CN" altLang="en-US" sz="2700" b="1" dirty="0">
              <a:solidFill>
                <a:schemeClr val="bg1"/>
              </a:solidFill>
              <a:latin typeface="Times New Roman" panose="02020603050405020304" pitchFamily="18" charset="0"/>
              <a:cs typeface="Times New Roman" panose="02020603050405020304" pitchFamily="18" charset="0"/>
              <a:sym typeface="+mn-lt"/>
            </a:endParaRPr>
          </a:p>
        </p:txBody>
      </p:sp>
      <p:pic>
        <p:nvPicPr>
          <p:cNvPr id="4" name="图片 3">
            <a:extLst>
              <a:ext uri="{FF2B5EF4-FFF2-40B4-BE49-F238E27FC236}">
                <a16:creationId xmlns:a16="http://schemas.microsoft.com/office/drawing/2014/main" id="{18FF434F-FB40-40BE-9F94-944AFA8677A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984" y="3165477"/>
            <a:ext cx="4911980" cy="2480840"/>
          </a:xfrm>
          <a:prstGeom prst="rect">
            <a:avLst/>
          </a:prstGeom>
        </p:spPr>
      </p:pic>
      <p:sp>
        <p:nvSpPr>
          <p:cNvPr id="5" name="矩形 4">
            <a:extLst>
              <a:ext uri="{FF2B5EF4-FFF2-40B4-BE49-F238E27FC236}">
                <a16:creationId xmlns:a16="http://schemas.microsoft.com/office/drawing/2014/main" id="{6F150A2C-71E4-4E64-A796-0F65D7862E29}"/>
              </a:ext>
            </a:extLst>
          </p:cNvPr>
          <p:cNvSpPr/>
          <p:nvPr/>
        </p:nvSpPr>
        <p:spPr>
          <a:xfrm>
            <a:off x="1638901" y="1059222"/>
            <a:ext cx="648645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2400" b="1" dirty="0" smtClean="0">
                <a:latin typeface="Times New Roman" panose="02020603050405020304" pitchFamily="18" charset="0"/>
                <a:cs typeface="Times New Roman" panose="02020603050405020304" pitchFamily="18" charset="0"/>
              </a:rPr>
              <a:t>System </a:t>
            </a:r>
            <a:r>
              <a:rPr lang="en-US" altLang="zh-CN" sz="2400" b="1" dirty="0">
                <a:latin typeface="Times New Roman" panose="02020603050405020304" pitchFamily="18" charset="0"/>
                <a:cs typeface="Times New Roman" panose="02020603050405020304" pitchFamily="18" charset="0"/>
              </a:rPr>
              <a:t>Model And Problem Formulation</a:t>
            </a:r>
            <a:endParaRPr lang="zh-CN" altLang="en-US" sz="24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D1C46C2C-341F-4EE0-B3DA-0AC1891276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052" y="3165478"/>
            <a:ext cx="2901824" cy="2328368"/>
          </a:xfrm>
          <a:prstGeom prst="rect">
            <a:avLst/>
          </a:prstGeom>
        </p:spPr>
      </p:pic>
      <p:sp>
        <p:nvSpPr>
          <p:cNvPr id="2" name="文本框 1">
            <a:extLst>
              <a:ext uri="{FF2B5EF4-FFF2-40B4-BE49-F238E27FC236}">
                <a16:creationId xmlns:a16="http://schemas.microsoft.com/office/drawing/2014/main" id="{8F34E1AF-145F-4C14-A86E-D4CC65A1CFF4}"/>
              </a:ext>
            </a:extLst>
          </p:cNvPr>
          <p:cNvSpPr txBox="1"/>
          <p:nvPr/>
        </p:nvSpPr>
        <p:spPr>
          <a:xfrm>
            <a:off x="5239244" y="1722137"/>
            <a:ext cx="2833635" cy="1477328"/>
          </a:xfrm>
          <a:prstGeom prst="rect">
            <a:avLst/>
          </a:prstGeom>
          <a:noFill/>
        </p:spPr>
        <p:txBody>
          <a:bodyPr wrap="square" rtlCol="0">
            <a:spAutoFit/>
          </a:bodyPr>
          <a:lstStyle/>
          <a:p>
            <a:r>
              <a:rPr lang="en-US" altLang="zh-CN" dirty="0"/>
              <a:t>1</a:t>
            </a:r>
            <a:r>
              <a:rPr lang="zh-CN" altLang="en-US" dirty="0"/>
              <a:t>、无线充电器价格高昂</a:t>
            </a:r>
            <a:endParaRPr lang="en-US" altLang="zh-CN" dirty="0"/>
          </a:p>
          <a:p>
            <a:r>
              <a:rPr lang="en-US" altLang="zh-CN" dirty="0"/>
              <a:t>2</a:t>
            </a:r>
            <a:r>
              <a:rPr lang="zh-CN" altLang="en-US" dirty="0"/>
              <a:t>、全向充电技术的开放性</a:t>
            </a:r>
            <a:endParaRPr lang="en-US" altLang="zh-CN" dirty="0"/>
          </a:p>
          <a:p>
            <a:r>
              <a:rPr lang="en-US" altLang="zh-CN" dirty="0"/>
              <a:t>3</a:t>
            </a:r>
            <a:r>
              <a:rPr lang="zh-CN" altLang="en-US" dirty="0"/>
              <a:t>、作为基础设施</a:t>
            </a:r>
            <a:endParaRPr lang="en-US" altLang="zh-CN" dirty="0"/>
          </a:p>
          <a:p>
            <a:r>
              <a:rPr lang="en-US" altLang="zh-CN" dirty="0"/>
              <a:t>4</a:t>
            </a:r>
            <a:r>
              <a:rPr lang="zh-CN" altLang="en-US" dirty="0"/>
              <a:t>、作为商业模式</a:t>
            </a:r>
            <a:endParaRPr lang="en-US" altLang="zh-CN" dirty="0"/>
          </a:p>
          <a:p>
            <a:r>
              <a:rPr lang="en-US" altLang="zh-CN" dirty="0"/>
              <a:t>5</a:t>
            </a:r>
            <a:r>
              <a:rPr lang="zh-CN" altLang="en-US" dirty="0"/>
              <a:t>、适用性广</a:t>
            </a:r>
          </a:p>
        </p:txBody>
      </p:sp>
    </p:spTree>
    <p:extLst>
      <p:ext uri="{BB962C8B-B14F-4D97-AF65-F5344CB8AC3E}">
        <p14:creationId xmlns:p14="http://schemas.microsoft.com/office/powerpoint/2010/main" val="34956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8">
            <a:extLst>
              <a:ext uri="{FF2B5EF4-FFF2-40B4-BE49-F238E27FC236}">
                <a16:creationId xmlns:a16="http://schemas.microsoft.com/office/drawing/2014/main" id="{EF3EC0C5-03EB-4CC8-B200-A1B6997A5F56}"/>
              </a:ext>
            </a:extLst>
          </p:cNvPr>
          <p:cNvSpPr txBox="1"/>
          <p:nvPr/>
        </p:nvSpPr>
        <p:spPr>
          <a:xfrm>
            <a:off x="625361" y="2182294"/>
            <a:ext cx="4408259" cy="415498"/>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nchor="ctr">
            <a:spAutoFit/>
          </a:bodyPr>
          <a:lstStyle/>
          <a:p>
            <a:pPr marL="0" lvl="1" algn="ctr"/>
            <a:r>
              <a:rPr lang="en-US" altLang="zh-CN" sz="2700" dirty="0">
                <a:latin typeface="Times New Roman" panose="02020603050405020304" pitchFamily="18" charset="0"/>
                <a:cs typeface="Times New Roman" panose="02020603050405020304" pitchFamily="18" charset="0"/>
              </a:rPr>
              <a:t>Cooperative Charging Model</a:t>
            </a:r>
            <a:endParaRPr lang="zh-CN" altLang="zh-CN" sz="2700" dirty="0">
              <a:latin typeface="Times New Roman" panose="02020603050405020304" pitchFamily="18" charset="0"/>
              <a:cs typeface="Times New Roman" panose="02020603050405020304" pitchFamily="18" charset="0"/>
            </a:endParaRPr>
          </a:p>
        </p:txBody>
      </p:sp>
      <p:grpSp>
        <p:nvGrpSpPr>
          <p:cNvPr id="2" name="组合 1">
            <a:extLst>
              <a:ext uri="{FF2B5EF4-FFF2-40B4-BE49-F238E27FC236}">
                <a16:creationId xmlns:a16="http://schemas.microsoft.com/office/drawing/2014/main" id="{3D1C11DC-13B9-4661-A8C6-8AC8864B3122}"/>
              </a:ext>
            </a:extLst>
          </p:cNvPr>
          <p:cNvGrpSpPr/>
          <p:nvPr/>
        </p:nvGrpSpPr>
        <p:grpSpPr>
          <a:xfrm>
            <a:off x="540742" y="2976949"/>
            <a:ext cx="5595869" cy="448709"/>
            <a:chOff x="720988" y="2826265"/>
            <a:chExt cx="7461159" cy="598278"/>
          </a:xfrm>
        </p:grpSpPr>
        <p:sp>
          <p:nvSpPr>
            <p:cNvPr id="6" name="矩形 5">
              <a:extLst>
                <a:ext uri="{FF2B5EF4-FFF2-40B4-BE49-F238E27FC236}">
                  <a16:creationId xmlns:a16="http://schemas.microsoft.com/office/drawing/2014/main" id="{87D4925D-F8FA-4A0D-A723-22C764E03D27}"/>
                </a:ext>
              </a:extLst>
            </p:cNvPr>
            <p:cNvSpPr/>
            <p:nvPr/>
          </p:nvSpPr>
          <p:spPr>
            <a:xfrm>
              <a:off x="720988" y="2869026"/>
              <a:ext cx="4711975" cy="49244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(1) The moving distance of  device: </a:t>
              </a:r>
              <a:endParaRPr lang="zh-CN" altLang="en-US"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E139F8F5-0029-408A-ACE3-80B31042A20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120371" y="2826265"/>
              <a:ext cx="3061776" cy="598278"/>
            </a:xfrm>
            <a:prstGeom prst="rect">
              <a:avLst/>
            </a:prstGeom>
          </p:spPr>
        </p:pic>
      </p:grpSp>
      <p:graphicFrame>
        <p:nvGraphicFramePr>
          <p:cNvPr id="11" name="对象 10">
            <a:extLst>
              <a:ext uri="{FF2B5EF4-FFF2-40B4-BE49-F238E27FC236}">
                <a16:creationId xmlns:a16="http://schemas.microsoft.com/office/drawing/2014/main" id="{3823CC19-B98C-4637-89EF-9DD5AC74FA9F}"/>
              </a:ext>
            </a:extLst>
          </p:cNvPr>
          <p:cNvGraphicFramePr>
            <a:graphicFrameLocks noChangeAspect="1"/>
          </p:cNvGraphicFramePr>
          <p:nvPr>
            <p:extLst/>
          </p:nvPr>
        </p:nvGraphicFramePr>
        <p:xfrm>
          <a:off x="4052924" y="3439212"/>
          <a:ext cx="685800" cy="148829"/>
        </p:xfrm>
        <a:graphic>
          <a:graphicData uri="http://schemas.openxmlformats.org/presentationml/2006/ole">
            <mc:AlternateContent xmlns:mc="http://schemas.openxmlformats.org/markup-compatibility/2006">
              <mc:Choice xmlns:v="urn:schemas-microsoft-com:vml" Requires="v">
                <p:oleObj spid="_x0000_s1078" name="Equation" r:id="rId5" imgW="914400" imgH="198720" progId="Equation.DSMT4">
                  <p:embed/>
                </p:oleObj>
              </mc:Choice>
              <mc:Fallback>
                <p:oleObj name="Equation" r:id="rId5" imgW="914400" imgH="198720" progId="Equation.DSMT4">
                  <p:embed/>
                  <p:pic>
                    <p:nvPicPr>
                      <p:cNvPr id="11" name="对象 10">
                        <a:extLst>
                          <a:ext uri="{FF2B5EF4-FFF2-40B4-BE49-F238E27FC236}">
                            <a16:creationId xmlns:a16="http://schemas.microsoft.com/office/drawing/2014/main" id="{3823CC19-B98C-4637-89EF-9DD5AC74FA9F}"/>
                          </a:ext>
                        </a:extLst>
                      </p:cNvPr>
                      <p:cNvPicPr/>
                      <p:nvPr/>
                    </p:nvPicPr>
                    <p:blipFill>
                      <a:blip r:embed="rId6"/>
                      <a:stretch>
                        <a:fillRect/>
                      </a:stretch>
                    </p:blipFill>
                    <p:spPr>
                      <a:xfrm>
                        <a:off x="4052924" y="3439212"/>
                        <a:ext cx="685800" cy="148829"/>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8A88C4C3-05A0-47EE-8637-065BCB7EA248}"/>
              </a:ext>
            </a:extLst>
          </p:cNvPr>
          <p:cNvGraphicFramePr>
            <a:graphicFrameLocks noChangeAspect="1"/>
          </p:cNvGraphicFramePr>
          <p:nvPr>
            <p:extLst/>
          </p:nvPr>
        </p:nvGraphicFramePr>
        <p:xfrm>
          <a:off x="3320743" y="3665711"/>
          <a:ext cx="260999" cy="275498"/>
        </p:xfrm>
        <a:graphic>
          <a:graphicData uri="http://schemas.openxmlformats.org/presentationml/2006/ole">
            <mc:AlternateContent xmlns:mc="http://schemas.openxmlformats.org/markup-compatibility/2006">
              <mc:Choice xmlns:v="urn:schemas-microsoft-com:vml" Requires="v">
                <p:oleObj spid="_x0000_s1079" name="Equation" r:id="rId7" imgW="228600" imgH="241200" progId="Equation.DSMT4">
                  <p:embed/>
                </p:oleObj>
              </mc:Choice>
              <mc:Fallback>
                <p:oleObj name="Equation" r:id="rId7" imgW="228600" imgH="241200" progId="Equation.DSMT4">
                  <p:embed/>
                  <p:pic>
                    <p:nvPicPr>
                      <p:cNvPr id="12" name="对象 11">
                        <a:extLst>
                          <a:ext uri="{FF2B5EF4-FFF2-40B4-BE49-F238E27FC236}">
                            <a16:creationId xmlns:a16="http://schemas.microsoft.com/office/drawing/2014/main" id="{8A88C4C3-05A0-47EE-8637-065BCB7EA248}"/>
                          </a:ext>
                        </a:extLst>
                      </p:cNvPr>
                      <p:cNvPicPr/>
                      <p:nvPr/>
                    </p:nvPicPr>
                    <p:blipFill>
                      <a:blip r:embed="rId8"/>
                      <a:stretch>
                        <a:fillRect/>
                      </a:stretch>
                    </p:blipFill>
                    <p:spPr>
                      <a:xfrm>
                        <a:off x="3320743" y="3665711"/>
                        <a:ext cx="260999" cy="275498"/>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id="{5BF7677C-0BC8-4FF6-942D-D8D181C5ADD2}"/>
              </a:ext>
            </a:extLst>
          </p:cNvPr>
          <p:cNvSpPr/>
          <p:nvPr/>
        </p:nvSpPr>
        <p:spPr>
          <a:xfrm>
            <a:off x="540741" y="3605613"/>
            <a:ext cx="3217441" cy="646331"/>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(2) The moving cost of group     :       </a:t>
            </a:r>
            <a:endParaRPr lang="zh-CN" altLang="en-US" dirty="0"/>
          </a:p>
        </p:txBody>
      </p:sp>
      <p:pic>
        <p:nvPicPr>
          <p:cNvPr id="13" name="图片 12">
            <a:extLst>
              <a:ext uri="{FF2B5EF4-FFF2-40B4-BE49-F238E27FC236}">
                <a16:creationId xmlns:a16="http://schemas.microsoft.com/office/drawing/2014/main" id="{50F0F9C7-38BA-4C7E-A625-C89C33858E5D}"/>
              </a:ext>
            </a:extLst>
          </p:cNvPr>
          <p:cNvPicPr>
            <a:picLocks noChangeAspect="1"/>
          </p:cNvPicPr>
          <p:nvPr/>
        </p:nvPicPr>
        <p:blipFill>
          <a:blip r:embed="rId9"/>
          <a:stretch>
            <a:fillRect/>
          </a:stretch>
        </p:blipFill>
        <p:spPr>
          <a:xfrm>
            <a:off x="3741518" y="3601595"/>
            <a:ext cx="2296332" cy="514283"/>
          </a:xfrm>
          <a:prstGeom prst="rect">
            <a:avLst/>
          </a:prstGeom>
        </p:spPr>
      </p:pic>
      <p:graphicFrame>
        <p:nvGraphicFramePr>
          <p:cNvPr id="14" name="对象 13">
            <a:extLst>
              <a:ext uri="{FF2B5EF4-FFF2-40B4-BE49-F238E27FC236}">
                <a16:creationId xmlns:a16="http://schemas.microsoft.com/office/drawing/2014/main" id="{7BFB218F-A6D2-426F-B2E7-D2AABA9D6696}"/>
              </a:ext>
            </a:extLst>
          </p:cNvPr>
          <p:cNvGraphicFramePr>
            <a:graphicFrameLocks noChangeAspect="1"/>
          </p:cNvGraphicFramePr>
          <p:nvPr>
            <p:extLst/>
          </p:nvPr>
        </p:nvGraphicFramePr>
        <p:xfrm>
          <a:off x="3491701" y="4183794"/>
          <a:ext cx="260999" cy="275498"/>
        </p:xfrm>
        <a:graphic>
          <a:graphicData uri="http://schemas.openxmlformats.org/presentationml/2006/ole">
            <mc:AlternateContent xmlns:mc="http://schemas.openxmlformats.org/markup-compatibility/2006">
              <mc:Choice xmlns:v="urn:schemas-microsoft-com:vml" Requires="v">
                <p:oleObj spid="_x0000_s1080" name="Equation" r:id="rId7" imgW="228600" imgH="241200" progId="Equation.DSMT4">
                  <p:embed/>
                </p:oleObj>
              </mc:Choice>
              <mc:Fallback>
                <p:oleObj name="Equation" r:id="rId7" imgW="228600" imgH="241200" progId="Equation.DSMT4">
                  <p:embed/>
                  <p:pic>
                    <p:nvPicPr>
                      <p:cNvPr id="14" name="对象 13">
                        <a:extLst>
                          <a:ext uri="{FF2B5EF4-FFF2-40B4-BE49-F238E27FC236}">
                            <a16:creationId xmlns:a16="http://schemas.microsoft.com/office/drawing/2014/main" id="{7BFB218F-A6D2-426F-B2E7-D2AABA9D6696}"/>
                          </a:ext>
                        </a:extLst>
                      </p:cNvPr>
                      <p:cNvPicPr/>
                      <p:nvPr/>
                    </p:nvPicPr>
                    <p:blipFill>
                      <a:blip r:embed="rId8"/>
                      <a:stretch>
                        <a:fillRect/>
                      </a:stretch>
                    </p:blipFill>
                    <p:spPr>
                      <a:xfrm>
                        <a:off x="3491701" y="4183794"/>
                        <a:ext cx="260999" cy="275498"/>
                      </a:xfrm>
                      <a:prstGeom prst="rect">
                        <a:avLst/>
                      </a:prstGeom>
                    </p:spPr>
                  </p:pic>
                </p:oleObj>
              </mc:Fallback>
            </mc:AlternateContent>
          </a:graphicData>
        </a:graphic>
      </p:graphicFrame>
      <p:grpSp>
        <p:nvGrpSpPr>
          <p:cNvPr id="4" name="组合 3">
            <a:extLst>
              <a:ext uri="{FF2B5EF4-FFF2-40B4-BE49-F238E27FC236}">
                <a16:creationId xmlns:a16="http://schemas.microsoft.com/office/drawing/2014/main" id="{305EB91A-6CEC-4BDF-8032-8F22C3520699}"/>
              </a:ext>
            </a:extLst>
          </p:cNvPr>
          <p:cNvGrpSpPr/>
          <p:nvPr/>
        </p:nvGrpSpPr>
        <p:grpSpPr>
          <a:xfrm>
            <a:off x="553191" y="4026985"/>
            <a:ext cx="5673771" cy="601091"/>
            <a:chOff x="737588" y="4226314"/>
            <a:chExt cx="7565028" cy="801454"/>
          </a:xfrm>
        </p:grpSpPr>
        <p:sp>
          <p:nvSpPr>
            <p:cNvPr id="8" name="矩形 7">
              <a:extLst>
                <a:ext uri="{FF2B5EF4-FFF2-40B4-BE49-F238E27FC236}">
                  <a16:creationId xmlns:a16="http://schemas.microsoft.com/office/drawing/2014/main" id="{630C426D-44BB-4E66-A371-6F5589D2F197}"/>
                </a:ext>
              </a:extLst>
            </p:cNvPr>
            <p:cNvSpPr/>
            <p:nvPr/>
          </p:nvSpPr>
          <p:spPr>
            <a:xfrm>
              <a:off x="737588" y="4358965"/>
              <a:ext cx="4552528" cy="49244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(3) The charging cost of group      :</a:t>
              </a:r>
              <a:endParaRPr lang="zh-CN" altLang="en-US" dirty="0"/>
            </a:p>
          </p:txBody>
        </p:sp>
        <p:pic>
          <p:nvPicPr>
            <p:cNvPr id="15" name="图片 14">
              <a:extLst>
                <a:ext uri="{FF2B5EF4-FFF2-40B4-BE49-F238E27FC236}">
                  <a16:creationId xmlns:a16="http://schemas.microsoft.com/office/drawing/2014/main" id="{98BB8C62-961E-491A-9955-DB66C922859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120371" y="4226314"/>
              <a:ext cx="3182245" cy="801454"/>
            </a:xfrm>
            <a:prstGeom prst="rect">
              <a:avLst/>
            </a:prstGeom>
          </p:spPr>
        </p:pic>
      </p:grpSp>
      <p:graphicFrame>
        <p:nvGraphicFramePr>
          <p:cNvPr id="16" name="对象 15">
            <a:extLst>
              <a:ext uri="{FF2B5EF4-FFF2-40B4-BE49-F238E27FC236}">
                <a16:creationId xmlns:a16="http://schemas.microsoft.com/office/drawing/2014/main" id="{8ED64E62-878E-4B1C-A8F3-CF704487640A}"/>
              </a:ext>
            </a:extLst>
          </p:cNvPr>
          <p:cNvGraphicFramePr>
            <a:graphicFrameLocks noChangeAspect="1"/>
          </p:cNvGraphicFramePr>
          <p:nvPr>
            <p:extLst/>
          </p:nvPr>
        </p:nvGraphicFramePr>
        <p:xfrm>
          <a:off x="3982774" y="4791904"/>
          <a:ext cx="260999" cy="275498"/>
        </p:xfrm>
        <a:graphic>
          <a:graphicData uri="http://schemas.openxmlformats.org/presentationml/2006/ole">
            <mc:AlternateContent xmlns:mc="http://schemas.openxmlformats.org/markup-compatibility/2006">
              <mc:Choice xmlns:v="urn:schemas-microsoft-com:vml" Requires="v">
                <p:oleObj spid="_x0000_s1081" name="Equation" r:id="rId11" imgW="228600" imgH="241200" progId="Equation.DSMT4">
                  <p:embed/>
                </p:oleObj>
              </mc:Choice>
              <mc:Fallback>
                <p:oleObj name="Equation" r:id="rId11" imgW="228600" imgH="241200" progId="Equation.DSMT4">
                  <p:embed/>
                  <p:pic>
                    <p:nvPicPr>
                      <p:cNvPr id="16" name="对象 15">
                        <a:extLst>
                          <a:ext uri="{FF2B5EF4-FFF2-40B4-BE49-F238E27FC236}">
                            <a16:creationId xmlns:a16="http://schemas.microsoft.com/office/drawing/2014/main" id="{8ED64E62-878E-4B1C-A8F3-CF704487640A}"/>
                          </a:ext>
                        </a:extLst>
                      </p:cNvPr>
                      <p:cNvPicPr/>
                      <p:nvPr/>
                    </p:nvPicPr>
                    <p:blipFill>
                      <a:blip r:embed="rId8"/>
                      <a:stretch>
                        <a:fillRect/>
                      </a:stretch>
                    </p:blipFill>
                    <p:spPr>
                      <a:xfrm>
                        <a:off x="3982774" y="4791904"/>
                        <a:ext cx="260999" cy="275498"/>
                      </a:xfrm>
                      <a:prstGeom prst="rect">
                        <a:avLst/>
                      </a:prstGeom>
                    </p:spPr>
                  </p:pic>
                </p:oleObj>
              </mc:Fallback>
            </mc:AlternateContent>
          </a:graphicData>
        </a:graphic>
      </p:graphicFrame>
      <p:grpSp>
        <p:nvGrpSpPr>
          <p:cNvPr id="5" name="组合 4">
            <a:extLst>
              <a:ext uri="{FF2B5EF4-FFF2-40B4-BE49-F238E27FC236}">
                <a16:creationId xmlns:a16="http://schemas.microsoft.com/office/drawing/2014/main" id="{5FD32399-83A0-4B25-995F-38FFD1D3FC68}"/>
              </a:ext>
            </a:extLst>
          </p:cNvPr>
          <p:cNvGrpSpPr/>
          <p:nvPr/>
        </p:nvGrpSpPr>
        <p:grpSpPr>
          <a:xfrm>
            <a:off x="553191" y="4730795"/>
            <a:ext cx="6882870" cy="749471"/>
            <a:chOff x="737588" y="5164726"/>
            <a:chExt cx="9177160" cy="999295"/>
          </a:xfrm>
        </p:grpSpPr>
        <p:sp>
          <p:nvSpPr>
            <p:cNvPr id="9" name="矩形 8">
              <a:extLst>
                <a:ext uri="{FF2B5EF4-FFF2-40B4-BE49-F238E27FC236}">
                  <a16:creationId xmlns:a16="http://schemas.microsoft.com/office/drawing/2014/main" id="{0B1F18B0-BC94-4D3D-A017-FF755AF91706}"/>
                </a:ext>
              </a:extLst>
            </p:cNvPr>
            <p:cNvSpPr/>
            <p:nvPr/>
          </p:nvSpPr>
          <p:spPr>
            <a:xfrm>
              <a:off x="737588" y="5164726"/>
              <a:ext cx="5196295" cy="492443"/>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(4)The comprehensive cost of group     :</a:t>
              </a:r>
              <a:endParaRPr lang="zh-CN" altLang="en-US"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6DE0F11B-096A-45BC-BFF1-B49ECEEA115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5760776" y="5246204"/>
              <a:ext cx="4153972" cy="917817"/>
            </a:xfrm>
            <a:prstGeom prst="rect">
              <a:avLst/>
            </a:prstGeom>
          </p:spPr>
        </p:pic>
      </p:grpSp>
      <p:sp>
        <p:nvSpPr>
          <p:cNvPr id="18" name="矩形 17">
            <a:extLst>
              <a:ext uri="{FF2B5EF4-FFF2-40B4-BE49-F238E27FC236}">
                <a16:creationId xmlns:a16="http://schemas.microsoft.com/office/drawing/2014/main" id="{D3B7E7CE-4734-415A-8B22-376ADA536BFB}"/>
              </a:ext>
            </a:extLst>
          </p:cNvPr>
          <p:cNvSpPr/>
          <p:nvPr/>
        </p:nvSpPr>
        <p:spPr>
          <a:xfrm>
            <a:off x="1633415" y="1047019"/>
            <a:ext cx="648645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2400" b="1" dirty="0" smtClean="0">
                <a:latin typeface="Times New Roman" panose="02020603050405020304" pitchFamily="18" charset="0"/>
                <a:cs typeface="Times New Roman" panose="02020603050405020304" pitchFamily="18" charset="0"/>
              </a:rPr>
              <a:t>System </a:t>
            </a:r>
            <a:r>
              <a:rPr lang="en-US" altLang="zh-CN" sz="2400" b="1" dirty="0">
                <a:latin typeface="Times New Roman" panose="02020603050405020304" pitchFamily="18" charset="0"/>
                <a:cs typeface="Times New Roman" panose="02020603050405020304" pitchFamily="18" charset="0"/>
              </a:rPr>
              <a:t>Model And Problem Formulation</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6937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8">
            <a:extLst>
              <a:ext uri="{FF2B5EF4-FFF2-40B4-BE49-F238E27FC236}">
                <a16:creationId xmlns:a16="http://schemas.microsoft.com/office/drawing/2014/main" id="{EF3EC0C5-03EB-4CC8-B200-A1B6997A5F56}"/>
              </a:ext>
            </a:extLst>
          </p:cNvPr>
          <p:cNvSpPr txBox="1"/>
          <p:nvPr/>
        </p:nvSpPr>
        <p:spPr>
          <a:xfrm>
            <a:off x="1312513" y="2131832"/>
            <a:ext cx="3728735" cy="415498"/>
          </a:xfrm>
          <a:prstGeom prst="rect">
            <a:avLst/>
          </a:prstGeom>
          <a:ln/>
        </p:spPr>
        <p:style>
          <a:lnRef idx="0">
            <a:schemeClr val="accent2"/>
          </a:lnRef>
          <a:fillRef idx="3">
            <a:schemeClr val="accent2"/>
          </a:fillRef>
          <a:effectRef idx="3">
            <a:schemeClr val="accent2"/>
          </a:effectRef>
          <a:fontRef idx="minor">
            <a:schemeClr val="lt1"/>
          </a:fontRef>
        </p:style>
        <p:txBody>
          <a:bodyPr wrap="square" lIns="0" tIns="0" rIns="0" bIns="0" rtlCol="0" anchor="ctr">
            <a:spAutoFit/>
          </a:bodyPr>
          <a:lstStyle/>
          <a:p>
            <a:pPr algn="ctr"/>
            <a:r>
              <a:rPr lang="en-US" altLang="zh-CN" sz="2700" b="1" dirty="0">
                <a:solidFill>
                  <a:schemeClr val="bg1"/>
                </a:solidFill>
                <a:latin typeface="Times New Roman" panose="02020603050405020304" pitchFamily="18" charset="0"/>
                <a:cs typeface="Times New Roman" panose="02020603050405020304" pitchFamily="18" charset="0"/>
                <a:sym typeface="+mn-lt"/>
              </a:rPr>
              <a:t>Problem Formulation</a:t>
            </a:r>
            <a:endParaRPr lang="zh-CN" altLang="en-US" sz="2700" b="1" dirty="0">
              <a:solidFill>
                <a:schemeClr val="bg1"/>
              </a:solidFill>
              <a:latin typeface="Times New Roman" panose="02020603050405020304" pitchFamily="18" charset="0"/>
              <a:cs typeface="Times New Roman" panose="02020603050405020304" pitchFamily="18" charset="0"/>
              <a:sym typeface="+mn-lt"/>
            </a:endParaRPr>
          </a:p>
        </p:txBody>
      </p:sp>
      <p:sp>
        <p:nvSpPr>
          <p:cNvPr id="5" name="文本框 4">
            <a:extLst>
              <a:ext uri="{FF2B5EF4-FFF2-40B4-BE49-F238E27FC236}">
                <a16:creationId xmlns:a16="http://schemas.microsoft.com/office/drawing/2014/main" id="{D77851FA-C57D-4893-8A6D-237E573FD830}"/>
              </a:ext>
            </a:extLst>
          </p:cNvPr>
          <p:cNvSpPr txBox="1"/>
          <p:nvPr/>
        </p:nvSpPr>
        <p:spPr>
          <a:xfrm>
            <a:off x="1096526" y="2631310"/>
            <a:ext cx="6895682" cy="923330"/>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The problem is to schedule the mobile rechargeable devices to the chargers with objective of minimizing the total comprehensive cost of all charging groups such that each device is assigned to exactly one charger. </a:t>
            </a:r>
            <a:endParaRPr lang="zh-CN" altLang="en-US"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ED6EA67F-0234-41F4-99F3-899B501F031F}"/>
              </a:ext>
            </a:extLst>
          </p:cNvPr>
          <p:cNvSpPr/>
          <p:nvPr/>
        </p:nvSpPr>
        <p:spPr>
          <a:xfrm>
            <a:off x="1638901" y="992410"/>
            <a:ext cx="648645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2400" b="1" dirty="0" smtClean="0">
                <a:latin typeface="Times New Roman" panose="02020603050405020304" pitchFamily="18" charset="0"/>
                <a:cs typeface="Times New Roman" panose="02020603050405020304" pitchFamily="18" charset="0"/>
              </a:rPr>
              <a:t>System </a:t>
            </a:r>
            <a:r>
              <a:rPr lang="en-US" altLang="zh-CN" sz="2400" b="1" dirty="0">
                <a:latin typeface="Times New Roman" panose="02020603050405020304" pitchFamily="18" charset="0"/>
                <a:cs typeface="Times New Roman" panose="02020603050405020304" pitchFamily="18" charset="0"/>
              </a:rPr>
              <a:t>Model And Problem Formulation</a:t>
            </a:r>
            <a:endParaRPr lang="zh-CN" altLang="en-US" sz="24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C078FE3E-8187-45C8-A310-7F7EC73EAF5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91921" y="3699516"/>
            <a:ext cx="3673954" cy="1583388"/>
          </a:xfrm>
          <a:prstGeom prst="rect">
            <a:avLst/>
          </a:prstGeom>
        </p:spPr>
      </p:pic>
    </p:spTree>
    <p:extLst>
      <p:ext uri="{BB962C8B-B14F-4D97-AF65-F5344CB8AC3E}">
        <p14:creationId xmlns:p14="http://schemas.microsoft.com/office/powerpoint/2010/main" val="1976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标注 31"/>
          <p:cNvSpPr/>
          <p:nvPr/>
        </p:nvSpPr>
        <p:spPr>
          <a:xfrm>
            <a:off x="1587629" y="4322111"/>
            <a:ext cx="2625072" cy="496231"/>
          </a:xfrm>
          <a:prstGeom prst="wedgeRectCallout">
            <a:avLst>
              <a:gd name="adj1" fmla="val 61508"/>
              <a:gd name="adj2" fmla="val -132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cs typeface="Times New Roman" panose="02020603050405020304" pitchFamily="18" charset="0"/>
              </a:rPr>
              <a:t>the strategy profile of all rechargeable devices </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33" name="矩形标注 32"/>
          <p:cNvSpPr/>
          <p:nvPr/>
        </p:nvSpPr>
        <p:spPr>
          <a:xfrm>
            <a:off x="5653399" y="4322111"/>
            <a:ext cx="2625072" cy="572561"/>
          </a:xfrm>
          <a:prstGeom prst="wedgeRectCallout">
            <a:avLst>
              <a:gd name="adj1" fmla="val -78260"/>
              <a:gd name="adj2" fmla="val -1294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cs typeface="Times New Roman" panose="02020603050405020304" pitchFamily="18" charset="0"/>
              </a:rPr>
              <a:t>the coalition structure without overlap</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35" name="矩形标注 34"/>
          <p:cNvSpPr/>
          <p:nvPr/>
        </p:nvSpPr>
        <p:spPr>
          <a:xfrm>
            <a:off x="316793" y="5278142"/>
            <a:ext cx="2625072" cy="543185"/>
          </a:xfrm>
          <a:prstGeom prst="wedgeRectCallout">
            <a:avLst>
              <a:gd name="adj1" fmla="val 58379"/>
              <a:gd name="adj2" fmla="val -74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Times New Roman" panose="02020603050405020304" pitchFamily="18" charset="0"/>
                <a:cs typeface="Times New Roman" panose="02020603050405020304" pitchFamily="18" charset="0"/>
              </a:rPr>
              <a:t>the comprehensive cost of any device in coalition  </a:t>
            </a:r>
            <a:endParaRPr lang="zh-CN" altLang="en-US" dirty="0">
              <a:solidFill>
                <a:schemeClr val="bg1"/>
              </a:solidFill>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8D6CD614-B552-4FAB-BA28-B85F7DEEEA34}"/>
              </a:ext>
            </a:extLst>
          </p:cNvPr>
          <p:cNvSpPr/>
          <p:nvPr/>
        </p:nvSpPr>
        <p:spPr>
          <a:xfrm>
            <a:off x="1263387" y="1098325"/>
            <a:ext cx="694122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2400" b="1" dirty="0" smtClean="0">
                <a:latin typeface="Times New Roman" panose="02020603050405020304" pitchFamily="18" charset="0"/>
                <a:cs typeface="Times New Roman" panose="02020603050405020304" pitchFamily="18" charset="0"/>
              </a:rPr>
              <a:t>CCS </a:t>
            </a:r>
            <a:r>
              <a:rPr lang="en-US" altLang="zh-CN" sz="2400" b="1" dirty="0">
                <a:latin typeface="Times New Roman" panose="02020603050405020304" pitchFamily="18" charset="0"/>
                <a:cs typeface="Times New Roman" panose="02020603050405020304" pitchFamily="18" charset="0"/>
              </a:rPr>
              <a:t>As a Cooperative Game</a:t>
            </a:r>
            <a:endParaRPr lang="zh-CN" altLang="en-US" sz="2400" b="1"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75BD7681-0316-42EC-9013-6D9FD1345987}"/>
              </a:ext>
            </a:extLst>
          </p:cNvPr>
          <p:cNvSpPr txBox="1"/>
          <p:nvPr/>
        </p:nvSpPr>
        <p:spPr>
          <a:xfrm>
            <a:off x="1587628" y="1837798"/>
            <a:ext cx="6347504" cy="1200329"/>
          </a:xfrm>
          <a:prstGeom prst="rect">
            <a:avLst/>
          </a:prstGeom>
          <a:noFill/>
        </p:spPr>
        <p:txBody>
          <a:bodyPr wrap="square">
            <a:spAutoFit/>
          </a:bodyPr>
          <a:lstStyle/>
          <a:p>
            <a:pPr algn="just"/>
            <a:r>
              <a:rPr lang="en-US" altLang="zh-CN" dirty="0">
                <a:latin typeface="Times New Roman" panose="02020603050405020304" pitchFamily="18" charset="0"/>
                <a:cs typeface="Times New Roman" panose="02020603050405020304" pitchFamily="18" charset="0"/>
              </a:rPr>
              <a:t>CCSA still incurs high computing cost and is inefficient for the large-scale WRSNs. </a:t>
            </a:r>
          </a:p>
          <a:p>
            <a:pPr algn="just"/>
            <a:r>
              <a:rPr lang="en-US" altLang="zh-CN" dirty="0">
                <a:latin typeface="Times New Roman" panose="02020603050405020304" pitchFamily="18" charset="0"/>
                <a:cs typeface="Times New Roman" panose="02020603050405020304" pitchFamily="18" charset="0"/>
              </a:rPr>
              <a:t>We formulate the CCS problem as a coalition formation game, termed CCS Game, which can improve the solution gradually. </a:t>
            </a:r>
            <a:endParaRPr lang="zh-CN" altLang="en-US" dirty="0">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BCCE2A62-28B8-4441-B6B2-8437D65FE486}"/>
              </a:ext>
            </a:extLst>
          </p:cNvPr>
          <p:cNvSpPr>
            <a:spLocks noChangeArrowheads="1"/>
          </p:cNvSpPr>
          <p:nvPr/>
        </p:nvSpPr>
        <p:spPr bwMode="auto">
          <a:xfrm>
            <a:off x="2295810" y="3750885"/>
            <a:ext cx="987419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a:p>
        </p:txBody>
      </p:sp>
      <p:graphicFrame>
        <p:nvGraphicFramePr>
          <p:cNvPr id="11" name="对象 10">
            <a:extLst>
              <a:ext uri="{FF2B5EF4-FFF2-40B4-BE49-F238E27FC236}">
                <a16:creationId xmlns:a16="http://schemas.microsoft.com/office/drawing/2014/main" id="{DF4CF475-2FAF-4EC4-B5F6-3FFF2B926E30}"/>
              </a:ext>
            </a:extLst>
          </p:cNvPr>
          <p:cNvGraphicFramePr>
            <a:graphicFrameLocks noChangeAspect="1"/>
          </p:cNvGraphicFramePr>
          <p:nvPr>
            <p:extLst/>
          </p:nvPr>
        </p:nvGraphicFramePr>
        <p:xfrm>
          <a:off x="3198674" y="4973781"/>
          <a:ext cx="3070653" cy="380660"/>
        </p:xfrm>
        <a:graphic>
          <a:graphicData uri="http://schemas.openxmlformats.org/presentationml/2006/ole">
            <mc:AlternateContent xmlns:mc="http://schemas.openxmlformats.org/markup-compatibility/2006">
              <mc:Choice xmlns:v="urn:schemas-microsoft-com:vml" Requires="v">
                <p:oleObj spid="_x0000_s2076" name="Equation" r:id="rId4" imgW="1536033" imgH="203112" progId="Equation.DSMT4">
                  <p:embed/>
                </p:oleObj>
              </mc:Choice>
              <mc:Fallback>
                <p:oleObj name="Equation" r:id="rId4" imgW="1536033" imgH="203112" progId="Equation.DSMT4">
                  <p:embed/>
                  <p:pic>
                    <p:nvPicPr>
                      <p:cNvPr id="11" name="对象 10">
                        <a:extLst>
                          <a:ext uri="{FF2B5EF4-FFF2-40B4-BE49-F238E27FC236}">
                            <a16:creationId xmlns:a16="http://schemas.microsoft.com/office/drawing/2014/main" id="{DF4CF475-2FAF-4EC4-B5F6-3FFF2B926E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674" y="4973781"/>
                        <a:ext cx="3070653" cy="380660"/>
                      </a:xfrm>
                      <a:prstGeom prst="rect">
                        <a:avLst/>
                      </a:prstGeom>
                      <a:noFill/>
                    </p:spPr>
                  </p:pic>
                </p:oleObj>
              </mc:Fallback>
            </mc:AlternateContent>
          </a:graphicData>
        </a:graphic>
      </p:graphicFrame>
      <p:graphicFrame>
        <p:nvGraphicFramePr>
          <p:cNvPr id="15" name="对象 14">
            <a:extLst>
              <a:ext uri="{FF2B5EF4-FFF2-40B4-BE49-F238E27FC236}">
                <a16:creationId xmlns:a16="http://schemas.microsoft.com/office/drawing/2014/main" id="{E9DEB64E-FE42-4239-AA31-CC53C8A10C49}"/>
              </a:ext>
            </a:extLst>
          </p:cNvPr>
          <p:cNvGraphicFramePr>
            <a:graphicFrameLocks noChangeAspect="1"/>
          </p:cNvGraphicFramePr>
          <p:nvPr>
            <p:extLst/>
          </p:nvPr>
        </p:nvGraphicFramePr>
        <p:xfrm>
          <a:off x="3612592" y="3720532"/>
          <a:ext cx="1438706" cy="299731"/>
        </p:xfrm>
        <a:graphic>
          <a:graphicData uri="http://schemas.openxmlformats.org/presentationml/2006/ole">
            <mc:AlternateContent xmlns:mc="http://schemas.openxmlformats.org/markup-compatibility/2006">
              <mc:Choice xmlns:v="urn:schemas-microsoft-com:vml" Requires="v">
                <p:oleObj spid="_x0000_s2077" name="Equation" r:id="rId6" imgW="927100" imgH="190500" progId="Equation.DSMT4">
                  <p:embed/>
                </p:oleObj>
              </mc:Choice>
              <mc:Fallback>
                <p:oleObj name="Equation" r:id="rId6" imgW="927100" imgH="190500" progId="Equation.DSMT4">
                  <p:embed/>
                  <p:pic>
                    <p:nvPicPr>
                      <p:cNvPr id="15" name="对象 14">
                        <a:extLst>
                          <a:ext uri="{FF2B5EF4-FFF2-40B4-BE49-F238E27FC236}">
                            <a16:creationId xmlns:a16="http://schemas.microsoft.com/office/drawing/2014/main" id="{E9DEB64E-FE42-4239-AA31-CC53C8A10C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2592" y="3720532"/>
                        <a:ext cx="1438706" cy="299731"/>
                      </a:xfrm>
                      <a:prstGeom prst="rect">
                        <a:avLst/>
                      </a:prstGeom>
                      <a:noFill/>
                    </p:spPr>
                  </p:pic>
                </p:oleObj>
              </mc:Fallback>
            </mc:AlternateContent>
          </a:graphicData>
        </a:graphic>
      </p:graphicFrame>
      <p:sp>
        <p:nvSpPr>
          <p:cNvPr id="22" name="文本框 21">
            <a:extLst>
              <a:ext uri="{FF2B5EF4-FFF2-40B4-BE49-F238E27FC236}">
                <a16:creationId xmlns:a16="http://schemas.microsoft.com/office/drawing/2014/main" id="{CB0DCE52-E9AE-47C7-AEBB-DB18DB15CE8C}"/>
              </a:ext>
            </a:extLst>
          </p:cNvPr>
          <p:cNvSpPr txBox="1"/>
          <p:nvPr/>
        </p:nvSpPr>
        <p:spPr>
          <a:xfrm>
            <a:off x="1788628" y="3219983"/>
            <a:ext cx="548639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CN" dirty="0">
                <a:latin typeface="Times New Roman" panose="02020603050405020304" pitchFamily="18" charset="0"/>
                <a:cs typeface="Times New Roman" panose="02020603050405020304" pitchFamily="18" charset="0"/>
              </a:rPr>
              <a:t>CCS Game</a:t>
            </a:r>
            <a:endParaRPr lang="zh-CN" altLang="en-US" dirty="0"/>
          </a:p>
        </p:txBody>
      </p:sp>
    </p:spTree>
    <p:extLst>
      <p:ext uri="{BB962C8B-B14F-4D97-AF65-F5344CB8AC3E}">
        <p14:creationId xmlns:p14="http://schemas.microsoft.com/office/powerpoint/2010/main" val="109465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0-#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0-#ppt_w/2"/>
                                          </p:val>
                                        </p:tav>
                                        <p:tav tm="100000">
                                          <p:val>
                                            <p:strVal val="#ppt_x"/>
                                          </p:val>
                                        </p:tav>
                                      </p:tavLst>
                                    </p:anim>
                                    <p:anim calcmode="lin" valueType="num">
                                      <p:cBhvr additive="base">
                                        <p:cTn id="48"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2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8D6CD614-B552-4FAB-BA28-B85F7DEEEA34}"/>
              </a:ext>
            </a:extLst>
          </p:cNvPr>
          <p:cNvSpPr/>
          <p:nvPr/>
        </p:nvSpPr>
        <p:spPr>
          <a:xfrm>
            <a:off x="1184223" y="1300630"/>
            <a:ext cx="694122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2400" b="1" dirty="0" smtClean="0">
                <a:latin typeface="Times New Roman" panose="02020603050405020304" pitchFamily="18" charset="0"/>
                <a:cs typeface="Times New Roman" panose="02020603050405020304" pitchFamily="18" charset="0"/>
              </a:rPr>
              <a:t>CCS </a:t>
            </a:r>
            <a:r>
              <a:rPr lang="en-US" altLang="zh-CN" sz="2400" b="1" dirty="0">
                <a:latin typeface="Times New Roman" panose="02020603050405020304" pitchFamily="18" charset="0"/>
                <a:cs typeface="Times New Roman" panose="02020603050405020304" pitchFamily="18" charset="0"/>
              </a:rPr>
              <a:t>As a Cooperative Game</a:t>
            </a:r>
            <a:endParaRPr lang="zh-CN" altLang="en-US" sz="2400" b="1" dirty="0">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BCCE2A62-28B8-4441-B6B2-8437D65FE486}"/>
              </a:ext>
            </a:extLst>
          </p:cNvPr>
          <p:cNvSpPr>
            <a:spLocks noChangeArrowheads="1"/>
          </p:cNvSpPr>
          <p:nvPr/>
        </p:nvSpPr>
        <p:spPr bwMode="auto">
          <a:xfrm>
            <a:off x="2295810" y="3750885"/>
            <a:ext cx="987419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zh-CN" altLang="en-US"/>
          </a:p>
        </p:txBody>
      </p:sp>
      <p:sp>
        <p:nvSpPr>
          <p:cNvPr id="22" name="文本框 21">
            <a:extLst>
              <a:ext uri="{FF2B5EF4-FFF2-40B4-BE49-F238E27FC236}">
                <a16:creationId xmlns:a16="http://schemas.microsoft.com/office/drawing/2014/main" id="{CB0DCE52-E9AE-47C7-AEBB-DB18DB15CE8C}"/>
              </a:ext>
            </a:extLst>
          </p:cNvPr>
          <p:cNvSpPr txBox="1"/>
          <p:nvPr/>
        </p:nvSpPr>
        <p:spPr>
          <a:xfrm>
            <a:off x="1180348" y="2514709"/>
            <a:ext cx="162176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CN" dirty="0">
                <a:latin typeface="Times New Roman" panose="02020603050405020304" pitchFamily="18" charset="0"/>
                <a:cs typeface="Times New Roman" panose="02020603050405020304" pitchFamily="18" charset="0"/>
              </a:rPr>
              <a:t>Coalition Order</a:t>
            </a:r>
            <a:endParaRPr lang="zh-CN" altLang="en-US" dirty="0"/>
          </a:p>
        </p:txBody>
      </p:sp>
      <p:pic>
        <p:nvPicPr>
          <p:cNvPr id="3" name="图片 2">
            <a:extLst>
              <a:ext uri="{FF2B5EF4-FFF2-40B4-BE49-F238E27FC236}">
                <a16:creationId xmlns:a16="http://schemas.microsoft.com/office/drawing/2014/main" id="{061DB8C1-1C47-4550-94DF-5E647888C0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88714" y="2293183"/>
            <a:ext cx="4317903" cy="897071"/>
          </a:xfrm>
          <a:prstGeom prst="rect">
            <a:avLst/>
          </a:prstGeom>
        </p:spPr>
      </p:pic>
      <p:sp>
        <p:nvSpPr>
          <p:cNvPr id="14" name="文本框 13">
            <a:extLst>
              <a:ext uri="{FF2B5EF4-FFF2-40B4-BE49-F238E27FC236}">
                <a16:creationId xmlns:a16="http://schemas.microsoft.com/office/drawing/2014/main" id="{2C847186-5684-4659-A876-FC679EE8C5BC}"/>
              </a:ext>
            </a:extLst>
          </p:cNvPr>
          <p:cNvSpPr txBox="1"/>
          <p:nvPr/>
        </p:nvSpPr>
        <p:spPr>
          <a:xfrm>
            <a:off x="1134257" y="4300398"/>
            <a:ext cx="162176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CN" dirty="0">
                <a:latin typeface="Times New Roman" panose="02020603050405020304" pitchFamily="18" charset="0"/>
                <a:cs typeface="Times New Roman" panose="02020603050405020304" pitchFamily="18" charset="0"/>
              </a:rPr>
              <a:t>Utility Function</a:t>
            </a:r>
            <a:endParaRPr lang="zh-CN" altLang="en-US" dirty="0"/>
          </a:p>
        </p:txBody>
      </p:sp>
      <p:pic>
        <p:nvPicPr>
          <p:cNvPr id="5" name="图片 4">
            <a:extLst>
              <a:ext uri="{FF2B5EF4-FFF2-40B4-BE49-F238E27FC236}">
                <a16:creationId xmlns:a16="http://schemas.microsoft.com/office/drawing/2014/main" id="{A1C4BD84-F563-4828-BA16-EC1A106BF5E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92588" y="4292175"/>
            <a:ext cx="4632863" cy="570297"/>
          </a:xfrm>
          <a:prstGeom prst="rect">
            <a:avLst/>
          </a:prstGeom>
        </p:spPr>
      </p:pic>
      <p:sp>
        <p:nvSpPr>
          <p:cNvPr id="2" name="矩形 1">
            <a:extLst>
              <a:ext uri="{FF2B5EF4-FFF2-40B4-BE49-F238E27FC236}">
                <a16:creationId xmlns:a16="http://schemas.microsoft.com/office/drawing/2014/main" id="{A26CF66D-17D2-4998-BE8C-1DDE10282FBE}"/>
              </a:ext>
            </a:extLst>
          </p:cNvPr>
          <p:cNvSpPr/>
          <p:nvPr/>
        </p:nvSpPr>
        <p:spPr>
          <a:xfrm>
            <a:off x="741981" y="3328555"/>
            <a:ext cx="7940944" cy="369332"/>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设备偏好于加入引起最小综合成本增加的联盟</a:t>
            </a:r>
          </a:p>
        </p:txBody>
      </p:sp>
      <p:sp>
        <p:nvSpPr>
          <p:cNvPr id="11" name="矩形 10">
            <a:extLst>
              <a:ext uri="{FF2B5EF4-FFF2-40B4-BE49-F238E27FC236}">
                <a16:creationId xmlns:a16="http://schemas.microsoft.com/office/drawing/2014/main" id="{0C0EF975-85BA-429C-AFC3-CA964A15EB0A}"/>
              </a:ext>
            </a:extLst>
          </p:cNvPr>
          <p:cNvSpPr/>
          <p:nvPr/>
        </p:nvSpPr>
        <p:spPr>
          <a:xfrm>
            <a:off x="761354" y="5121834"/>
            <a:ext cx="7441124" cy="369332"/>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由于该设备的加入导致的综合成本变化</a:t>
            </a:r>
          </a:p>
        </p:txBody>
      </p:sp>
    </p:spTree>
    <p:extLst>
      <p:ext uri="{BB962C8B-B14F-4D97-AF65-F5344CB8AC3E}">
        <p14:creationId xmlns:p14="http://schemas.microsoft.com/office/powerpoint/2010/main" val="16348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8D6CD614-B552-4FAB-BA28-B85F7DEEEA34}"/>
              </a:ext>
            </a:extLst>
          </p:cNvPr>
          <p:cNvSpPr/>
          <p:nvPr/>
        </p:nvSpPr>
        <p:spPr>
          <a:xfrm>
            <a:off x="1043404" y="1143673"/>
            <a:ext cx="70571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2400" b="1" dirty="0" smtClean="0">
                <a:latin typeface="Times New Roman" panose="02020603050405020304" pitchFamily="18" charset="0"/>
                <a:cs typeface="Times New Roman" panose="02020603050405020304" pitchFamily="18" charset="0"/>
              </a:rPr>
              <a:t>CCS </a:t>
            </a:r>
            <a:r>
              <a:rPr lang="en-US" altLang="zh-CN" sz="2400" b="1" dirty="0">
                <a:latin typeface="Times New Roman" panose="02020603050405020304" pitchFamily="18" charset="0"/>
                <a:cs typeface="Times New Roman" panose="02020603050405020304" pitchFamily="18" charset="0"/>
              </a:rPr>
              <a:t>As a Cooperative Game</a:t>
            </a:r>
            <a:endParaRPr lang="zh-CN" altLang="en-US" sz="2400" b="1"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56793A69-2B37-4E01-888C-A30480229C4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20712" y="2820322"/>
            <a:ext cx="5010853" cy="2230859"/>
          </a:xfrm>
          <a:prstGeom prst="rect">
            <a:avLst/>
          </a:prstGeom>
          <a:ln>
            <a:solidFill>
              <a:srgbClr val="44546A"/>
            </a:solidFill>
          </a:ln>
        </p:spPr>
      </p:pic>
      <p:sp>
        <p:nvSpPr>
          <p:cNvPr id="25" name="矩形 24">
            <a:extLst>
              <a:ext uri="{FF2B5EF4-FFF2-40B4-BE49-F238E27FC236}">
                <a16:creationId xmlns:a16="http://schemas.microsoft.com/office/drawing/2014/main" id="{D14CC088-9529-43FC-A682-2030EBD465ED}"/>
              </a:ext>
            </a:extLst>
          </p:cNvPr>
          <p:cNvSpPr/>
          <p:nvPr/>
        </p:nvSpPr>
        <p:spPr>
          <a:xfrm>
            <a:off x="406903" y="2119722"/>
            <a:ext cx="289165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CN" b="1" dirty="0">
                <a:latin typeface="Times New Roman" panose="02020603050405020304" pitchFamily="18" charset="0"/>
                <a:cs typeface="Times New Roman" panose="02020603050405020304" pitchFamily="18" charset="0"/>
              </a:rPr>
              <a:t>Algorithm Design--CCSGA</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0815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24" name="矩形 23">
            <a:extLst>
              <a:ext uri="{FF2B5EF4-FFF2-40B4-BE49-F238E27FC236}">
                <a16:creationId xmlns:a16="http://schemas.microsoft.com/office/drawing/2014/main" id="{3EB5C70E-179A-467F-978C-1FB41CA66114}"/>
              </a:ext>
            </a:extLst>
          </p:cNvPr>
          <p:cNvSpPr/>
          <p:nvPr/>
        </p:nvSpPr>
        <p:spPr>
          <a:xfrm>
            <a:off x="224447" y="2388149"/>
            <a:ext cx="369099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altLang="zh-CN" b="1" dirty="0">
                <a:latin typeface="Times New Roman" panose="02020603050405020304" pitchFamily="18" charset="0"/>
                <a:cs typeface="Times New Roman" panose="02020603050405020304" pitchFamily="18" charset="0"/>
              </a:rPr>
              <a:t>Theoretical Analysis of CCSGA</a:t>
            </a:r>
            <a:endParaRPr lang="zh-CN" altLang="en-US" b="1" dirty="0">
              <a:latin typeface="Times New Roman" panose="02020603050405020304" pitchFamily="18" charset="0"/>
              <a:cs typeface="Times New Roman" panose="02020603050405020304" pitchFamily="18" charset="0"/>
            </a:endParaRPr>
          </a:p>
        </p:txBody>
      </p:sp>
      <p:sp>
        <p:nvSpPr>
          <p:cNvPr id="34" name="文本框 12">
            <a:extLst>
              <a:ext uri="{FF2B5EF4-FFF2-40B4-BE49-F238E27FC236}">
                <a16:creationId xmlns:a16="http://schemas.microsoft.com/office/drawing/2014/main" id="{3B9A9146-17D0-4CA2-8F4A-88F55778B43A}"/>
              </a:ext>
            </a:extLst>
          </p:cNvPr>
          <p:cNvSpPr txBox="1"/>
          <p:nvPr/>
        </p:nvSpPr>
        <p:spPr>
          <a:xfrm>
            <a:off x="224447" y="3188849"/>
            <a:ext cx="8535907"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en-US" altLang="zh-CN" sz="2100" b="1" dirty="0">
                <a:latin typeface="Times New Roman" panose="02020603050405020304" pitchFamily="18" charset="0"/>
                <a:cs typeface="Times New Roman" panose="02020603050405020304" pitchFamily="18" charset="0"/>
              </a:rPr>
              <a:t>Theorem 5. </a:t>
            </a:r>
            <a:r>
              <a:rPr lang="en-US" altLang="zh-CN" sz="2100" b="1" i="1" dirty="0">
                <a:latin typeface="Times New Roman" panose="02020603050405020304" pitchFamily="18" charset="0"/>
                <a:cs typeface="Times New Roman" panose="02020603050405020304" pitchFamily="18" charset="0"/>
              </a:rPr>
              <a:t>CCS Game has at least one Nash Equilibrium, and CCSGA finally converges to a Nash-stable Coalition Structure.</a:t>
            </a:r>
            <a:endParaRPr lang="zh-CN" altLang="en-US" sz="2100" b="1" i="1" dirty="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0494B7C3-EC51-4C5A-B07C-E6FDD9C35ABC}"/>
              </a:ext>
            </a:extLst>
          </p:cNvPr>
          <p:cNvSpPr>
            <a:spLocks noChangeArrowheads="1"/>
          </p:cNvSpPr>
          <p:nvPr/>
        </p:nvSpPr>
        <p:spPr bwMode="auto">
          <a:xfrm>
            <a:off x="0" y="68412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a:p>
        </p:txBody>
      </p:sp>
      <p:sp>
        <p:nvSpPr>
          <p:cNvPr id="15" name="矩形 14">
            <a:extLst>
              <a:ext uri="{FF2B5EF4-FFF2-40B4-BE49-F238E27FC236}">
                <a16:creationId xmlns:a16="http://schemas.microsoft.com/office/drawing/2014/main" id="{D30A537F-5DD7-43CA-8BAC-ECBB16C4CE79}"/>
              </a:ext>
            </a:extLst>
          </p:cNvPr>
          <p:cNvSpPr/>
          <p:nvPr/>
        </p:nvSpPr>
        <p:spPr>
          <a:xfrm>
            <a:off x="1118193" y="1184118"/>
            <a:ext cx="70571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zh-CN" sz="2400" b="1" dirty="0" smtClean="0">
                <a:latin typeface="Times New Roman" panose="02020603050405020304" pitchFamily="18" charset="0"/>
                <a:cs typeface="Times New Roman" panose="02020603050405020304" pitchFamily="18" charset="0"/>
              </a:rPr>
              <a:t>CCS </a:t>
            </a:r>
            <a:r>
              <a:rPr lang="en-US" altLang="zh-CN" sz="2400" b="1" dirty="0">
                <a:latin typeface="Times New Roman" panose="02020603050405020304" pitchFamily="18" charset="0"/>
                <a:cs typeface="Times New Roman" panose="02020603050405020304" pitchFamily="18" charset="0"/>
              </a:rPr>
              <a:t>As a Cooperative Game</a:t>
            </a:r>
            <a:endParaRPr lang="zh-C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1626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68209" y="2204910"/>
            <a:ext cx="6875790" cy="210457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 name="TextBox 6"/>
          <p:cNvSpPr txBox="1">
            <a:spLocks noChangeArrowheads="1"/>
          </p:cNvSpPr>
          <p:nvPr/>
        </p:nvSpPr>
        <p:spPr bwMode="auto">
          <a:xfrm>
            <a:off x="2268210" y="2657033"/>
            <a:ext cx="51162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b="1" dirty="0">
                <a:latin typeface="Times New Roman" panose="02020603050405020304" pitchFamily="18" charset="0"/>
                <a:ea typeface="方正粗倩简体" panose="03000509000000000000" pitchFamily="65" charset="-122"/>
                <a:cs typeface="Times New Roman" panose="02020603050405020304" pitchFamily="18" charset="0"/>
              </a:rPr>
              <a:t>Thank</a:t>
            </a:r>
            <a:r>
              <a:rPr lang="zh-CN" altLang="en-US" sz="7200" b="1" dirty="0">
                <a:latin typeface="Times New Roman" panose="02020603050405020304" pitchFamily="18" charset="0"/>
                <a:ea typeface="方正粗倩简体" panose="03000509000000000000" pitchFamily="65" charset="-122"/>
                <a:cs typeface="Times New Roman" panose="02020603050405020304" pitchFamily="18" charset="0"/>
              </a:rPr>
              <a:t> </a:t>
            </a:r>
            <a:r>
              <a:rPr lang="en-US" altLang="zh-CN" sz="7200" b="1" dirty="0">
                <a:latin typeface="Times New Roman" panose="02020603050405020304" pitchFamily="18" charset="0"/>
                <a:ea typeface="方正粗倩简体" panose="03000509000000000000" pitchFamily="65" charset="-122"/>
                <a:cs typeface="Times New Roman" panose="02020603050405020304" pitchFamily="18" charset="0"/>
              </a:rPr>
              <a:t>You!</a:t>
            </a:r>
            <a:endParaRPr lang="zh-CN" altLang="en-US" sz="7200" b="1" dirty="0">
              <a:latin typeface="Times New Roman" panose="02020603050405020304" pitchFamily="18" charset="0"/>
              <a:ea typeface="方正粗倩简体" panose="03000509000000000000" pitchFamily="65" charset="-122"/>
              <a:cs typeface="Times New Roman" panose="02020603050405020304" pitchFamily="18" charset="0"/>
            </a:endParaRPr>
          </a:p>
        </p:txBody>
      </p:sp>
      <p:grpSp>
        <p:nvGrpSpPr>
          <p:cNvPr id="7" name="组合 6"/>
          <p:cNvGrpSpPr/>
          <p:nvPr/>
        </p:nvGrpSpPr>
        <p:grpSpPr>
          <a:xfrm>
            <a:off x="0" y="2204912"/>
            <a:ext cx="1578429" cy="2104572"/>
            <a:chOff x="0" y="2204912"/>
            <a:chExt cx="2104572" cy="2104572"/>
          </a:xfrm>
        </p:grpSpPr>
        <p:sp>
          <p:nvSpPr>
            <p:cNvPr id="6" name="矩形 5"/>
            <p:cNvSpPr/>
            <p:nvPr/>
          </p:nvSpPr>
          <p:spPr>
            <a:xfrm>
              <a:off x="0" y="2204912"/>
              <a:ext cx="2104571" cy="2104571"/>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0" y="2204912"/>
              <a:ext cx="2104572" cy="2104572"/>
            </a:xfrm>
            <a:prstGeom prst="rect">
              <a:avLst/>
            </a:prstGeom>
          </p:spPr>
        </p:pic>
      </p:grpSp>
      <p:sp>
        <p:nvSpPr>
          <p:cNvPr id="9" name="灯片编号占位符 8"/>
          <p:cNvSpPr>
            <a:spLocks noGrp="1"/>
          </p:cNvSpPr>
          <p:nvPr>
            <p:ph type="sldNum" sz="quarter" idx="12"/>
          </p:nvPr>
        </p:nvSpPr>
        <p:spPr/>
        <p:txBody>
          <a:bodyPr/>
          <a:lstStyle/>
          <a:p>
            <a:fld id="{6D5BDF4F-949A-4A1F-A098-1447686FA5B6}" type="slidenum">
              <a:rPr lang="zh-CN" altLang="en-US" smtClean="0"/>
              <a:pPr/>
              <a:t>77</a:t>
            </a:fld>
            <a:endParaRPr lang="zh-CN" altLang="en-US"/>
          </a:p>
        </p:txBody>
      </p:sp>
    </p:spTree>
    <p:extLst>
      <p:ext uri="{BB962C8B-B14F-4D97-AF65-F5344CB8AC3E}">
        <p14:creationId xmlns:p14="http://schemas.microsoft.com/office/powerpoint/2010/main" val="34896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750"/>
                                        <p:tgtEl>
                                          <p:spTgt spid="2"/>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250"/>
                            </p:stCondLst>
                            <p:childTnLst>
                              <p:par>
                                <p:cTn id="17" presetID="10" presetClass="exit" presetSubtype="0" fill="hold" grpId="1" nodeType="after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3419475" y="2708275"/>
            <a:ext cx="55403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b="1">
                <a:solidFill>
                  <a:schemeClr val="bg1"/>
                </a:solidFill>
              </a:rPr>
              <a:t>面向语义的短文本分类的研究</a:t>
            </a:r>
          </a:p>
        </p:txBody>
      </p:sp>
      <p:sp>
        <p:nvSpPr>
          <p:cNvPr id="2" name="文本框 1"/>
          <p:cNvSpPr txBox="1"/>
          <p:nvPr/>
        </p:nvSpPr>
        <p:spPr>
          <a:xfrm>
            <a:off x="1259632" y="2542728"/>
            <a:ext cx="6480720" cy="584775"/>
          </a:xfrm>
          <a:prstGeom prst="rect">
            <a:avLst/>
          </a:prstGeom>
          <a:noFill/>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2. Static Game</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286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457200" y="1028700"/>
            <a:ext cx="8229600" cy="1143000"/>
          </a:xfrm>
        </p:spPr>
        <p:txBody>
          <a:bodyPr/>
          <a:lstStyle/>
          <a:p>
            <a:pPr algn="l"/>
            <a:r>
              <a:rPr lang="en-US" altLang="zh-CN" sz="2800" i="1" dirty="0">
                <a:solidFill>
                  <a:srgbClr val="00B0F0"/>
                </a:solidFill>
                <a:latin typeface="Times New Roman" panose="02020603050405020304" pitchFamily="18" charset="0"/>
                <a:cs typeface="Times New Roman" panose="02020603050405020304" pitchFamily="18" charset="0"/>
              </a:rPr>
              <a:t>Outline</a:t>
            </a:r>
            <a:endParaRPr lang="zh-CN" altLang="en-US" sz="2800" i="1" dirty="0">
              <a:solidFill>
                <a:srgbClr val="00B0F0"/>
              </a:solidFill>
              <a:latin typeface="Times New Roman" panose="02020603050405020304" pitchFamily="18" charset="0"/>
              <a:cs typeface="Times New Roman" panose="02020603050405020304" pitchFamily="18" charset="0"/>
            </a:endParaRPr>
          </a:p>
        </p:txBody>
      </p:sp>
      <p:sp>
        <p:nvSpPr>
          <p:cNvPr id="5123" name="内容占位符 2"/>
          <p:cNvSpPr>
            <a:spLocks noGrp="1"/>
          </p:cNvSpPr>
          <p:nvPr>
            <p:ph idx="1"/>
          </p:nvPr>
        </p:nvSpPr>
        <p:spPr>
          <a:xfrm>
            <a:off x="450966" y="2332037"/>
            <a:ext cx="8229600" cy="4525963"/>
          </a:xfrm>
        </p:spPr>
        <p:txBody>
          <a:bodyPr/>
          <a:lstStyle/>
          <a:p>
            <a:r>
              <a:rPr lang="en-US" altLang="zh-CN" sz="2000" dirty="0">
                <a:latin typeface="Times New Roman" panose="02020603050405020304" pitchFamily="18" charset="0"/>
                <a:cs typeface="Times New Roman" panose="02020603050405020304" pitchFamily="18" charset="0"/>
              </a:rPr>
              <a:t>Prisoner’s Dilemma</a:t>
            </a: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Dominant Strategy and Dominated Strategy</a:t>
            </a:r>
          </a:p>
          <a:p>
            <a:endParaRPr lang="en-US" altLang="zh-CN" sz="2000" dirty="0"/>
          </a:p>
          <a:p>
            <a:endParaRPr lang="zh-CN" altLang="en-US" dirty="0"/>
          </a:p>
        </p:txBody>
      </p:sp>
      <p:sp>
        <p:nvSpPr>
          <p:cNvPr id="2" name="日期占位符 1"/>
          <p:cNvSpPr>
            <a:spLocks noGrp="1"/>
          </p:cNvSpPr>
          <p:nvPr>
            <p:ph type="dt" sz="half" idx="10"/>
          </p:nvPr>
        </p:nvSpPr>
        <p:spPr/>
        <p:txBody>
          <a:bodyPr/>
          <a:lstStyle/>
          <a:p>
            <a:pPr>
              <a:defRPr/>
            </a:pPr>
            <a:fld id="{FE84EE7D-A3D1-4B43-BA02-F51B7D8DE6AB}" type="datetime1">
              <a:rPr lang="zh-CN" altLang="en-US" smtClean="0"/>
              <a:t>2021/8/14</a:t>
            </a:fld>
            <a:endParaRPr lang="zh-CN" altLang="en-US"/>
          </a:p>
        </p:txBody>
      </p:sp>
      <p:sp>
        <p:nvSpPr>
          <p:cNvPr id="3" name="灯片编号占位符 2"/>
          <p:cNvSpPr>
            <a:spLocks noGrp="1"/>
          </p:cNvSpPr>
          <p:nvPr>
            <p:ph type="sldNum" sz="quarter" idx="12"/>
          </p:nvPr>
        </p:nvSpPr>
        <p:spPr/>
        <p:txBody>
          <a:bodyPr/>
          <a:lstStyle/>
          <a:p>
            <a:pPr>
              <a:defRPr/>
            </a:pPr>
            <a:fld id="{7631C0C1-1631-4991-A7F2-094E066B2ABC}" type="slidenum">
              <a:rPr lang="zh-CN" altLang="en-US" smtClean="0"/>
              <a:pPr>
                <a:defRPr/>
              </a:pPr>
              <a:t>9</a:t>
            </a:fld>
            <a:endParaRPr lang="zh-CN" altLang="en-US"/>
          </a:p>
        </p:txBody>
      </p:sp>
    </p:spTree>
    <p:extLst>
      <p:ext uri="{BB962C8B-B14F-4D97-AF65-F5344CB8AC3E}">
        <p14:creationId xmlns:p14="http://schemas.microsoft.com/office/powerpoint/2010/main" val="360585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8|8.8|9.4|8.1"/>
</p:tagLst>
</file>

<file path=ppt/tags/tag2.xml><?xml version="1.0" encoding="utf-8"?>
<p:tagLst xmlns:a="http://schemas.openxmlformats.org/drawingml/2006/main" xmlns:r="http://schemas.openxmlformats.org/officeDocument/2006/relationships" xmlns:p="http://schemas.openxmlformats.org/presentationml/2006/main">
  <p:tag name="TIMING" val="|5|4.8|8.8|9.4|8.1"/>
</p:tagLst>
</file>

<file path=ppt/tags/tag3.xml><?xml version="1.0" encoding="utf-8"?>
<p:tagLst xmlns:a="http://schemas.openxmlformats.org/drawingml/2006/main" xmlns:r="http://schemas.openxmlformats.org/officeDocument/2006/relationships" xmlns:p="http://schemas.openxmlformats.org/presentationml/2006/main">
  <p:tag name="TIMING" val="|5|4.8|8.8|9.4|8.1"/>
</p:tagLst>
</file>

<file path=ppt/tags/tag4.xml><?xml version="1.0" encoding="utf-8"?>
<p:tagLst xmlns:a="http://schemas.openxmlformats.org/drawingml/2006/main" xmlns:r="http://schemas.openxmlformats.org/officeDocument/2006/relationships" xmlns:p="http://schemas.openxmlformats.org/presentationml/2006/main">
  <p:tag name="TIMING" val="|6.4|12.4"/>
</p:tagLst>
</file>

<file path=ppt/tags/tag5.xml><?xml version="1.0" encoding="utf-8"?>
<p:tagLst xmlns:a="http://schemas.openxmlformats.org/drawingml/2006/main" xmlns:r="http://schemas.openxmlformats.org/officeDocument/2006/relationships" xmlns:p="http://schemas.openxmlformats.org/presentationml/2006/main">
  <p:tag name="TIMING" val="|5|4.8|8.8|9.4|8.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3817</TotalTime>
  <Words>1684</Words>
  <Application>Microsoft Office PowerPoint</Application>
  <PresentationFormat>全屏显示(4:3)</PresentationFormat>
  <Paragraphs>389</Paragraphs>
  <Slides>77</Slides>
  <Notes>18</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77</vt:i4>
      </vt:variant>
    </vt:vector>
  </HeadingPairs>
  <TitlesOfParts>
    <vt:vector size="96" baseType="lpstr">
      <vt:lpstr>CMMI10</vt:lpstr>
      <vt:lpstr>CMMI5</vt:lpstr>
      <vt:lpstr>CMMI7</vt:lpstr>
      <vt:lpstr>CMR10</vt:lpstr>
      <vt:lpstr>NimbusRomNo9L-Regu</vt:lpstr>
      <vt:lpstr>NimbusRomNo9L-ReguItal</vt:lpstr>
      <vt:lpstr>Vijaya</vt:lpstr>
      <vt:lpstr>方正粗倩简体</vt:lpstr>
      <vt:lpstr>宋体</vt:lpstr>
      <vt:lpstr>微软雅黑</vt:lpstr>
      <vt:lpstr>Arial</vt:lpstr>
      <vt:lpstr>Calibri</vt:lpstr>
      <vt:lpstr>Cambria Math</vt:lpstr>
      <vt:lpstr>Comic Sans MS</vt:lpstr>
      <vt:lpstr>Segoe UI</vt:lpstr>
      <vt:lpstr>Times New Roman</vt:lpstr>
      <vt:lpstr>Wingdings</vt:lpstr>
      <vt:lpstr>Office 主题</vt:lpstr>
      <vt:lpstr>Equation</vt:lpstr>
      <vt:lpstr>PowerPoint 演示文稿</vt:lpstr>
      <vt:lpstr>Outline</vt:lpstr>
      <vt:lpstr>PowerPoint 演示文稿</vt:lpstr>
      <vt:lpstr>What is Game Theory? </vt:lpstr>
      <vt:lpstr>PowerPoint 演示文稿</vt:lpstr>
      <vt:lpstr>What is The Game Theory?  </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What is Auction?</vt:lpstr>
      <vt:lpstr>History of Auctions  </vt:lpstr>
      <vt:lpstr>Why Auctions?</vt:lpstr>
      <vt:lpstr>Examples of Auctions</vt:lpstr>
      <vt:lpstr>Goals of Auctions</vt:lpstr>
      <vt:lpstr>Common Auction Forms</vt:lpstr>
      <vt:lpstr>English Auction</vt:lpstr>
      <vt:lpstr>Dutch Auction</vt:lpstr>
      <vt:lpstr>First Price Auction</vt:lpstr>
      <vt:lpstr>Second Price Auction</vt:lpstr>
      <vt:lpstr>PowerPoint 演示文稿</vt:lpstr>
      <vt:lpstr>Truthfulness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LENOVO</cp:lastModifiedBy>
  <cp:revision>300</cp:revision>
  <dcterms:created xsi:type="dcterms:W3CDTF">2014-06-04T04:26:23Z</dcterms:created>
  <dcterms:modified xsi:type="dcterms:W3CDTF">2021-08-14T01:33:47Z</dcterms:modified>
</cp:coreProperties>
</file>