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77" r:id="rId3"/>
    <p:sldId id="537" r:id="rId5"/>
    <p:sldId id="891" r:id="rId6"/>
    <p:sldId id="636" r:id="rId7"/>
    <p:sldId id="669" r:id="rId8"/>
    <p:sldId id="670" r:id="rId9"/>
    <p:sldId id="671" r:id="rId10"/>
    <p:sldId id="749" r:id="rId11"/>
    <p:sldId id="672" r:id="rId12"/>
    <p:sldId id="751" r:id="rId13"/>
    <p:sldId id="752" r:id="rId14"/>
    <p:sldId id="753" r:id="rId15"/>
    <p:sldId id="676" r:id="rId16"/>
    <p:sldId id="474" r:id="rId17"/>
    <p:sldId id="473" r:id="rId18"/>
    <p:sldId id="579" r:id="rId19"/>
    <p:sldId id="580" r:id="rId20"/>
    <p:sldId id="581" r:id="rId21"/>
    <p:sldId id="585" r:id="rId22"/>
    <p:sldId id="1212" r:id="rId23"/>
    <p:sldId id="586" r:id="rId24"/>
    <p:sldId id="869" r:id="rId25"/>
    <p:sldId id="870" r:id="rId26"/>
    <p:sldId id="872" r:id="rId27"/>
    <p:sldId id="873" r:id="rId28"/>
    <p:sldId id="874" r:id="rId29"/>
    <p:sldId id="875" r:id="rId30"/>
    <p:sldId id="876" r:id="rId31"/>
    <p:sldId id="877" r:id="rId32"/>
    <p:sldId id="878" r:id="rId33"/>
    <p:sldId id="879" r:id="rId34"/>
    <p:sldId id="678" r:id="rId35"/>
    <p:sldId id="679" r:id="rId36"/>
    <p:sldId id="680" r:id="rId37"/>
    <p:sldId id="681" r:id="rId38"/>
    <p:sldId id="682" r:id="rId39"/>
    <p:sldId id="683" r:id="rId40"/>
    <p:sldId id="684" r:id="rId41"/>
    <p:sldId id="884" r:id="rId42"/>
    <p:sldId id="685" r:id="rId43"/>
    <p:sldId id="686" r:id="rId44"/>
    <p:sldId id="687" r:id="rId45"/>
    <p:sldId id="688" r:id="rId46"/>
    <p:sldId id="689" r:id="rId47"/>
    <p:sldId id="690" r:id="rId48"/>
    <p:sldId id="890" r:id="rId49"/>
    <p:sldId id="1298" r:id="rId50"/>
    <p:sldId id="691" r:id="rId51"/>
    <p:sldId id="889" r:id="rId52"/>
    <p:sldId id="692" r:id="rId53"/>
    <p:sldId id="693" r:id="rId54"/>
    <p:sldId id="583" r:id="rId55"/>
    <p:sldId id="582" r:id="rId56"/>
    <p:sldId id="584" r:id="rId57"/>
    <p:sldId id="538" r:id="rId58"/>
    <p:sldId id="817" r:id="rId59"/>
    <p:sldId id="818" r:id="rId60"/>
    <p:sldId id="1062" r:id="rId61"/>
    <p:sldId id="984" r:id="rId62"/>
    <p:sldId id="1111" r:id="rId63"/>
    <p:sldId id="985" r:id="rId64"/>
    <p:sldId id="992" r:id="rId65"/>
    <p:sldId id="993" r:id="rId66"/>
    <p:sldId id="986" r:id="rId67"/>
    <p:sldId id="1112" r:id="rId68"/>
    <p:sldId id="987" r:id="rId69"/>
    <p:sldId id="988" r:id="rId70"/>
    <p:sldId id="989" r:id="rId71"/>
    <p:sldId id="990" r:id="rId72"/>
    <p:sldId id="991" r:id="rId73"/>
    <p:sldId id="978" r:id="rId74"/>
    <p:sldId id="1299" r:id="rId75"/>
    <p:sldId id="1003" r:id="rId76"/>
    <p:sldId id="1178" r:id="rId77"/>
    <p:sldId id="1179" r:id="rId78"/>
    <p:sldId id="1004" r:id="rId79"/>
    <p:sldId id="1005" r:id="rId80"/>
    <p:sldId id="1006" r:id="rId81"/>
    <p:sldId id="1007" r:id="rId82"/>
    <p:sldId id="1008" r:id="rId83"/>
    <p:sldId id="1009" r:id="rId84"/>
    <p:sldId id="1002" r:id="rId85"/>
    <p:sldId id="1010" r:id="rId86"/>
    <p:sldId id="981" r:id="rId87"/>
    <p:sldId id="1038" r:id="rId88"/>
    <p:sldId id="1063" r:id="rId89"/>
    <p:sldId id="1156" r:id="rId90"/>
    <p:sldId id="825" r:id="rId91"/>
    <p:sldId id="826" r:id="rId92"/>
    <p:sldId id="1157" r:id="rId93"/>
    <p:sldId id="834" r:id="rId94"/>
    <p:sldId id="835" r:id="rId95"/>
    <p:sldId id="836" r:id="rId96"/>
    <p:sldId id="837" r:id="rId97"/>
    <p:sldId id="838" r:id="rId98"/>
    <p:sldId id="839" r:id="rId99"/>
    <p:sldId id="857" r:id="rId100"/>
    <p:sldId id="842" r:id="rId101"/>
    <p:sldId id="843" r:id="rId102"/>
    <p:sldId id="844" r:id="rId103"/>
    <p:sldId id="845" r:id="rId104"/>
    <p:sldId id="846" r:id="rId105"/>
    <p:sldId id="847" r:id="rId106"/>
    <p:sldId id="848" r:id="rId107"/>
    <p:sldId id="849" r:id="rId108"/>
    <p:sldId id="850" r:id="rId109"/>
    <p:sldId id="467" r:id="rId1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86044" autoAdjust="0"/>
  </p:normalViewPr>
  <p:slideViewPr>
    <p:cSldViewPr snapToGrid="0">
      <p:cViewPr varScale="1">
        <p:scale>
          <a:sx n="80" d="100"/>
          <a:sy n="80" d="100"/>
        </p:scale>
        <p:origin x="52" y="21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3" Type="http://schemas.openxmlformats.org/officeDocument/2006/relationships/tableStyles" Target="tableStyles.xml"/><Relationship Id="rId112" Type="http://schemas.openxmlformats.org/officeDocument/2006/relationships/viewProps" Target="viewProps.xml"/><Relationship Id="rId111" Type="http://schemas.openxmlformats.org/officeDocument/2006/relationships/presProps" Target="presProps.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5E6900-7ED1-4DD5-8BEC-A0D58C2F656F}"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en-US"/>
        </a:p>
      </dgm:t>
    </dgm:pt>
    <dgm:pt modelId="{90A96CAB-B53F-4E22-BCA7-CCCC551C475F}">
      <dgm:prSet phldrT="[文本]" custT="1"/>
      <dgm:spPr/>
      <dgm:t>
        <a:bodyPr/>
        <a:lstStyle/>
        <a:p>
          <a:r>
            <a:rPr lang="zh-CN" altLang="en-US" sz="1800" dirty="0"/>
            <a:t>数字资产</a:t>
          </a:r>
          <a:endParaRPr lang="en-US" sz="1800" dirty="0"/>
        </a:p>
      </dgm:t>
    </dgm:pt>
    <dgm:pt modelId="{4311C3B6-764C-4763-9DB9-8896E043224F}" cxnId="{5042A44E-1042-4045-A739-80C4C7FB231D}" type="parTrans">
      <dgm:prSet/>
      <dgm:spPr/>
      <dgm:t>
        <a:bodyPr/>
        <a:lstStyle/>
        <a:p>
          <a:endParaRPr lang="en-US"/>
        </a:p>
      </dgm:t>
    </dgm:pt>
    <dgm:pt modelId="{07553BE9-CA40-4211-A471-B587A245B132}" cxnId="{5042A44E-1042-4045-A739-80C4C7FB231D}" type="sibTrans">
      <dgm:prSet/>
      <dgm:spPr/>
      <dgm:t>
        <a:bodyPr/>
        <a:lstStyle/>
        <a:p>
          <a:endParaRPr lang="en-US"/>
        </a:p>
      </dgm:t>
    </dgm:pt>
    <dgm:pt modelId="{3C621674-A3E3-4236-B14E-A152DD321E7C}">
      <dgm:prSet phldrT="[文本]" custT="1"/>
      <dgm:spPr/>
      <dgm:t>
        <a:bodyPr/>
        <a:lstStyle/>
        <a:p>
          <a:r>
            <a:rPr lang="zh-CN" altLang="en-US" sz="1800" dirty="0"/>
            <a:t>加密资产</a:t>
          </a:r>
          <a:endParaRPr lang="en-US" sz="1800" dirty="0"/>
        </a:p>
      </dgm:t>
    </dgm:pt>
    <dgm:pt modelId="{45A5666B-9B30-41CB-92B8-D11471304C7D}" cxnId="{607F2E4B-CAB3-44E6-BA5F-37C7B13C9B43}" type="parTrans">
      <dgm:prSet/>
      <dgm:spPr/>
      <dgm:t>
        <a:bodyPr/>
        <a:lstStyle/>
        <a:p>
          <a:endParaRPr lang="en-US"/>
        </a:p>
      </dgm:t>
    </dgm:pt>
    <dgm:pt modelId="{8E5E7FC4-CFCE-4ED8-BF22-82E5E626342C}" cxnId="{607F2E4B-CAB3-44E6-BA5F-37C7B13C9B43}" type="sibTrans">
      <dgm:prSet/>
      <dgm:spPr/>
      <dgm:t>
        <a:bodyPr/>
        <a:lstStyle/>
        <a:p>
          <a:endParaRPr lang="en-US"/>
        </a:p>
      </dgm:t>
    </dgm:pt>
    <dgm:pt modelId="{7DEC2CC5-5EA8-47B9-A483-98543F37652E}">
      <dgm:prSet phldrT="[文本]" custT="1"/>
      <dgm:spPr/>
      <dgm:t>
        <a:bodyPr/>
        <a:lstStyle/>
        <a:p>
          <a:r>
            <a:rPr lang="zh-CN" altLang="en-US" sz="1800" dirty="0"/>
            <a:t>支付型</a:t>
          </a:r>
          <a:endParaRPr lang="en-US" sz="1800" dirty="0"/>
        </a:p>
      </dgm:t>
    </dgm:pt>
    <dgm:pt modelId="{19F850E0-5161-43B9-9241-4404B0A0D43E}" cxnId="{F5639FF3-B13E-4F98-9446-7EC3293CB619}" type="parTrans">
      <dgm:prSet/>
      <dgm:spPr/>
      <dgm:t>
        <a:bodyPr/>
        <a:lstStyle/>
        <a:p>
          <a:endParaRPr lang="en-US"/>
        </a:p>
      </dgm:t>
    </dgm:pt>
    <dgm:pt modelId="{878F2DF4-7409-4EDB-B048-E366C426C4C0}" cxnId="{F5639FF3-B13E-4F98-9446-7EC3293CB619}" type="sibTrans">
      <dgm:prSet/>
      <dgm:spPr/>
      <dgm:t>
        <a:bodyPr/>
        <a:lstStyle/>
        <a:p>
          <a:endParaRPr lang="en-US"/>
        </a:p>
      </dgm:t>
    </dgm:pt>
    <dgm:pt modelId="{D2215D64-2B67-4337-BB89-E34A26892C3B}">
      <dgm:prSet phldrT="[文本]" custT="1"/>
      <dgm:spPr/>
      <dgm:t>
        <a:bodyPr/>
        <a:lstStyle/>
        <a:p>
          <a:r>
            <a:rPr lang="zh-CN" altLang="en-US" sz="1800" dirty="0"/>
            <a:t>功能型</a:t>
          </a:r>
          <a:endParaRPr lang="en-US" sz="1800" dirty="0"/>
        </a:p>
      </dgm:t>
    </dgm:pt>
    <dgm:pt modelId="{430AB264-BC40-4920-9419-8F4F9DE3D523}" cxnId="{AFE6256E-9103-403E-B436-60DE133672F0}" type="parTrans">
      <dgm:prSet/>
      <dgm:spPr/>
      <dgm:t>
        <a:bodyPr/>
        <a:lstStyle/>
        <a:p>
          <a:endParaRPr lang="en-US"/>
        </a:p>
      </dgm:t>
    </dgm:pt>
    <dgm:pt modelId="{6E7BE274-85AD-4A54-8DCA-48A65DE3B672}" cxnId="{AFE6256E-9103-403E-B436-60DE133672F0}" type="sibTrans">
      <dgm:prSet/>
      <dgm:spPr/>
      <dgm:t>
        <a:bodyPr/>
        <a:lstStyle/>
        <a:p>
          <a:endParaRPr lang="en-US"/>
        </a:p>
      </dgm:t>
    </dgm:pt>
    <dgm:pt modelId="{44427042-5D29-4786-87D2-C7EDAC96F8E9}">
      <dgm:prSet phldrT="[文本]" custT="1"/>
      <dgm:spPr/>
      <dgm:t>
        <a:bodyPr/>
        <a:lstStyle/>
        <a:p>
          <a:r>
            <a:rPr lang="zh-CN" altLang="en-US" sz="1800" dirty="0"/>
            <a:t>证券资产上链</a:t>
          </a:r>
          <a:endParaRPr lang="en-US" sz="1800" dirty="0"/>
        </a:p>
      </dgm:t>
    </dgm:pt>
    <dgm:pt modelId="{3E1AE522-2547-42B2-95B2-D9C1DCBADC05}" cxnId="{CDAB368F-8E90-46C2-9DA9-7482096ED07F}" type="parTrans">
      <dgm:prSet/>
      <dgm:spPr/>
      <dgm:t>
        <a:bodyPr/>
        <a:lstStyle/>
        <a:p>
          <a:endParaRPr lang="en-US"/>
        </a:p>
      </dgm:t>
    </dgm:pt>
    <dgm:pt modelId="{A6230B58-15FF-469D-A24A-4CF66773F8C9}" cxnId="{CDAB368F-8E90-46C2-9DA9-7482096ED07F}" type="sibTrans">
      <dgm:prSet/>
      <dgm:spPr/>
      <dgm:t>
        <a:bodyPr/>
        <a:lstStyle/>
        <a:p>
          <a:endParaRPr lang="en-US"/>
        </a:p>
      </dgm:t>
    </dgm:pt>
    <dgm:pt modelId="{A6CA4EDD-1686-4251-851A-21222C25BF7F}">
      <dgm:prSet phldrT="[文本]" custT="1"/>
      <dgm:spPr/>
      <dgm:t>
        <a:bodyPr/>
        <a:lstStyle/>
        <a:p>
          <a:r>
            <a:rPr lang="en-US" sz="1800" dirty="0">
              <a:solidFill>
                <a:srgbClr val="FFFF00"/>
              </a:solidFill>
            </a:rPr>
            <a:t>STO</a:t>
          </a:r>
        </a:p>
      </dgm:t>
    </dgm:pt>
    <dgm:pt modelId="{9F9792A8-839A-45B6-A545-0C71D4998ED4}" cxnId="{6960D4D7-DFB9-4ED3-AB74-5DA4AA1194E2}" type="parTrans">
      <dgm:prSet/>
      <dgm:spPr/>
      <dgm:t>
        <a:bodyPr/>
        <a:lstStyle/>
        <a:p>
          <a:endParaRPr lang="en-US"/>
        </a:p>
      </dgm:t>
    </dgm:pt>
    <dgm:pt modelId="{0DAFEE38-F52B-4C3D-A049-F13DAA3D3084}" cxnId="{6960D4D7-DFB9-4ED3-AB74-5DA4AA1194E2}" type="sibTrans">
      <dgm:prSet/>
      <dgm:spPr/>
      <dgm:t>
        <a:bodyPr/>
        <a:lstStyle/>
        <a:p>
          <a:endParaRPr lang="en-US"/>
        </a:p>
      </dgm:t>
    </dgm:pt>
    <dgm:pt modelId="{BA9CBDAD-D48C-4934-A905-3565D753AB3E}">
      <dgm:prSet custT="1"/>
      <dgm:spPr/>
      <dgm:t>
        <a:bodyPr/>
        <a:lstStyle/>
        <a:p>
          <a:r>
            <a:rPr lang="zh-CN" altLang="en-US" sz="1800" b="0" dirty="0"/>
            <a:t>基于央行数字货币和稳定币的可编程性构造金融资产</a:t>
          </a:r>
          <a:endParaRPr lang="en-US" altLang="zh-CN" sz="1800" b="0" dirty="0"/>
        </a:p>
      </dgm:t>
    </dgm:pt>
    <dgm:pt modelId="{3F3F63CC-403C-483A-A124-2129EBBC8AF5}" cxnId="{8B33EF58-FEDD-4944-A1FD-2F1DA31916A0}" type="parTrans">
      <dgm:prSet/>
      <dgm:spPr/>
      <dgm:t>
        <a:bodyPr/>
        <a:lstStyle/>
        <a:p>
          <a:endParaRPr lang="en-US"/>
        </a:p>
      </dgm:t>
    </dgm:pt>
    <dgm:pt modelId="{30811578-62CB-474E-B37C-574EFA1ACEFF}" cxnId="{8B33EF58-FEDD-4944-A1FD-2F1DA31916A0}" type="sibTrans">
      <dgm:prSet/>
      <dgm:spPr/>
      <dgm:t>
        <a:bodyPr/>
        <a:lstStyle/>
        <a:p>
          <a:endParaRPr lang="en-US"/>
        </a:p>
      </dgm:t>
    </dgm:pt>
    <dgm:pt modelId="{148B8A21-648A-48C3-8B73-ED8BC57F91C4}">
      <dgm:prSet custT="1"/>
      <dgm:spPr/>
      <dgm:t>
        <a:bodyPr/>
        <a:lstStyle/>
        <a:p>
          <a:r>
            <a:rPr lang="zh-CN" altLang="en-US" sz="1800" dirty="0"/>
            <a:t>证券型</a:t>
          </a:r>
          <a:endParaRPr lang="en-US" sz="1800" dirty="0"/>
        </a:p>
      </dgm:t>
    </dgm:pt>
    <dgm:pt modelId="{8FA3BB32-DD22-4376-A4D5-BAC14799A7A7}" cxnId="{B1E94550-485B-4032-BB37-99FF8DAF14D3}" type="parTrans">
      <dgm:prSet/>
      <dgm:spPr/>
      <dgm:t>
        <a:bodyPr/>
        <a:lstStyle/>
        <a:p>
          <a:endParaRPr lang="en-US"/>
        </a:p>
      </dgm:t>
    </dgm:pt>
    <dgm:pt modelId="{E2DB6594-B1D4-435C-A4D5-526D6D1B1DFB}" cxnId="{B1E94550-485B-4032-BB37-99FF8DAF14D3}" type="sibTrans">
      <dgm:prSet/>
      <dgm:spPr/>
      <dgm:t>
        <a:bodyPr/>
        <a:lstStyle/>
        <a:p>
          <a:endParaRPr lang="en-US"/>
        </a:p>
      </dgm:t>
    </dgm:pt>
    <dgm:pt modelId="{7DD80AD7-32CB-4E0A-A2D5-55B44ED707B3}">
      <dgm:prSet custT="1"/>
      <dgm:spPr/>
      <dgm:t>
        <a:bodyPr/>
        <a:lstStyle/>
        <a:p>
          <a:r>
            <a:rPr lang="zh-CN" altLang="en-US" sz="1800" dirty="0">
              <a:solidFill>
                <a:srgbClr val="FFFF00"/>
              </a:solidFill>
            </a:rPr>
            <a:t>比特币，以太币</a:t>
          </a:r>
          <a:endParaRPr lang="en-US" sz="1800" dirty="0">
            <a:solidFill>
              <a:srgbClr val="FFFF00"/>
            </a:solidFill>
          </a:endParaRPr>
        </a:p>
      </dgm:t>
    </dgm:pt>
    <dgm:pt modelId="{DA8D44C8-61A8-438A-8978-49F1EEF10F8E}" cxnId="{2427C059-DF44-4D9D-9C90-1CC555600F94}" type="parTrans">
      <dgm:prSet/>
      <dgm:spPr/>
      <dgm:t>
        <a:bodyPr/>
        <a:lstStyle/>
        <a:p>
          <a:endParaRPr lang="en-US"/>
        </a:p>
      </dgm:t>
    </dgm:pt>
    <dgm:pt modelId="{DD2ECADF-193F-4930-9DF2-114C060CFECF}" cxnId="{2427C059-DF44-4D9D-9C90-1CC555600F94}" type="sibTrans">
      <dgm:prSet/>
      <dgm:spPr/>
      <dgm:t>
        <a:bodyPr/>
        <a:lstStyle/>
        <a:p>
          <a:endParaRPr lang="en-US"/>
        </a:p>
      </dgm:t>
    </dgm:pt>
    <dgm:pt modelId="{2E099C9E-0BCE-4D81-A05E-BDCF2AF5890A}">
      <dgm:prSet custT="1"/>
      <dgm:spPr/>
      <dgm:t>
        <a:bodyPr/>
        <a:lstStyle/>
        <a:p>
          <a:r>
            <a:rPr lang="zh-CN" altLang="en-US" sz="1800" dirty="0">
              <a:solidFill>
                <a:srgbClr val="FFFF00"/>
              </a:solidFill>
            </a:rPr>
            <a:t>瑞波币</a:t>
          </a:r>
          <a:endParaRPr lang="en-US" sz="1800" dirty="0">
            <a:solidFill>
              <a:srgbClr val="FFFF00"/>
            </a:solidFill>
          </a:endParaRPr>
        </a:p>
      </dgm:t>
    </dgm:pt>
    <dgm:pt modelId="{57B9505C-884D-4878-83A4-56CC8ED33AD3}" cxnId="{363BA3E2-FA71-4BF9-B547-DD3531CAB650}" type="parTrans">
      <dgm:prSet/>
      <dgm:spPr/>
      <dgm:t>
        <a:bodyPr/>
        <a:lstStyle/>
        <a:p>
          <a:endParaRPr lang="en-US"/>
        </a:p>
      </dgm:t>
    </dgm:pt>
    <dgm:pt modelId="{19CF4AC4-C91A-4BD4-AC6B-002C712733F0}" cxnId="{363BA3E2-FA71-4BF9-B547-DD3531CAB650}" type="sibTrans">
      <dgm:prSet/>
      <dgm:spPr/>
      <dgm:t>
        <a:bodyPr/>
        <a:lstStyle/>
        <a:p>
          <a:endParaRPr lang="en-US"/>
        </a:p>
      </dgm:t>
    </dgm:pt>
    <dgm:pt modelId="{043B9438-879F-4677-8EA4-20D308746AB8}">
      <dgm:prSet custT="1"/>
      <dgm:spPr/>
      <dgm:t>
        <a:bodyPr/>
        <a:lstStyle/>
        <a:p>
          <a:r>
            <a:rPr lang="zh-CN" altLang="en-US" sz="1800" dirty="0">
              <a:solidFill>
                <a:srgbClr val="FFFF00"/>
              </a:solidFill>
            </a:rPr>
            <a:t>与</a:t>
          </a:r>
          <a:r>
            <a:rPr lang="en-US" altLang="zh-CN" sz="1800" dirty="0" err="1">
              <a:solidFill>
                <a:srgbClr val="FFFF00"/>
              </a:solidFill>
            </a:rPr>
            <a:t>DeFi</a:t>
          </a:r>
          <a:r>
            <a:rPr lang="zh-CN" altLang="en-US" sz="1800" dirty="0">
              <a:solidFill>
                <a:srgbClr val="FFFF00"/>
              </a:solidFill>
            </a:rPr>
            <a:t>的关系</a:t>
          </a:r>
          <a:endParaRPr lang="en-US" sz="1800" dirty="0">
            <a:solidFill>
              <a:srgbClr val="FFFF00"/>
            </a:solidFill>
          </a:endParaRPr>
        </a:p>
      </dgm:t>
    </dgm:pt>
    <dgm:pt modelId="{133E75D3-8D0A-45E0-BDFB-21E1CABDE62A}" cxnId="{23C7E1A2-7D63-4C93-9FC4-3A7EC21C3FEE}" type="parTrans">
      <dgm:prSet/>
      <dgm:spPr/>
      <dgm:t>
        <a:bodyPr/>
        <a:lstStyle/>
        <a:p>
          <a:endParaRPr lang="en-US"/>
        </a:p>
      </dgm:t>
    </dgm:pt>
    <dgm:pt modelId="{443161EB-2C74-4B50-86B3-2350CC3B9009}" cxnId="{23C7E1A2-7D63-4C93-9FC4-3A7EC21C3FEE}" type="sibTrans">
      <dgm:prSet/>
      <dgm:spPr/>
      <dgm:t>
        <a:bodyPr/>
        <a:lstStyle/>
        <a:p>
          <a:endParaRPr lang="en-US"/>
        </a:p>
      </dgm:t>
    </dgm:pt>
    <dgm:pt modelId="{11D6DB7C-ED2B-4D97-8522-CE48C922024C}" type="pres">
      <dgm:prSet presAssocID="{885E6900-7ED1-4DD5-8BEC-A0D58C2F656F}" presName="diagram" presStyleCnt="0">
        <dgm:presLayoutVars>
          <dgm:chPref val="1"/>
          <dgm:dir/>
          <dgm:animOne val="branch"/>
          <dgm:animLvl val="lvl"/>
          <dgm:resizeHandles val="exact"/>
        </dgm:presLayoutVars>
      </dgm:prSet>
      <dgm:spPr/>
    </dgm:pt>
    <dgm:pt modelId="{2B81CF4A-334F-49D0-93CD-7892EB91EA6E}" type="pres">
      <dgm:prSet presAssocID="{90A96CAB-B53F-4E22-BCA7-CCCC551C475F}" presName="root1" presStyleCnt="0"/>
      <dgm:spPr/>
    </dgm:pt>
    <dgm:pt modelId="{4D597E31-D769-4F71-9BA7-14CB9EBD9518}" type="pres">
      <dgm:prSet presAssocID="{90A96CAB-B53F-4E22-BCA7-CCCC551C475F}" presName="LevelOneTextNode" presStyleLbl="node0" presStyleIdx="0" presStyleCnt="1">
        <dgm:presLayoutVars>
          <dgm:chPref val="3"/>
        </dgm:presLayoutVars>
      </dgm:prSet>
      <dgm:spPr/>
    </dgm:pt>
    <dgm:pt modelId="{C4D4D6F7-339D-4627-BE96-E66ADEDF4107}" type="pres">
      <dgm:prSet presAssocID="{90A96CAB-B53F-4E22-BCA7-CCCC551C475F}" presName="level2hierChild" presStyleCnt="0"/>
      <dgm:spPr/>
    </dgm:pt>
    <dgm:pt modelId="{E916B8E6-432B-44DE-A3D8-0FF86DFE17F6}" type="pres">
      <dgm:prSet presAssocID="{45A5666B-9B30-41CB-92B8-D11471304C7D}" presName="conn2-1" presStyleLbl="parChTrans1D2" presStyleIdx="0" presStyleCnt="3"/>
      <dgm:spPr/>
    </dgm:pt>
    <dgm:pt modelId="{49E9C83D-2977-4F7F-9284-B1C3816F4912}" type="pres">
      <dgm:prSet presAssocID="{45A5666B-9B30-41CB-92B8-D11471304C7D}" presName="connTx" presStyleLbl="parChTrans1D2" presStyleIdx="0" presStyleCnt="3"/>
      <dgm:spPr/>
    </dgm:pt>
    <dgm:pt modelId="{EAE8BB03-671A-4458-B0B8-81B190D44860}" type="pres">
      <dgm:prSet presAssocID="{3C621674-A3E3-4236-B14E-A152DD321E7C}" presName="root2" presStyleCnt="0"/>
      <dgm:spPr/>
    </dgm:pt>
    <dgm:pt modelId="{3B7364B7-C2DB-4CA4-B263-973868E2A64B}" type="pres">
      <dgm:prSet presAssocID="{3C621674-A3E3-4236-B14E-A152DD321E7C}" presName="LevelTwoTextNode" presStyleLbl="node2" presStyleIdx="0" presStyleCnt="3">
        <dgm:presLayoutVars>
          <dgm:chPref val="3"/>
        </dgm:presLayoutVars>
      </dgm:prSet>
      <dgm:spPr/>
    </dgm:pt>
    <dgm:pt modelId="{A5FDBD6B-9EC3-4B26-80AA-A9E246DE964A}" type="pres">
      <dgm:prSet presAssocID="{3C621674-A3E3-4236-B14E-A152DD321E7C}" presName="level3hierChild" presStyleCnt="0"/>
      <dgm:spPr/>
    </dgm:pt>
    <dgm:pt modelId="{1E34F215-12B8-41DE-8E42-7E2DD5A28556}" type="pres">
      <dgm:prSet presAssocID="{19F850E0-5161-43B9-9241-4404B0A0D43E}" presName="conn2-1" presStyleLbl="parChTrans1D3" presStyleIdx="0" presStyleCnt="5"/>
      <dgm:spPr/>
    </dgm:pt>
    <dgm:pt modelId="{0ACDF750-E707-4F6E-A37F-29C6CF3EF54F}" type="pres">
      <dgm:prSet presAssocID="{19F850E0-5161-43B9-9241-4404B0A0D43E}" presName="connTx" presStyleLbl="parChTrans1D3" presStyleIdx="0" presStyleCnt="5"/>
      <dgm:spPr/>
    </dgm:pt>
    <dgm:pt modelId="{2440AE0D-6E87-4ADF-BF02-ADBAA2B851BE}" type="pres">
      <dgm:prSet presAssocID="{7DEC2CC5-5EA8-47B9-A483-98543F37652E}" presName="root2" presStyleCnt="0"/>
      <dgm:spPr/>
    </dgm:pt>
    <dgm:pt modelId="{7E117A6A-D3FA-4BD0-876B-C52C5A6678BA}" type="pres">
      <dgm:prSet presAssocID="{7DEC2CC5-5EA8-47B9-A483-98543F37652E}" presName="LevelTwoTextNode" presStyleLbl="node3" presStyleIdx="0" presStyleCnt="5">
        <dgm:presLayoutVars>
          <dgm:chPref val="3"/>
        </dgm:presLayoutVars>
      </dgm:prSet>
      <dgm:spPr/>
    </dgm:pt>
    <dgm:pt modelId="{FD4B5F1E-3DA1-4C23-8BD8-253ACBB0607C}" type="pres">
      <dgm:prSet presAssocID="{7DEC2CC5-5EA8-47B9-A483-98543F37652E}" presName="level3hierChild" presStyleCnt="0"/>
      <dgm:spPr/>
    </dgm:pt>
    <dgm:pt modelId="{35DC9DBB-D143-47ED-AC30-7E2EE99087FE}" type="pres">
      <dgm:prSet presAssocID="{DA8D44C8-61A8-438A-8978-49F1EEF10F8E}" presName="conn2-1" presStyleLbl="parChTrans1D4" presStyleIdx="0" presStyleCnt="2"/>
      <dgm:spPr/>
    </dgm:pt>
    <dgm:pt modelId="{98F31AE5-4899-41F6-BFDC-ECE48A74256C}" type="pres">
      <dgm:prSet presAssocID="{DA8D44C8-61A8-438A-8978-49F1EEF10F8E}" presName="connTx" presStyleLbl="parChTrans1D4" presStyleIdx="0" presStyleCnt="2"/>
      <dgm:spPr/>
    </dgm:pt>
    <dgm:pt modelId="{6D8B94B6-695B-4A2E-9B4A-82464317F434}" type="pres">
      <dgm:prSet presAssocID="{7DD80AD7-32CB-4E0A-A2D5-55B44ED707B3}" presName="root2" presStyleCnt="0"/>
      <dgm:spPr/>
    </dgm:pt>
    <dgm:pt modelId="{42A27E79-AA0C-4BB0-9A05-35AB88798B47}" type="pres">
      <dgm:prSet presAssocID="{7DD80AD7-32CB-4E0A-A2D5-55B44ED707B3}" presName="LevelTwoTextNode" presStyleLbl="node4" presStyleIdx="0" presStyleCnt="2">
        <dgm:presLayoutVars>
          <dgm:chPref val="3"/>
        </dgm:presLayoutVars>
      </dgm:prSet>
      <dgm:spPr/>
    </dgm:pt>
    <dgm:pt modelId="{1C732DED-8B25-4F71-A597-3DD99D081B3B}" type="pres">
      <dgm:prSet presAssocID="{7DD80AD7-32CB-4E0A-A2D5-55B44ED707B3}" presName="level3hierChild" presStyleCnt="0"/>
      <dgm:spPr/>
    </dgm:pt>
    <dgm:pt modelId="{F3092BEB-8FC3-410C-AA49-7E099490A6DC}" type="pres">
      <dgm:prSet presAssocID="{430AB264-BC40-4920-9419-8F4F9DE3D523}" presName="conn2-1" presStyleLbl="parChTrans1D3" presStyleIdx="1" presStyleCnt="5"/>
      <dgm:spPr/>
    </dgm:pt>
    <dgm:pt modelId="{78341D10-6B77-4A8A-B0F0-77A2ECCD58BA}" type="pres">
      <dgm:prSet presAssocID="{430AB264-BC40-4920-9419-8F4F9DE3D523}" presName="connTx" presStyleLbl="parChTrans1D3" presStyleIdx="1" presStyleCnt="5"/>
      <dgm:spPr/>
    </dgm:pt>
    <dgm:pt modelId="{519E5B33-E909-4D62-B166-954D4071FEBE}" type="pres">
      <dgm:prSet presAssocID="{D2215D64-2B67-4337-BB89-E34A26892C3B}" presName="root2" presStyleCnt="0"/>
      <dgm:spPr/>
    </dgm:pt>
    <dgm:pt modelId="{E5CAA05B-F4E3-4C12-808D-A621C502987F}" type="pres">
      <dgm:prSet presAssocID="{D2215D64-2B67-4337-BB89-E34A26892C3B}" presName="LevelTwoTextNode" presStyleLbl="node3" presStyleIdx="1" presStyleCnt="5">
        <dgm:presLayoutVars>
          <dgm:chPref val="3"/>
        </dgm:presLayoutVars>
      </dgm:prSet>
      <dgm:spPr/>
    </dgm:pt>
    <dgm:pt modelId="{EA895033-736F-4C45-8CCE-39D331A3E58B}" type="pres">
      <dgm:prSet presAssocID="{D2215D64-2B67-4337-BB89-E34A26892C3B}" presName="level3hierChild" presStyleCnt="0"/>
      <dgm:spPr/>
    </dgm:pt>
    <dgm:pt modelId="{837DFC82-196A-41A6-B93C-802E44A21C08}" type="pres">
      <dgm:prSet presAssocID="{8FA3BB32-DD22-4376-A4D5-BAC14799A7A7}" presName="conn2-1" presStyleLbl="parChTrans1D3" presStyleIdx="2" presStyleCnt="5"/>
      <dgm:spPr/>
    </dgm:pt>
    <dgm:pt modelId="{621A9E32-0C9C-486D-882A-677C35D6E6F9}" type="pres">
      <dgm:prSet presAssocID="{8FA3BB32-DD22-4376-A4D5-BAC14799A7A7}" presName="connTx" presStyleLbl="parChTrans1D3" presStyleIdx="2" presStyleCnt="5"/>
      <dgm:spPr/>
    </dgm:pt>
    <dgm:pt modelId="{4962FE86-C175-4156-9095-92B335A558FD}" type="pres">
      <dgm:prSet presAssocID="{148B8A21-648A-48C3-8B73-ED8BC57F91C4}" presName="root2" presStyleCnt="0"/>
      <dgm:spPr/>
    </dgm:pt>
    <dgm:pt modelId="{732360D9-79AD-4BCF-BA12-0BC8EC7ABCE4}" type="pres">
      <dgm:prSet presAssocID="{148B8A21-648A-48C3-8B73-ED8BC57F91C4}" presName="LevelTwoTextNode" presStyleLbl="node3" presStyleIdx="2" presStyleCnt="5">
        <dgm:presLayoutVars>
          <dgm:chPref val="3"/>
        </dgm:presLayoutVars>
      </dgm:prSet>
      <dgm:spPr/>
    </dgm:pt>
    <dgm:pt modelId="{24A8F012-3E2A-49BB-A4DF-03298D1DDDBB}" type="pres">
      <dgm:prSet presAssocID="{148B8A21-648A-48C3-8B73-ED8BC57F91C4}" presName="level3hierChild" presStyleCnt="0"/>
      <dgm:spPr/>
    </dgm:pt>
    <dgm:pt modelId="{3EA5B4B7-B795-48AF-858C-A5E8B799AAF6}" type="pres">
      <dgm:prSet presAssocID="{57B9505C-884D-4878-83A4-56CC8ED33AD3}" presName="conn2-1" presStyleLbl="parChTrans1D4" presStyleIdx="1" presStyleCnt="2"/>
      <dgm:spPr/>
    </dgm:pt>
    <dgm:pt modelId="{F80269D8-FF7D-4510-A1F8-0610BA31FC91}" type="pres">
      <dgm:prSet presAssocID="{57B9505C-884D-4878-83A4-56CC8ED33AD3}" presName="connTx" presStyleLbl="parChTrans1D4" presStyleIdx="1" presStyleCnt="2"/>
      <dgm:spPr/>
    </dgm:pt>
    <dgm:pt modelId="{8ACCD1E6-733E-47D9-9854-0D67F8BF64E7}" type="pres">
      <dgm:prSet presAssocID="{2E099C9E-0BCE-4D81-A05E-BDCF2AF5890A}" presName="root2" presStyleCnt="0"/>
      <dgm:spPr/>
    </dgm:pt>
    <dgm:pt modelId="{6E5A3E5D-016A-4C5D-B39E-9F2359128E53}" type="pres">
      <dgm:prSet presAssocID="{2E099C9E-0BCE-4D81-A05E-BDCF2AF5890A}" presName="LevelTwoTextNode" presStyleLbl="node4" presStyleIdx="1" presStyleCnt="2">
        <dgm:presLayoutVars>
          <dgm:chPref val="3"/>
        </dgm:presLayoutVars>
      </dgm:prSet>
      <dgm:spPr/>
    </dgm:pt>
    <dgm:pt modelId="{DC9053E9-FDB1-4418-BA01-8B10C3AF5928}" type="pres">
      <dgm:prSet presAssocID="{2E099C9E-0BCE-4D81-A05E-BDCF2AF5890A}" presName="level3hierChild" presStyleCnt="0"/>
      <dgm:spPr/>
    </dgm:pt>
    <dgm:pt modelId="{AB45C17A-0F55-4504-B21F-E3897DC278EB}" type="pres">
      <dgm:prSet presAssocID="{3E1AE522-2547-42B2-95B2-D9C1DCBADC05}" presName="conn2-1" presStyleLbl="parChTrans1D2" presStyleIdx="1" presStyleCnt="3"/>
      <dgm:spPr/>
    </dgm:pt>
    <dgm:pt modelId="{6E44E48D-24E3-422C-BD83-DCD053EE1846}" type="pres">
      <dgm:prSet presAssocID="{3E1AE522-2547-42B2-95B2-D9C1DCBADC05}" presName="connTx" presStyleLbl="parChTrans1D2" presStyleIdx="1" presStyleCnt="3"/>
      <dgm:spPr/>
    </dgm:pt>
    <dgm:pt modelId="{32BC2C4A-05DF-4B5B-B145-06BC53937B12}" type="pres">
      <dgm:prSet presAssocID="{44427042-5D29-4786-87D2-C7EDAC96F8E9}" presName="root2" presStyleCnt="0"/>
      <dgm:spPr/>
    </dgm:pt>
    <dgm:pt modelId="{009494FA-81C5-44A5-A026-CD134FD787B0}" type="pres">
      <dgm:prSet presAssocID="{44427042-5D29-4786-87D2-C7EDAC96F8E9}" presName="LevelTwoTextNode" presStyleLbl="node2" presStyleIdx="1" presStyleCnt="3">
        <dgm:presLayoutVars>
          <dgm:chPref val="3"/>
        </dgm:presLayoutVars>
      </dgm:prSet>
      <dgm:spPr/>
    </dgm:pt>
    <dgm:pt modelId="{ABACF668-5C35-491E-8086-08B72815D2ED}" type="pres">
      <dgm:prSet presAssocID="{44427042-5D29-4786-87D2-C7EDAC96F8E9}" presName="level3hierChild" presStyleCnt="0"/>
      <dgm:spPr/>
    </dgm:pt>
    <dgm:pt modelId="{82291195-670F-4B1C-B55C-8E72513C5127}" type="pres">
      <dgm:prSet presAssocID="{9F9792A8-839A-45B6-A545-0C71D4998ED4}" presName="conn2-1" presStyleLbl="parChTrans1D3" presStyleIdx="3" presStyleCnt="5"/>
      <dgm:spPr/>
    </dgm:pt>
    <dgm:pt modelId="{15B67F2E-23F2-45CA-82EF-C018F18C9B94}" type="pres">
      <dgm:prSet presAssocID="{9F9792A8-839A-45B6-A545-0C71D4998ED4}" presName="connTx" presStyleLbl="parChTrans1D3" presStyleIdx="3" presStyleCnt="5"/>
      <dgm:spPr/>
    </dgm:pt>
    <dgm:pt modelId="{956C5D8C-1EC9-4918-A773-811F4D84E0E5}" type="pres">
      <dgm:prSet presAssocID="{A6CA4EDD-1686-4251-851A-21222C25BF7F}" presName="root2" presStyleCnt="0"/>
      <dgm:spPr/>
    </dgm:pt>
    <dgm:pt modelId="{0A099F4C-0B38-415A-BF7B-D8B76161D658}" type="pres">
      <dgm:prSet presAssocID="{A6CA4EDD-1686-4251-851A-21222C25BF7F}" presName="LevelTwoTextNode" presStyleLbl="node3" presStyleIdx="3" presStyleCnt="5">
        <dgm:presLayoutVars>
          <dgm:chPref val="3"/>
        </dgm:presLayoutVars>
      </dgm:prSet>
      <dgm:spPr/>
    </dgm:pt>
    <dgm:pt modelId="{8CFC56B2-2BCE-48FC-9BD9-BA6AA09A19D1}" type="pres">
      <dgm:prSet presAssocID="{A6CA4EDD-1686-4251-851A-21222C25BF7F}" presName="level3hierChild" presStyleCnt="0"/>
      <dgm:spPr/>
    </dgm:pt>
    <dgm:pt modelId="{F02F869B-1B56-4329-B3ED-E90EF0D8D29D}" type="pres">
      <dgm:prSet presAssocID="{3F3F63CC-403C-483A-A124-2129EBBC8AF5}" presName="conn2-1" presStyleLbl="parChTrans1D2" presStyleIdx="2" presStyleCnt="3"/>
      <dgm:spPr/>
    </dgm:pt>
    <dgm:pt modelId="{247C9CFB-5E60-48D7-BBCE-CFAED6E05639}" type="pres">
      <dgm:prSet presAssocID="{3F3F63CC-403C-483A-A124-2129EBBC8AF5}" presName="connTx" presStyleLbl="parChTrans1D2" presStyleIdx="2" presStyleCnt="3"/>
      <dgm:spPr/>
    </dgm:pt>
    <dgm:pt modelId="{3D411B6D-1204-4B97-B2D1-572CF2B594A3}" type="pres">
      <dgm:prSet presAssocID="{BA9CBDAD-D48C-4934-A905-3565D753AB3E}" presName="root2" presStyleCnt="0"/>
      <dgm:spPr/>
    </dgm:pt>
    <dgm:pt modelId="{3F81608A-1A3E-4CD8-A97C-97437952C527}" type="pres">
      <dgm:prSet presAssocID="{BA9CBDAD-D48C-4934-A905-3565D753AB3E}" presName="LevelTwoTextNode" presStyleLbl="node2" presStyleIdx="2" presStyleCnt="3" custScaleX="146161" custScaleY="137599">
        <dgm:presLayoutVars>
          <dgm:chPref val="3"/>
        </dgm:presLayoutVars>
      </dgm:prSet>
      <dgm:spPr/>
    </dgm:pt>
    <dgm:pt modelId="{40BE737B-6804-4454-8D00-A87B7006626F}" type="pres">
      <dgm:prSet presAssocID="{BA9CBDAD-D48C-4934-A905-3565D753AB3E}" presName="level3hierChild" presStyleCnt="0"/>
      <dgm:spPr/>
    </dgm:pt>
    <dgm:pt modelId="{9A198CB6-8D7B-4C98-BFA3-FE8C22417835}" type="pres">
      <dgm:prSet presAssocID="{133E75D3-8D0A-45E0-BDFB-21E1CABDE62A}" presName="conn2-1" presStyleLbl="parChTrans1D3" presStyleIdx="4" presStyleCnt="5"/>
      <dgm:spPr/>
    </dgm:pt>
    <dgm:pt modelId="{BC89C4B1-D2B5-4694-BA7F-46577505AD33}" type="pres">
      <dgm:prSet presAssocID="{133E75D3-8D0A-45E0-BDFB-21E1CABDE62A}" presName="connTx" presStyleLbl="parChTrans1D3" presStyleIdx="4" presStyleCnt="5"/>
      <dgm:spPr/>
    </dgm:pt>
    <dgm:pt modelId="{BD58858A-58F9-4D51-94A1-B59E8CD47E0D}" type="pres">
      <dgm:prSet presAssocID="{043B9438-879F-4677-8EA4-20D308746AB8}" presName="root2" presStyleCnt="0"/>
      <dgm:spPr/>
    </dgm:pt>
    <dgm:pt modelId="{8E46E651-1968-4006-8445-0943FED2085E}" type="pres">
      <dgm:prSet presAssocID="{043B9438-879F-4677-8EA4-20D308746AB8}" presName="LevelTwoTextNode" presStyleLbl="node3" presStyleIdx="4" presStyleCnt="5">
        <dgm:presLayoutVars>
          <dgm:chPref val="3"/>
        </dgm:presLayoutVars>
      </dgm:prSet>
      <dgm:spPr/>
    </dgm:pt>
    <dgm:pt modelId="{749ACABE-DE7F-4E66-A78B-DB01097B77A7}" type="pres">
      <dgm:prSet presAssocID="{043B9438-879F-4677-8EA4-20D308746AB8}" presName="level3hierChild" presStyleCnt="0"/>
      <dgm:spPr/>
    </dgm:pt>
  </dgm:ptLst>
  <dgm:cxnLst>
    <dgm:cxn modelId="{A84B5B11-54E2-425D-88D9-2AB1A02AEAB5}" type="presOf" srcId="{7DD80AD7-32CB-4E0A-A2D5-55B44ED707B3}" destId="{42A27E79-AA0C-4BB0-9A05-35AB88798B47}" srcOrd="0" destOrd="0" presId="urn:microsoft.com/office/officeart/2005/8/layout/hierarchy2#1"/>
    <dgm:cxn modelId="{B0AF0013-0E54-4741-BD71-55F203A2A273}" type="presOf" srcId="{3F3F63CC-403C-483A-A124-2129EBBC8AF5}" destId="{247C9CFB-5E60-48D7-BBCE-CFAED6E05639}" srcOrd="1" destOrd="0" presId="urn:microsoft.com/office/officeart/2005/8/layout/hierarchy2#1"/>
    <dgm:cxn modelId="{3FE09A1B-91DF-4FD6-BB01-36317EF42E72}" type="presOf" srcId="{44427042-5D29-4786-87D2-C7EDAC96F8E9}" destId="{009494FA-81C5-44A5-A026-CD134FD787B0}" srcOrd="0" destOrd="0" presId="urn:microsoft.com/office/officeart/2005/8/layout/hierarchy2#1"/>
    <dgm:cxn modelId="{5C3CD11C-DB6F-4FA5-9E59-43A53CECDC89}" type="presOf" srcId="{45A5666B-9B30-41CB-92B8-D11471304C7D}" destId="{E916B8E6-432B-44DE-A3D8-0FF86DFE17F6}" srcOrd="0" destOrd="0" presId="urn:microsoft.com/office/officeart/2005/8/layout/hierarchy2#1"/>
    <dgm:cxn modelId="{F2425733-69E8-4D19-98AB-1CE581256779}" type="presOf" srcId="{DA8D44C8-61A8-438A-8978-49F1EEF10F8E}" destId="{35DC9DBB-D143-47ED-AC30-7E2EE99087FE}" srcOrd="0" destOrd="0" presId="urn:microsoft.com/office/officeart/2005/8/layout/hierarchy2#1"/>
    <dgm:cxn modelId="{93AF4744-241C-44BD-86F8-17FE471046BD}" type="presOf" srcId="{9F9792A8-839A-45B6-A545-0C71D4998ED4}" destId="{15B67F2E-23F2-45CA-82EF-C018F18C9B94}" srcOrd="1" destOrd="0" presId="urn:microsoft.com/office/officeart/2005/8/layout/hierarchy2#1"/>
    <dgm:cxn modelId="{607F2E4B-CAB3-44E6-BA5F-37C7B13C9B43}" srcId="{90A96CAB-B53F-4E22-BCA7-CCCC551C475F}" destId="{3C621674-A3E3-4236-B14E-A152DD321E7C}" srcOrd="0" destOrd="0" parTransId="{45A5666B-9B30-41CB-92B8-D11471304C7D}" sibTransId="{8E5E7FC4-CFCE-4ED8-BF22-82E5E626342C}"/>
    <dgm:cxn modelId="{5CDD554B-BCEB-45A8-BA29-E21C5AD3DBC9}" type="presOf" srcId="{3E1AE522-2547-42B2-95B2-D9C1DCBADC05}" destId="{6E44E48D-24E3-422C-BD83-DCD053EE1846}" srcOrd="1" destOrd="0" presId="urn:microsoft.com/office/officeart/2005/8/layout/hierarchy2#1"/>
    <dgm:cxn modelId="{EB43BE4C-5231-4CD2-8281-38398F711651}" type="presOf" srcId="{90A96CAB-B53F-4E22-BCA7-CCCC551C475F}" destId="{4D597E31-D769-4F71-9BA7-14CB9EBD9518}" srcOrd="0" destOrd="0" presId="urn:microsoft.com/office/officeart/2005/8/layout/hierarchy2#1"/>
    <dgm:cxn modelId="{AFE6256E-9103-403E-B436-60DE133672F0}" srcId="{3C621674-A3E3-4236-B14E-A152DD321E7C}" destId="{D2215D64-2B67-4337-BB89-E34A26892C3B}" srcOrd="1" destOrd="0" parTransId="{430AB264-BC40-4920-9419-8F4F9DE3D523}" sibTransId="{6E7BE274-85AD-4A54-8DCA-48A65DE3B672}"/>
    <dgm:cxn modelId="{5042A44E-1042-4045-A739-80C4C7FB231D}" srcId="{885E6900-7ED1-4DD5-8BEC-A0D58C2F656F}" destId="{90A96CAB-B53F-4E22-BCA7-CCCC551C475F}" srcOrd="0" destOrd="0" parTransId="{4311C3B6-764C-4763-9DB9-8896E043224F}" sibTransId="{07553BE9-CA40-4211-A471-B587A245B132}"/>
    <dgm:cxn modelId="{3B94D34E-75A3-4E17-A95F-7694A957ADAF}" type="presOf" srcId="{BA9CBDAD-D48C-4934-A905-3565D753AB3E}" destId="{3F81608A-1A3E-4CD8-A97C-97437952C527}" srcOrd="0" destOrd="0" presId="urn:microsoft.com/office/officeart/2005/8/layout/hierarchy2#1"/>
    <dgm:cxn modelId="{23C81A6F-8E63-4AEE-B250-4304F1D90D1D}" type="presOf" srcId="{148B8A21-648A-48C3-8B73-ED8BC57F91C4}" destId="{732360D9-79AD-4BCF-BA12-0BC8EC7ABCE4}" srcOrd="0" destOrd="0" presId="urn:microsoft.com/office/officeart/2005/8/layout/hierarchy2#1"/>
    <dgm:cxn modelId="{B1E94550-485B-4032-BB37-99FF8DAF14D3}" srcId="{3C621674-A3E3-4236-B14E-A152DD321E7C}" destId="{148B8A21-648A-48C3-8B73-ED8BC57F91C4}" srcOrd="2" destOrd="0" parTransId="{8FA3BB32-DD22-4376-A4D5-BAC14799A7A7}" sibTransId="{E2DB6594-B1D4-435C-A4D5-526D6D1B1DFB}"/>
    <dgm:cxn modelId="{DD400474-C06C-4DD1-9F22-2D0DF39387F6}" type="presOf" srcId="{D2215D64-2B67-4337-BB89-E34A26892C3B}" destId="{E5CAA05B-F4E3-4C12-808D-A621C502987F}" srcOrd="0" destOrd="0" presId="urn:microsoft.com/office/officeart/2005/8/layout/hierarchy2#1"/>
    <dgm:cxn modelId="{7BB7FC55-A0D5-4810-9F0D-86E619DEF7D7}" type="presOf" srcId="{19F850E0-5161-43B9-9241-4404B0A0D43E}" destId="{1E34F215-12B8-41DE-8E42-7E2DD5A28556}" srcOrd="0" destOrd="0" presId="urn:microsoft.com/office/officeart/2005/8/layout/hierarchy2#1"/>
    <dgm:cxn modelId="{8B33EF58-FEDD-4944-A1FD-2F1DA31916A0}" srcId="{90A96CAB-B53F-4E22-BCA7-CCCC551C475F}" destId="{BA9CBDAD-D48C-4934-A905-3565D753AB3E}" srcOrd="2" destOrd="0" parTransId="{3F3F63CC-403C-483A-A124-2129EBBC8AF5}" sibTransId="{30811578-62CB-474E-B37C-574EFA1ACEFF}"/>
    <dgm:cxn modelId="{2427C059-DF44-4D9D-9C90-1CC555600F94}" srcId="{7DEC2CC5-5EA8-47B9-A483-98543F37652E}" destId="{7DD80AD7-32CB-4E0A-A2D5-55B44ED707B3}" srcOrd="0" destOrd="0" parTransId="{DA8D44C8-61A8-438A-8978-49F1EEF10F8E}" sibTransId="{DD2ECADF-193F-4930-9DF2-114C060CFECF}"/>
    <dgm:cxn modelId="{C6F7A185-F50A-408D-89FA-2FD371DC8253}" type="presOf" srcId="{3F3F63CC-403C-483A-A124-2129EBBC8AF5}" destId="{F02F869B-1B56-4329-B3ED-E90EF0D8D29D}" srcOrd="0" destOrd="0" presId="urn:microsoft.com/office/officeart/2005/8/layout/hierarchy2#1"/>
    <dgm:cxn modelId="{9BE50386-7A34-4A1C-B5C4-9BC29B901AD8}" type="presOf" srcId="{7DEC2CC5-5EA8-47B9-A483-98543F37652E}" destId="{7E117A6A-D3FA-4BD0-876B-C52C5A6678BA}" srcOrd="0" destOrd="0" presId="urn:microsoft.com/office/officeart/2005/8/layout/hierarchy2#1"/>
    <dgm:cxn modelId="{CDAB368F-8E90-46C2-9DA9-7482096ED07F}" srcId="{90A96CAB-B53F-4E22-BCA7-CCCC551C475F}" destId="{44427042-5D29-4786-87D2-C7EDAC96F8E9}" srcOrd="1" destOrd="0" parTransId="{3E1AE522-2547-42B2-95B2-D9C1DCBADC05}" sibTransId="{A6230B58-15FF-469D-A24A-4CF66773F8C9}"/>
    <dgm:cxn modelId="{39A64191-0E44-4E28-AE9E-59C852EE9C70}" type="presOf" srcId="{043B9438-879F-4677-8EA4-20D308746AB8}" destId="{8E46E651-1968-4006-8445-0943FED2085E}" srcOrd="0" destOrd="0" presId="urn:microsoft.com/office/officeart/2005/8/layout/hierarchy2#1"/>
    <dgm:cxn modelId="{303AD191-4E2F-45F1-BA87-57BBCC7FE304}" type="presOf" srcId="{8FA3BB32-DD22-4376-A4D5-BAC14799A7A7}" destId="{837DFC82-196A-41A6-B93C-802E44A21C08}" srcOrd="0" destOrd="0" presId="urn:microsoft.com/office/officeart/2005/8/layout/hierarchy2#1"/>
    <dgm:cxn modelId="{DB909893-FCB0-41BA-9A40-B1104DBDA0F7}" type="presOf" srcId="{430AB264-BC40-4920-9419-8F4F9DE3D523}" destId="{78341D10-6B77-4A8A-B0F0-77A2ECCD58BA}" srcOrd="1" destOrd="0" presId="urn:microsoft.com/office/officeart/2005/8/layout/hierarchy2#1"/>
    <dgm:cxn modelId="{DE4E0798-4233-48EC-BA10-7B0C82ABF0E2}" type="presOf" srcId="{133E75D3-8D0A-45E0-BDFB-21E1CABDE62A}" destId="{BC89C4B1-D2B5-4694-BA7F-46577505AD33}" srcOrd="1" destOrd="0" presId="urn:microsoft.com/office/officeart/2005/8/layout/hierarchy2#1"/>
    <dgm:cxn modelId="{23C7E1A2-7D63-4C93-9FC4-3A7EC21C3FEE}" srcId="{BA9CBDAD-D48C-4934-A905-3565D753AB3E}" destId="{043B9438-879F-4677-8EA4-20D308746AB8}" srcOrd="0" destOrd="0" parTransId="{133E75D3-8D0A-45E0-BDFB-21E1CABDE62A}" sibTransId="{443161EB-2C74-4B50-86B3-2350CC3B9009}"/>
    <dgm:cxn modelId="{5E43D7AF-5245-418E-B170-CE76517B06A3}" type="presOf" srcId="{45A5666B-9B30-41CB-92B8-D11471304C7D}" destId="{49E9C83D-2977-4F7F-9284-B1C3816F4912}" srcOrd="1" destOrd="0" presId="urn:microsoft.com/office/officeart/2005/8/layout/hierarchy2#1"/>
    <dgm:cxn modelId="{7CEBE9AF-3E58-434F-84EC-428DB9342658}" type="presOf" srcId="{57B9505C-884D-4878-83A4-56CC8ED33AD3}" destId="{3EA5B4B7-B795-48AF-858C-A5E8B799AAF6}" srcOrd="0" destOrd="0" presId="urn:microsoft.com/office/officeart/2005/8/layout/hierarchy2#1"/>
    <dgm:cxn modelId="{5B751DB0-A1D2-44CA-B3D1-3BF859561D78}" type="presOf" srcId="{8FA3BB32-DD22-4376-A4D5-BAC14799A7A7}" destId="{621A9E32-0C9C-486D-882A-677C35D6E6F9}" srcOrd="1" destOrd="0" presId="urn:microsoft.com/office/officeart/2005/8/layout/hierarchy2#1"/>
    <dgm:cxn modelId="{A0A9E2B9-A5C6-4F8A-946E-4914EEF6FE2C}" type="presOf" srcId="{2E099C9E-0BCE-4D81-A05E-BDCF2AF5890A}" destId="{6E5A3E5D-016A-4C5D-B39E-9F2359128E53}" srcOrd="0" destOrd="0" presId="urn:microsoft.com/office/officeart/2005/8/layout/hierarchy2#1"/>
    <dgm:cxn modelId="{F694D7BB-F9E1-4430-AE85-47E8FBF2785E}" type="presOf" srcId="{57B9505C-884D-4878-83A4-56CC8ED33AD3}" destId="{F80269D8-FF7D-4510-A1F8-0610BA31FC91}" srcOrd="1" destOrd="0" presId="urn:microsoft.com/office/officeart/2005/8/layout/hierarchy2#1"/>
    <dgm:cxn modelId="{B2E2BCC3-F385-46C1-A83E-3459ED07389E}" type="presOf" srcId="{885E6900-7ED1-4DD5-8BEC-A0D58C2F656F}" destId="{11D6DB7C-ED2B-4D97-8522-CE48C922024C}" srcOrd="0" destOrd="0" presId="urn:microsoft.com/office/officeart/2005/8/layout/hierarchy2#1"/>
    <dgm:cxn modelId="{A256DAC6-A781-4A92-B4E2-09E41148B41F}" type="presOf" srcId="{9F9792A8-839A-45B6-A545-0C71D4998ED4}" destId="{82291195-670F-4B1C-B55C-8E72513C5127}" srcOrd="0" destOrd="0" presId="urn:microsoft.com/office/officeart/2005/8/layout/hierarchy2#1"/>
    <dgm:cxn modelId="{6960D4D7-DFB9-4ED3-AB74-5DA4AA1194E2}" srcId="{44427042-5D29-4786-87D2-C7EDAC96F8E9}" destId="{A6CA4EDD-1686-4251-851A-21222C25BF7F}" srcOrd="0" destOrd="0" parTransId="{9F9792A8-839A-45B6-A545-0C71D4998ED4}" sibTransId="{0DAFEE38-F52B-4C3D-A049-F13DAA3D3084}"/>
    <dgm:cxn modelId="{73F562D9-7876-4B7E-98C7-7C8A233D773E}" type="presOf" srcId="{133E75D3-8D0A-45E0-BDFB-21E1CABDE62A}" destId="{9A198CB6-8D7B-4C98-BFA3-FE8C22417835}" srcOrd="0" destOrd="0" presId="urn:microsoft.com/office/officeart/2005/8/layout/hierarchy2#1"/>
    <dgm:cxn modelId="{363BA3E2-FA71-4BF9-B547-DD3531CAB650}" srcId="{148B8A21-648A-48C3-8B73-ED8BC57F91C4}" destId="{2E099C9E-0BCE-4D81-A05E-BDCF2AF5890A}" srcOrd="0" destOrd="0" parTransId="{57B9505C-884D-4878-83A4-56CC8ED33AD3}" sibTransId="{19CF4AC4-C91A-4BD4-AC6B-002C712733F0}"/>
    <dgm:cxn modelId="{23AF61EA-7399-4575-A763-041517DDCAEF}" type="presOf" srcId="{DA8D44C8-61A8-438A-8978-49F1EEF10F8E}" destId="{98F31AE5-4899-41F6-BFDC-ECE48A74256C}" srcOrd="1" destOrd="0" presId="urn:microsoft.com/office/officeart/2005/8/layout/hierarchy2#1"/>
    <dgm:cxn modelId="{B2C4D5F0-BABC-4C0E-BA7E-302BCA8632E4}" type="presOf" srcId="{430AB264-BC40-4920-9419-8F4F9DE3D523}" destId="{F3092BEB-8FC3-410C-AA49-7E099490A6DC}" srcOrd="0" destOrd="0" presId="urn:microsoft.com/office/officeart/2005/8/layout/hierarchy2#1"/>
    <dgm:cxn modelId="{131BECF0-061C-4DF2-89CC-7EF29556A7AB}" type="presOf" srcId="{3E1AE522-2547-42B2-95B2-D9C1DCBADC05}" destId="{AB45C17A-0F55-4504-B21F-E3897DC278EB}" srcOrd="0" destOrd="0" presId="urn:microsoft.com/office/officeart/2005/8/layout/hierarchy2#1"/>
    <dgm:cxn modelId="{1ED96CF2-F5B0-4BFA-95F9-FA31B35398FA}" type="presOf" srcId="{3C621674-A3E3-4236-B14E-A152DD321E7C}" destId="{3B7364B7-C2DB-4CA4-B263-973868E2A64B}" srcOrd="0" destOrd="0" presId="urn:microsoft.com/office/officeart/2005/8/layout/hierarchy2#1"/>
    <dgm:cxn modelId="{F5639FF3-B13E-4F98-9446-7EC3293CB619}" srcId="{3C621674-A3E3-4236-B14E-A152DD321E7C}" destId="{7DEC2CC5-5EA8-47B9-A483-98543F37652E}" srcOrd="0" destOrd="0" parTransId="{19F850E0-5161-43B9-9241-4404B0A0D43E}" sibTransId="{878F2DF4-7409-4EDB-B048-E366C426C4C0}"/>
    <dgm:cxn modelId="{1BCAD0F5-D721-4740-9A5F-248F75F8191C}" type="presOf" srcId="{A6CA4EDD-1686-4251-851A-21222C25BF7F}" destId="{0A099F4C-0B38-415A-BF7B-D8B76161D658}" srcOrd="0" destOrd="0" presId="urn:microsoft.com/office/officeart/2005/8/layout/hierarchy2#1"/>
    <dgm:cxn modelId="{37103BFE-81D5-4A08-B680-082BABAE2319}" type="presOf" srcId="{19F850E0-5161-43B9-9241-4404B0A0D43E}" destId="{0ACDF750-E707-4F6E-A37F-29C6CF3EF54F}" srcOrd="1" destOrd="0" presId="urn:microsoft.com/office/officeart/2005/8/layout/hierarchy2#1"/>
    <dgm:cxn modelId="{5412E353-05FF-41A7-8A45-9F62680C4677}" type="presParOf" srcId="{11D6DB7C-ED2B-4D97-8522-CE48C922024C}" destId="{2B81CF4A-334F-49D0-93CD-7892EB91EA6E}" srcOrd="0" destOrd="0" presId="urn:microsoft.com/office/officeart/2005/8/layout/hierarchy2#1"/>
    <dgm:cxn modelId="{1B340F65-65F4-47FF-97DB-9729E5AFB77F}" type="presParOf" srcId="{2B81CF4A-334F-49D0-93CD-7892EB91EA6E}" destId="{4D597E31-D769-4F71-9BA7-14CB9EBD9518}" srcOrd="0" destOrd="0" presId="urn:microsoft.com/office/officeart/2005/8/layout/hierarchy2#1"/>
    <dgm:cxn modelId="{B79309C6-CF01-4332-89C2-7A713AB7011D}" type="presParOf" srcId="{2B81CF4A-334F-49D0-93CD-7892EB91EA6E}" destId="{C4D4D6F7-339D-4627-BE96-E66ADEDF4107}" srcOrd="1" destOrd="0" presId="urn:microsoft.com/office/officeart/2005/8/layout/hierarchy2#1"/>
    <dgm:cxn modelId="{573C4908-39FC-4B0A-A60F-4C29D782B01D}" type="presParOf" srcId="{C4D4D6F7-339D-4627-BE96-E66ADEDF4107}" destId="{E916B8E6-432B-44DE-A3D8-0FF86DFE17F6}" srcOrd="0" destOrd="0" presId="urn:microsoft.com/office/officeart/2005/8/layout/hierarchy2#1"/>
    <dgm:cxn modelId="{E04318DA-780F-4FE1-A9A3-CFA5C3D6BA1B}" type="presParOf" srcId="{E916B8E6-432B-44DE-A3D8-0FF86DFE17F6}" destId="{49E9C83D-2977-4F7F-9284-B1C3816F4912}" srcOrd="0" destOrd="0" presId="urn:microsoft.com/office/officeart/2005/8/layout/hierarchy2#1"/>
    <dgm:cxn modelId="{F1CEE523-1B84-4919-BA38-364C00A4F7EA}" type="presParOf" srcId="{C4D4D6F7-339D-4627-BE96-E66ADEDF4107}" destId="{EAE8BB03-671A-4458-B0B8-81B190D44860}" srcOrd="1" destOrd="0" presId="urn:microsoft.com/office/officeart/2005/8/layout/hierarchy2#1"/>
    <dgm:cxn modelId="{BE99A534-E4C3-4B82-8084-C7083630CF21}" type="presParOf" srcId="{EAE8BB03-671A-4458-B0B8-81B190D44860}" destId="{3B7364B7-C2DB-4CA4-B263-973868E2A64B}" srcOrd="0" destOrd="0" presId="urn:microsoft.com/office/officeart/2005/8/layout/hierarchy2#1"/>
    <dgm:cxn modelId="{E3EA29C2-ED31-4114-B995-95950C3EF593}" type="presParOf" srcId="{EAE8BB03-671A-4458-B0B8-81B190D44860}" destId="{A5FDBD6B-9EC3-4B26-80AA-A9E246DE964A}" srcOrd="1" destOrd="0" presId="urn:microsoft.com/office/officeart/2005/8/layout/hierarchy2#1"/>
    <dgm:cxn modelId="{99CEF178-992C-4477-9614-88BCCD4A7798}" type="presParOf" srcId="{A5FDBD6B-9EC3-4B26-80AA-A9E246DE964A}" destId="{1E34F215-12B8-41DE-8E42-7E2DD5A28556}" srcOrd="0" destOrd="0" presId="urn:microsoft.com/office/officeart/2005/8/layout/hierarchy2#1"/>
    <dgm:cxn modelId="{FA0AD427-8DCD-4171-89DB-9B320EA11EEB}" type="presParOf" srcId="{1E34F215-12B8-41DE-8E42-7E2DD5A28556}" destId="{0ACDF750-E707-4F6E-A37F-29C6CF3EF54F}" srcOrd="0" destOrd="0" presId="urn:microsoft.com/office/officeart/2005/8/layout/hierarchy2#1"/>
    <dgm:cxn modelId="{B1F15490-7437-4335-AB55-F6B81B12903F}" type="presParOf" srcId="{A5FDBD6B-9EC3-4B26-80AA-A9E246DE964A}" destId="{2440AE0D-6E87-4ADF-BF02-ADBAA2B851BE}" srcOrd="1" destOrd="0" presId="urn:microsoft.com/office/officeart/2005/8/layout/hierarchy2#1"/>
    <dgm:cxn modelId="{98314A15-F247-40AA-8172-2793FAA9B7A4}" type="presParOf" srcId="{2440AE0D-6E87-4ADF-BF02-ADBAA2B851BE}" destId="{7E117A6A-D3FA-4BD0-876B-C52C5A6678BA}" srcOrd="0" destOrd="0" presId="urn:microsoft.com/office/officeart/2005/8/layout/hierarchy2#1"/>
    <dgm:cxn modelId="{EA8F2F12-883A-4AAC-8008-73C8EB7C96AF}" type="presParOf" srcId="{2440AE0D-6E87-4ADF-BF02-ADBAA2B851BE}" destId="{FD4B5F1E-3DA1-4C23-8BD8-253ACBB0607C}" srcOrd="1" destOrd="0" presId="urn:microsoft.com/office/officeart/2005/8/layout/hierarchy2#1"/>
    <dgm:cxn modelId="{A857B5BC-8E00-4926-923E-D5C052E97919}" type="presParOf" srcId="{FD4B5F1E-3DA1-4C23-8BD8-253ACBB0607C}" destId="{35DC9DBB-D143-47ED-AC30-7E2EE99087FE}" srcOrd="0" destOrd="0" presId="urn:microsoft.com/office/officeart/2005/8/layout/hierarchy2#1"/>
    <dgm:cxn modelId="{C56E1B65-582E-4694-8C90-2A17779F8943}" type="presParOf" srcId="{35DC9DBB-D143-47ED-AC30-7E2EE99087FE}" destId="{98F31AE5-4899-41F6-BFDC-ECE48A74256C}" srcOrd="0" destOrd="0" presId="urn:microsoft.com/office/officeart/2005/8/layout/hierarchy2#1"/>
    <dgm:cxn modelId="{10A292CF-D4D1-496F-AB49-DB220F4AF892}" type="presParOf" srcId="{FD4B5F1E-3DA1-4C23-8BD8-253ACBB0607C}" destId="{6D8B94B6-695B-4A2E-9B4A-82464317F434}" srcOrd="1" destOrd="0" presId="urn:microsoft.com/office/officeart/2005/8/layout/hierarchy2#1"/>
    <dgm:cxn modelId="{207FE15B-72FE-4E0A-9D89-84E73B9C3004}" type="presParOf" srcId="{6D8B94B6-695B-4A2E-9B4A-82464317F434}" destId="{42A27E79-AA0C-4BB0-9A05-35AB88798B47}" srcOrd="0" destOrd="0" presId="urn:microsoft.com/office/officeart/2005/8/layout/hierarchy2#1"/>
    <dgm:cxn modelId="{BE2998B4-D977-426B-8F1A-345B710393B3}" type="presParOf" srcId="{6D8B94B6-695B-4A2E-9B4A-82464317F434}" destId="{1C732DED-8B25-4F71-A597-3DD99D081B3B}" srcOrd="1" destOrd="0" presId="urn:microsoft.com/office/officeart/2005/8/layout/hierarchy2#1"/>
    <dgm:cxn modelId="{7009CA2E-BF39-4AC1-B583-1E549EC501A2}" type="presParOf" srcId="{A5FDBD6B-9EC3-4B26-80AA-A9E246DE964A}" destId="{F3092BEB-8FC3-410C-AA49-7E099490A6DC}" srcOrd="2" destOrd="0" presId="urn:microsoft.com/office/officeart/2005/8/layout/hierarchy2#1"/>
    <dgm:cxn modelId="{49A6BE53-A96C-4EF8-AF10-DA585F77EE12}" type="presParOf" srcId="{F3092BEB-8FC3-410C-AA49-7E099490A6DC}" destId="{78341D10-6B77-4A8A-B0F0-77A2ECCD58BA}" srcOrd="0" destOrd="0" presId="urn:microsoft.com/office/officeart/2005/8/layout/hierarchy2#1"/>
    <dgm:cxn modelId="{A399D3C4-CE13-4AA6-A25E-BE947EBBFCDC}" type="presParOf" srcId="{A5FDBD6B-9EC3-4B26-80AA-A9E246DE964A}" destId="{519E5B33-E909-4D62-B166-954D4071FEBE}" srcOrd="3" destOrd="0" presId="urn:microsoft.com/office/officeart/2005/8/layout/hierarchy2#1"/>
    <dgm:cxn modelId="{B0D493D8-7E23-42B4-BFD5-FFF3ED715AD4}" type="presParOf" srcId="{519E5B33-E909-4D62-B166-954D4071FEBE}" destId="{E5CAA05B-F4E3-4C12-808D-A621C502987F}" srcOrd="0" destOrd="0" presId="urn:microsoft.com/office/officeart/2005/8/layout/hierarchy2#1"/>
    <dgm:cxn modelId="{686972FC-FFC6-4544-9D79-792B91E54679}" type="presParOf" srcId="{519E5B33-E909-4D62-B166-954D4071FEBE}" destId="{EA895033-736F-4C45-8CCE-39D331A3E58B}" srcOrd="1" destOrd="0" presId="urn:microsoft.com/office/officeart/2005/8/layout/hierarchy2#1"/>
    <dgm:cxn modelId="{16180ED5-2934-475B-97D8-1614F718218F}" type="presParOf" srcId="{A5FDBD6B-9EC3-4B26-80AA-A9E246DE964A}" destId="{837DFC82-196A-41A6-B93C-802E44A21C08}" srcOrd="4" destOrd="0" presId="urn:microsoft.com/office/officeart/2005/8/layout/hierarchy2#1"/>
    <dgm:cxn modelId="{6D821435-8918-4635-B0D9-1BB6327466D8}" type="presParOf" srcId="{837DFC82-196A-41A6-B93C-802E44A21C08}" destId="{621A9E32-0C9C-486D-882A-677C35D6E6F9}" srcOrd="0" destOrd="0" presId="urn:microsoft.com/office/officeart/2005/8/layout/hierarchy2#1"/>
    <dgm:cxn modelId="{EA2F7F68-F5D7-410E-8DCC-4EFBABEF5790}" type="presParOf" srcId="{A5FDBD6B-9EC3-4B26-80AA-A9E246DE964A}" destId="{4962FE86-C175-4156-9095-92B335A558FD}" srcOrd="5" destOrd="0" presId="urn:microsoft.com/office/officeart/2005/8/layout/hierarchy2#1"/>
    <dgm:cxn modelId="{506289EF-2472-402C-803E-81AF907D17A3}" type="presParOf" srcId="{4962FE86-C175-4156-9095-92B335A558FD}" destId="{732360D9-79AD-4BCF-BA12-0BC8EC7ABCE4}" srcOrd="0" destOrd="0" presId="urn:microsoft.com/office/officeart/2005/8/layout/hierarchy2#1"/>
    <dgm:cxn modelId="{6DD48AAE-FFC8-4FEA-9051-7C9F77FEF9D2}" type="presParOf" srcId="{4962FE86-C175-4156-9095-92B335A558FD}" destId="{24A8F012-3E2A-49BB-A4DF-03298D1DDDBB}" srcOrd="1" destOrd="0" presId="urn:microsoft.com/office/officeart/2005/8/layout/hierarchy2#1"/>
    <dgm:cxn modelId="{ED9694B8-C889-4895-A2E9-7BB8888540BB}" type="presParOf" srcId="{24A8F012-3E2A-49BB-A4DF-03298D1DDDBB}" destId="{3EA5B4B7-B795-48AF-858C-A5E8B799AAF6}" srcOrd="0" destOrd="0" presId="urn:microsoft.com/office/officeart/2005/8/layout/hierarchy2#1"/>
    <dgm:cxn modelId="{F79E3D68-1E7A-4EBD-90CE-24C8AF23D195}" type="presParOf" srcId="{3EA5B4B7-B795-48AF-858C-A5E8B799AAF6}" destId="{F80269D8-FF7D-4510-A1F8-0610BA31FC91}" srcOrd="0" destOrd="0" presId="urn:microsoft.com/office/officeart/2005/8/layout/hierarchy2#1"/>
    <dgm:cxn modelId="{AE0618BA-BC61-4036-9176-F72E154EED08}" type="presParOf" srcId="{24A8F012-3E2A-49BB-A4DF-03298D1DDDBB}" destId="{8ACCD1E6-733E-47D9-9854-0D67F8BF64E7}" srcOrd="1" destOrd="0" presId="urn:microsoft.com/office/officeart/2005/8/layout/hierarchy2#1"/>
    <dgm:cxn modelId="{F95E18D8-3548-4A43-BCD5-A1F8E43B953E}" type="presParOf" srcId="{8ACCD1E6-733E-47D9-9854-0D67F8BF64E7}" destId="{6E5A3E5D-016A-4C5D-B39E-9F2359128E53}" srcOrd="0" destOrd="0" presId="urn:microsoft.com/office/officeart/2005/8/layout/hierarchy2#1"/>
    <dgm:cxn modelId="{19AF37D1-EDFE-4CCB-BA7D-9F88236CD68E}" type="presParOf" srcId="{8ACCD1E6-733E-47D9-9854-0D67F8BF64E7}" destId="{DC9053E9-FDB1-4418-BA01-8B10C3AF5928}" srcOrd="1" destOrd="0" presId="urn:microsoft.com/office/officeart/2005/8/layout/hierarchy2#1"/>
    <dgm:cxn modelId="{72E2EFAB-DEC0-4288-B5FE-78CBB0228246}" type="presParOf" srcId="{C4D4D6F7-339D-4627-BE96-E66ADEDF4107}" destId="{AB45C17A-0F55-4504-B21F-E3897DC278EB}" srcOrd="2" destOrd="0" presId="urn:microsoft.com/office/officeart/2005/8/layout/hierarchy2#1"/>
    <dgm:cxn modelId="{33797C6F-4C45-4E4C-8AEA-8F041472898A}" type="presParOf" srcId="{AB45C17A-0F55-4504-B21F-E3897DC278EB}" destId="{6E44E48D-24E3-422C-BD83-DCD053EE1846}" srcOrd="0" destOrd="0" presId="urn:microsoft.com/office/officeart/2005/8/layout/hierarchy2#1"/>
    <dgm:cxn modelId="{CCEAADFE-4148-4125-94D2-20E07EBC88A0}" type="presParOf" srcId="{C4D4D6F7-339D-4627-BE96-E66ADEDF4107}" destId="{32BC2C4A-05DF-4B5B-B145-06BC53937B12}" srcOrd="3" destOrd="0" presId="urn:microsoft.com/office/officeart/2005/8/layout/hierarchy2#1"/>
    <dgm:cxn modelId="{BFA7A408-D1CB-40D1-8234-22C3C9965919}" type="presParOf" srcId="{32BC2C4A-05DF-4B5B-B145-06BC53937B12}" destId="{009494FA-81C5-44A5-A026-CD134FD787B0}" srcOrd="0" destOrd="0" presId="urn:microsoft.com/office/officeart/2005/8/layout/hierarchy2#1"/>
    <dgm:cxn modelId="{FECC4848-A630-4FD3-A651-0978F7585F19}" type="presParOf" srcId="{32BC2C4A-05DF-4B5B-B145-06BC53937B12}" destId="{ABACF668-5C35-491E-8086-08B72815D2ED}" srcOrd="1" destOrd="0" presId="urn:microsoft.com/office/officeart/2005/8/layout/hierarchy2#1"/>
    <dgm:cxn modelId="{41D8FAED-DC59-4FAD-800A-85691816682A}" type="presParOf" srcId="{ABACF668-5C35-491E-8086-08B72815D2ED}" destId="{82291195-670F-4B1C-B55C-8E72513C5127}" srcOrd="0" destOrd="0" presId="urn:microsoft.com/office/officeart/2005/8/layout/hierarchy2#1"/>
    <dgm:cxn modelId="{B0086FB2-D966-4762-B58A-74E3A96D1B79}" type="presParOf" srcId="{82291195-670F-4B1C-B55C-8E72513C5127}" destId="{15B67F2E-23F2-45CA-82EF-C018F18C9B94}" srcOrd="0" destOrd="0" presId="urn:microsoft.com/office/officeart/2005/8/layout/hierarchy2#1"/>
    <dgm:cxn modelId="{E5957A2F-FE63-404C-BD7B-43DBD93A4E14}" type="presParOf" srcId="{ABACF668-5C35-491E-8086-08B72815D2ED}" destId="{956C5D8C-1EC9-4918-A773-811F4D84E0E5}" srcOrd="1" destOrd="0" presId="urn:microsoft.com/office/officeart/2005/8/layout/hierarchy2#1"/>
    <dgm:cxn modelId="{A161511F-908C-4EE5-B6AD-EF8D5286E935}" type="presParOf" srcId="{956C5D8C-1EC9-4918-A773-811F4D84E0E5}" destId="{0A099F4C-0B38-415A-BF7B-D8B76161D658}" srcOrd="0" destOrd="0" presId="urn:microsoft.com/office/officeart/2005/8/layout/hierarchy2#1"/>
    <dgm:cxn modelId="{CD8DC9D1-B34A-4224-ABFB-7699EC89F3AD}" type="presParOf" srcId="{956C5D8C-1EC9-4918-A773-811F4D84E0E5}" destId="{8CFC56B2-2BCE-48FC-9BD9-BA6AA09A19D1}" srcOrd="1" destOrd="0" presId="urn:microsoft.com/office/officeart/2005/8/layout/hierarchy2#1"/>
    <dgm:cxn modelId="{3297C761-D4F8-4A98-874A-C7704949B4BA}" type="presParOf" srcId="{C4D4D6F7-339D-4627-BE96-E66ADEDF4107}" destId="{F02F869B-1B56-4329-B3ED-E90EF0D8D29D}" srcOrd="4" destOrd="0" presId="urn:microsoft.com/office/officeart/2005/8/layout/hierarchy2#1"/>
    <dgm:cxn modelId="{3B6736EE-321D-4DEA-AB61-FE9629514DB9}" type="presParOf" srcId="{F02F869B-1B56-4329-B3ED-E90EF0D8D29D}" destId="{247C9CFB-5E60-48D7-BBCE-CFAED6E05639}" srcOrd="0" destOrd="0" presId="urn:microsoft.com/office/officeart/2005/8/layout/hierarchy2#1"/>
    <dgm:cxn modelId="{9BFDB629-80D5-4724-8206-49AE18D34B07}" type="presParOf" srcId="{C4D4D6F7-339D-4627-BE96-E66ADEDF4107}" destId="{3D411B6D-1204-4B97-B2D1-572CF2B594A3}" srcOrd="5" destOrd="0" presId="urn:microsoft.com/office/officeart/2005/8/layout/hierarchy2#1"/>
    <dgm:cxn modelId="{10ED3D97-19CF-4C7A-ACE0-D146589CE067}" type="presParOf" srcId="{3D411B6D-1204-4B97-B2D1-572CF2B594A3}" destId="{3F81608A-1A3E-4CD8-A97C-97437952C527}" srcOrd="0" destOrd="0" presId="urn:microsoft.com/office/officeart/2005/8/layout/hierarchy2#1"/>
    <dgm:cxn modelId="{2291EDF3-BE38-4DF3-8C76-ACBD7094E0F5}" type="presParOf" srcId="{3D411B6D-1204-4B97-B2D1-572CF2B594A3}" destId="{40BE737B-6804-4454-8D00-A87B7006626F}" srcOrd="1" destOrd="0" presId="urn:microsoft.com/office/officeart/2005/8/layout/hierarchy2#1"/>
    <dgm:cxn modelId="{6C0E7307-D40E-4011-890A-13450B1C6767}" type="presParOf" srcId="{40BE737B-6804-4454-8D00-A87B7006626F}" destId="{9A198CB6-8D7B-4C98-BFA3-FE8C22417835}" srcOrd="0" destOrd="0" presId="urn:microsoft.com/office/officeart/2005/8/layout/hierarchy2#1"/>
    <dgm:cxn modelId="{F11B27FF-5E00-4701-9971-4992B52BD8DE}" type="presParOf" srcId="{9A198CB6-8D7B-4C98-BFA3-FE8C22417835}" destId="{BC89C4B1-D2B5-4694-BA7F-46577505AD33}" srcOrd="0" destOrd="0" presId="urn:microsoft.com/office/officeart/2005/8/layout/hierarchy2#1"/>
    <dgm:cxn modelId="{F4138C76-D8F8-4ABB-AEC8-BD62EC92CEB7}" type="presParOf" srcId="{40BE737B-6804-4454-8D00-A87B7006626F}" destId="{BD58858A-58F9-4D51-94A1-B59E8CD47E0D}" srcOrd="1" destOrd="0" presId="urn:microsoft.com/office/officeart/2005/8/layout/hierarchy2#1"/>
    <dgm:cxn modelId="{9188CE6E-A3C7-40DD-93EA-B2F2A50905FB}" type="presParOf" srcId="{BD58858A-58F9-4D51-94A1-B59E8CD47E0D}" destId="{8E46E651-1968-4006-8445-0943FED2085E}" srcOrd="0" destOrd="0" presId="urn:microsoft.com/office/officeart/2005/8/layout/hierarchy2#1"/>
    <dgm:cxn modelId="{6AC24E67-D0AC-4984-8BF7-DC06523ADC6B}" type="presParOf" srcId="{BD58858A-58F9-4D51-94A1-B59E8CD47E0D}" destId="{749ACABE-DE7F-4E66-A78B-DB01097B77A7}"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471C2-CA2A-4E4A-BF8B-02E3A0057660}" type="doc">
      <dgm:prSet loTypeId="urn:microsoft.com/office/officeart/2005/8/layout/hierarchy2#2" loCatId="hierarchy" qsTypeId="urn:microsoft.com/office/officeart/2005/8/quickstyle/simple1#2" qsCatId="simple" csTypeId="urn:microsoft.com/office/officeart/2005/8/colors/accent1_2#2" csCatId="accent1" phldr="1"/>
      <dgm:spPr/>
      <dgm:t>
        <a:bodyPr/>
        <a:lstStyle/>
        <a:p>
          <a:endParaRPr lang="en-US"/>
        </a:p>
      </dgm:t>
    </dgm:pt>
    <dgm:pt modelId="{259C93FC-EC64-4FDB-AE7A-AAB4E69ECC2C}">
      <dgm:prSet phldrT="[文本]" custT="1"/>
      <dgm:spPr/>
      <dgm:t>
        <a:bodyPr/>
        <a:lstStyle/>
        <a:p>
          <a:pPr algn="ctr">
            <a:lnSpc>
              <a:spcPct val="100000"/>
            </a:lnSpc>
            <a:spcAft>
              <a:spcPts val="0"/>
            </a:spcAft>
          </a:pPr>
          <a:r>
            <a:rPr lang="zh-CN" altLang="en-US" sz="1800" dirty="0"/>
            <a:t>数字货币</a:t>
          </a:r>
          <a:endParaRPr lang="en-US" altLang="zh-CN" sz="1800" dirty="0"/>
        </a:p>
      </dgm:t>
    </dgm:pt>
    <dgm:pt modelId="{F69E927D-E161-4AD2-9CC1-3EBD54A27210}" cxnId="{19AEA79F-CAD4-450A-82F6-10E76A80F961}" type="parTrans">
      <dgm:prSet/>
      <dgm:spPr/>
      <dgm:t>
        <a:bodyPr/>
        <a:lstStyle/>
        <a:p>
          <a:pPr algn="ctr"/>
          <a:endParaRPr lang="en-US"/>
        </a:p>
      </dgm:t>
    </dgm:pt>
    <dgm:pt modelId="{FDA8D8A8-1A87-434C-A95A-553BBDA00CFF}" cxnId="{19AEA79F-CAD4-450A-82F6-10E76A80F961}" type="sibTrans">
      <dgm:prSet/>
      <dgm:spPr/>
      <dgm:t>
        <a:bodyPr/>
        <a:lstStyle/>
        <a:p>
          <a:pPr algn="ctr"/>
          <a:endParaRPr lang="en-US"/>
        </a:p>
      </dgm:t>
    </dgm:pt>
    <dgm:pt modelId="{89D82DA9-7A51-4FBE-A614-366CB8F7EA01}">
      <dgm:prSet phldrT="[文本]" custT="1"/>
      <dgm:spPr/>
      <dgm:t>
        <a:bodyPr/>
        <a:lstStyle/>
        <a:p>
          <a:pPr algn="ctr">
            <a:lnSpc>
              <a:spcPct val="100000"/>
            </a:lnSpc>
            <a:spcAft>
              <a:spcPts val="0"/>
            </a:spcAft>
          </a:pPr>
          <a:r>
            <a:rPr lang="zh-CN" altLang="en-US" sz="1800" dirty="0"/>
            <a:t>稳定币</a:t>
          </a:r>
          <a:endParaRPr lang="en-US" altLang="zh-CN" sz="1800" dirty="0"/>
        </a:p>
      </dgm:t>
    </dgm:pt>
    <dgm:pt modelId="{8338711D-8786-4E75-BECD-DC7E7A4ABEE4}" cxnId="{A815120B-7610-4404-828B-ED645D7C0450}" type="parTrans">
      <dgm:prSet custT="1"/>
      <dgm:spPr/>
      <dgm:t>
        <a:bodyPr/>
        <a:lstStyle/>
        <a:p>
          <a:pPr algn="ctr"/>
          <a:endParaRPr lang="en-US" sz="1200" dirty="0"/>
        </a:p>
      </dgm:t>
    </dgm:pt>
    <dgm:pt modelId="{F66746E5-E0E7-4E17-BBF2-505DF2B57D53}" cxnId="{A815120B-7610-4404-828B-ED645D7C0450}" type="sibTrans">
      <dgm:prSet/>
      <dgm:spPr/>
      <dgm:t>
        <a:bodyPr/>
        <a:lstStyle/>
        <a:p>
          <a:pPr algn="ctr"/>
          <a:endParaRPr lang="en-US"/>
        </a:p>
      </dgm:t>
    </dgm:pt>
    <dgm:pt modelId="{3683C580-5DFF-4F5C-957E-634B20C06246}">
      <dgm:prSet phldrT="[文本]" custT="1"/>
      <dgm:spPr/>
      <dgm:t>
        <a:bodyPr/>
        <a:lstStyle/>
        <a:p>
          <a:pPr algn="ctr">
            <a:lnSpc>
              <a:spcPct val="100000"/>
            </a:lnSpc>
            <a:spcAft>
              <a:spcPts val="0"/>
            </a:spcAft>
          </a:pPr>
          <a:r>
            <a:rPr lang="zh-CN" altLang="en-US" sz="1800" dirty="0"/>
            <a:t>法币储备型</a:t>
          </a:r>
          <a:endParaRPr lang="en-US" altLang="zh-CN" sz="1800" dirty="0"/>
        </a:p>
      </dgm:t>
    </dgm:pt>
    <dgm:pt modelId="{57249C8B-7F2F-400F-8927-7762B98407F0}" cxnId="{E350966C-E881-41B5-9FA6-AA66793B986F}" type="parTrans">
      <dgm:prSet custT="1"/>
      <dgm:spPr/>
      <dgm:t>
        <a:bodyPr/>
        <a:lstStyle/>
        <a:p>
          <a:pPr algn="ctr"/>
          <a:endParaRPr lang="en-US" sz="1200" dirty="0"/>
        </a:p>
      </dgm:t>
    </dgm:pt>
    <dgm:pt modelId="{75440AF2-1FAC-4AB4-98E0-1000DE053843}" cxnId="{E350966C-E881-41B5-9FA6-AA66793B986F}" type="sibTrans">
      <dgm:prSet/>
      <dgm:spPr/>
      <dgm:t>
        <a:bodyPr/>
        <a:lstStyle/>
        <a:p>
          <a:pPr algn="ctr"/>
          <a:endParaRPr lang="en-US"/>
        </a:p>
      </dgm:t>
    </dgm:pt>
    <dgm:pt modelId="{9A62A313-718B-4F16-91C8-830A563C200B}">
      <dgm:prSet custT="1"/>
      <dgm:spPr/>
      <dgm:t>
        <a:bodyPr/>
        <a:lstStyle/>
        <a:p>
          <a:pPr algn="ctr">
            <a:lnSpc>
              <a:spcPct val="100000"/>
            </a:lnSpc>
            <a:spcAft>
              <a:spcPts val="0"/>
            </a:spcAft>
          </a:pPr>
          <a:r>
            <a:rPr lang="zh-CN" altLang="en-US" sz="1800" dirty="0"/>
            <a:t>非足额储备型</a:t>
          </a:r>
          <a:endParaRPr lang="en-US" altLang="zh-CN" sz="1800" dirty="0"/>
        </a:p>
      </dgm:t>
    </dgm:pt>
    <dgm:pt modelId="{ECD0166C-8A45-4597-8042-948236D5B7C1}" cxnId="{5E18AC54-D871-4C88-82D4-F72125E4501A}" type="parTrans">
      <dgm:prSet custT="1"/>
      <dgm:spPr/>
      <dgm:t>
        <a:bodyPr/>
        <a:lstStyle/>
        <a:p>
          <a:pPr algn="ctr"/>
          <a:endParaRPr lang="en-US" sz="1200" dirty="0"/>
        </a:p>
      </dgm:t>
    </dgm:pt>
    <dgm:pt modelId="{4634390A-18A6-4317-A230-D959CBBBF013}" cxnId="{5E18AC54-D871-4C88-82D4-F72125E4501A}" type="sibTrans">
      <dgm:prSet/>
      <dgm:spPr/>
      <dgm:t>
        <a:bodyPr/>
        <a:lstStyle/>
        <a:p>
          <a:pPr algn="ctr"/>
          <a:endParaRPr lang="en-US"/>
        </a:p>
      </dgm:t>
    </dgm:pt>
    <dgm:pt modelId="{8A9B368B-B1EB-45B9-A1A5-DEC05E3A134E}">
      <dgm:prSet custT="1"/>
      <dgm:spPr/>
      <dgm:t>
        <a:bodyPr/>
        <a:lstStyle/>
        <a:p>
          <a:r>
            <a:rPr lang="en-US" sz="1800" dirty="0">
              <a:solidFill>
                <a:srgbClr val="FFFF00"/>
              </a:solidFill>
            </a:rPr>
            <a:t>USDT</a:t>
          </a:r>
        </a:p>
      </dgm:t>
    </dgm:pt>
    <dgm:pt modelId="{9A4F3B21-F8BD-4BBB-A99C-82093B0646BA}" cxnId="{89A4C516-0158-495F-A71E-AC1E4DAE1F11}" type="parTrans">
      <dgm:prSet/>
      <dgm:spPr/>
      <dgm:t>
        <a:bodyPr/>
        <a:lstStyle/>
        <a:p>
          <a:endParaRPr lang="en-US"/>
        </a:p>
      </dgm:t>
    </dgm:pt>
    <dgm:pt modelId="{77E4DB94-8B02-478C-B948-30D054304032}" cxnId="{89A4C516-0158-495F-A71E-AC1E4DAE1F11}" type="sibTrans">
      <dgm:prSet/>
      <dgm:spPr/>
      <dgm:t>
        <a:bodyPr/>
        <a:lstStyle/>
        <a:p>
          <a:endParaRPr lang="en-US"/>
        </a:p>
      </dgm:t>
    </dgm:pt>
    <dgm:pt modelId="{D92A1344-F350-470F-9070-8760B3C1C7D2}">
      <dgm:prSet custT="1"/>
      <dgm:spPr/>
      <dgm:t>
        <a:bodyPr/>
        <a:lstStyle/>
        <a:p>
          <a:pPr algn="ctr">
            <a:lnSpc>
              <a:spcPct val="100000"/>
            </a:lnSpc>
            <a:spcAft>
              <a:spcPts val="0"/>
            </a:spcAft>
          </a:pPr>
          <a:r>
            <a:rPr lang="zh-CN" altLang="en-US" sz="1800" dirty="0"/>
            <a:t>足额储备型</a:t>
          </a:r>
          <a:endParaRPr lang="en-US" altLang="zh-CN" sz="1800" dirty="0"/>
        </a:p>
      </dgm:t>
    </dgm:pt>
    <dgm:pt modelId="{A4367048-94B6-4670-AF18-B326A443C0CE}" cxnId="{94FD6B09-65F1-44BF-A57D-CA328047D928}" type="parTrans">
      <dgm:prSet custT="1"/>
      <dgm:spPr/>
      <dgm:t>
        <a:bodyPr/>
        <a:lstStyle/>
        <a:p>
          <a:pPr algn="ctr"/>
          <a:endParaRPr lang="en-US" sz="1200" dirty="0"/>
        </a:p>
      </dgm:t>
    </dgm:pt>
    <dgm:pt modelId="{B6B352B9-0FD7-4558-B835-265287EBCE3A}" cxnId="{94FD6B09-65F1-44BF-A57D-CA328047D928}" type="sibTrans">
      <dgm:prSet/>
      <dgm:spPr/>
      <dgm:t>
        <a:bodyPr/>
        <a:lstStyle/>
        <a:p>
          <a:pPr algn="ctr"/>
          <a:endParaRPr lang="en-US"/>
        </a:p>
      </dgm:t>
    </dgm:pt>
    <dgm:pt modelId="{01C8E22B-3A7F-492F-896E-BCBAD8C25D8D}">
      <dgm:prSet custT="1"/>
      <dgm:spPr/>
      <dgm:t>
        <a:bodyPr/>
        <a:lstStyle/>
        <a:p>
          <a:pPr algn="ctr">
            <a:lnSpc>
              <a:spcPct val="100000"/>
            </a:lnSpc>
            <a:spcAft>
              <a:spcPts val="0"/>
            </a:spcAft>
          </a:pPr>
          <a:r>
            <a:rPr lang="zh-CN" altLang="en-US" sz="1800" dirty="0"/>
            <a:t>单一货币稳定币</a:t>
          </a:r>
          <a:endParaRPr lang="en-US" altLang="zh-CN" sz="1800" dirty="0"/>
        </a:p>
      </dgm:t>
    </dgm:pt>
    <dgm:pt modelId="{0C7E2D1C-6703-4260-AC98-30634FD24E58}" cxnId="{0E39AA9A-9413-4A03-8429-EAF8827E5395}" type="parTrans">
      <dgm:prSet custT="1"/>
      <dgm:spPr/>
      <dgm:t>
        <a:bodyPr/>
        <a:lstStyle/>
        <a:p>
          <a:pPr algn="ctr"/>
          <a:endParaRPr lang="en-US" sz="1200" dirty="0"/>
        </a:p>
      </dgm:t>
    </dgm:pt>
    <dgm:pt modelId="{7C3A3F4B-0FE9-458B-BCF5-FB8B30C31309}" cxnId="{0E39AA9A-9413-4A03-8429-EAF8827E5395}" type="sibTrans">
      <dgm:prSet/>
      <dgm:spPr/>
      <dgm:t>
        <a:bodyPr/>
        <a:lstStyle/>
        <a:p>
          <a:pPr algn="ctr"/>
          <a:endParaRPr lang="en-US"/>
        </a:p>
      </dgm:t>
    </dgm:pt>
    <dgm:pt modelId="{A57C4094-3031-4C9F-915E-A1FF82AACCAE}">
      <dgm:prSet custT="1"/>
      <dgm:spPr/>
      <dgm:t>
        <a:bodyPr/>
        <a:lstStyle/>
        <a:p>
          <a:r>
            <a:rPr lang="en-US" sz="1800" dirty="0">
              <a:solidFill>
                <a:srgbClr val="FFFF00"/>
              </a:solidFill>
            </a:rPr>
            <a:t>Libra/</a:t>
          </a:r>
          <a:r>
            <a:rPr lang="en-US" sz="1800" dirty="0" err="1">
              <a:solidFill>
                <a:srgbClr val="FFFF00"/>
              </a:solidFill>
            </a:rPr>
            <a:t>Diem,USDC</a:t>
          </a:r>
          <a:endParaRPr lang="en-US" sz="1800" dirty="0">
            <a:solidFill>
              <a:srgbClr val="FFFF00"/>
            </a:solidFill>
          </a:endParaRPr>
        </a:p>
      </dgm:t>
    </dgm:pt>
    <dgm:pt modelId="{8FC3F964-4CDD-449A-87CE-C3B366B5D10C}" cxnId="{2E461846-67F5-46D9-BD58-3C2D5C4BCBA1}" type="parTrans">
      <dgm:prSet/>
      <dgm:spPr/>
      <dgm:t>
        <a:bodyPr/>
        <a:lstStyle/>
        <a:p>
          <a:endParaRPr lang="en-US"/>
        </a:p>
      </dgm:t>
    </dgm:pt>
    <dgm:pt modelId="{1182EFAF-0CA6-43CC-BF75-BD429D87EEDA}" cxnId="{2E461846-67F5-46D9-BD58-3C2D5C4BCBA1}" type="sibTrans">
      <dgm:prSet/>
      <dgm:spPr/>
      <dgm:t>
        <a:bodyPr/>
        <a:lstStyle/>
        <a:p>
          <a:endParaRPr lang="en-US"/>
        </a:p>
      </dgm:t>
    </dgm:pt>
    <dgm:pt modelId="{36852E29-5875-498A-9712-650B5E7703FE}">
      <dgm:prSet custT="1"/>
      <dgm:spPr/>
      <dgm:t>
        <a:bodyPr/>
        <a:lstStyle/>
        <a:p>
          <a:pPr algn="ctr">
            <a:lnSpc>
              <a:spcPct val="100000"/>
            </a:lnSpc>
            <a:spcAft>
              <a:spcPts val="0"/>
            </a:spcAft>
          </a:pPr>
          <a:r>
            <a:rPr lang="zh-CN" altLang="en-US" sz="1800" dirty="0"/>
            <a:t>一篮子货币稳定币</a:t>
          </a:r>
          <a:endParaRPr lang="en-US" altLang="zh-CN" sz="1800" dirty="0"/>
        </a:p>
      </dgm:t>
    </dgm:pt>
    <dgm:pt modelId="{3FAA32F2-9701-4A4C-8107-3767DEBC7931}" cxnId="{C1E7C019-2F89-4048-97F6-EDEA28C601B7}" type="parTrans">
      <dgm:prSet custT="1"/>
      <dgm:spPr/>
      <dgm:t>
        <a:bodyPr/>
        <a:lstStyle/>
        <a:p>
          <a:pPr algn="ctr"/>
          <a:endParaRPr lang="en-US" sz="1200" dirty="0"/>
        </a:p>
      </dgm:t>
    </dgm:pt>
    <dgm:pt modelId="{72AB86EF-C9F4-413B-87D8-1936AE855A3A}" cxnId="{C1E7C019-2F89-4048-97F6-EDEA28C601B7}" type="sibTrans">
      <dgm:prSet/>
      <dgm:spPr/>
      <dgm:t>
        <a:bodyPr/>
        <a:lstStyle/>
        <a:p>
          <a:pPr algn="ctr"/>
          <a:endParaRPr lang="en-US"/>
        </a:p>
      </dgm:t>
    </dgm:pt>
    <dgm:pt modelId="{705EF3E7-9653-4FE5-B564-073510BA587E}">
      <dgm:prSet custT="1"/>
      <dgm:spPr/>
      <dgm:t>
        <a:bodyPr/>
        <a:lstStyle/>
        <a:p>
          <a:r>
            <a:rPr lang="en-US" sz="1800" dirty="0">
              <a:solidFill>
                <a:srgbClr val="FFFF00"/>
              </a:solidFill>
            </a:rPr>
            <a:t>Libra / Diem</a:t>
          </a:r>
        </a:p>
      </dgm:t>
    </dgm:pt>
    <dgm:pt modelId="{3665D326-0383-4CCD-8C1A-FC3B6E73D6F4}" cxnId="{8A135BE8-62C6-420F-9D3F-CEEA29F26971}" type="parTrans">
      <dgm:prSet/>
      <dgm:spPr/>
      <dgm:t>
        <a:bodyPr/>
        <a:lstStyle/>
        <a:p>
          <a:endParaRPr lang="en-US"/>
        </a:p>
      </dgm:t>
    </dgm:pt>
    <dgm:pt modelId="{FAC9ACEC-8C67-496A-9770-E193C53C2BF6}" cxnId="{8A135BE8-62C6-420F-9D3F-CEEA29F26971}" type="sibTrans">
      <dgm:prSet/>
      <dgm:spPr/>
      <dgm:t>
        <a:bodyPr/>
        <a:lstStyle/>
        <a:p>
          <a:endParaRPr lang="en-US"/>
        </a:p>
      </dgm:t>
    </dgm:pt>
    <dgm:pt modelId="{D3FFB9F2-3DB9-465B-A53E-FA9441E8F094}">
      <dgm:prSet phldrT="[文本]" custT="1"/>
      <dgm:spPr/>
      <dgm:t>
        <a:bodyPr/>
        <a:lstStyle/>
        <a:p>
          <a:pPr algn="ctr">
            <a:lnSpc>
              <a:spcPct val="100000"/>
            </a:lnSpc>
            <a:spcAft>
              <a:spcPts val="0"/>
            </a:spcAft>
          </a:pPr>
          <a:r>
            <a:rPr lang="zh-CN" altLang="en-US" sz="1800" dirty="0"/>
            <a:t>风险资产超额抵押型</a:t>
          </a:r>
          <a:endParaRPr lang="en-US" sz="1800" dirty="0"/>
        </a:p>
      </dgm:t>
    </dgm:pt>
    <dgm:pt modelId="{BB53D594-7028-4FE1-A917-7CBBB179C252}" cxnId="{3B606D23-4D1B-4791-9051-C76ED85DC6C1}" type="parTrans">
      <dgm:prSet custT="1"/>
      <dgm:spPr/>
      <dgm:t>
        <a:bodyPr/>
        <a:lstStyle/>
        <a:p>
          <a:pPr algn="ctr"/>
          <a:endParaRPr lang="en-US" sz="1200" dirty="0"/>
        </a:p>
      </dgm:t>
    </dgm:pt>
    <dgm:pt modelId="{5DDAD798-691A-4D4F-9E6B-ECA60DB6EE0B}" cxnId="{3B606D23-4D1B-4791-9051-C76ED85DC6C1}" type="sibTrans">
      <dgm:prSet/>
      <dgm:spPr/>
      <dgm:t>
        <a:bodyPr/>
        <a:lstStyle/>
        <a:p>
          <a:pPr algn="ctr"/>
          <a:endParaRPr lang="en-US"/>
        </a:p>
      </dgm:t>
    </dgm:pt>
    <dgm:pt modelId="{6752A74E-C4D5-467F-9E4E-B4FF1FE57B6A}">
      <dgm:prSet custT="1"/>
      <dgm:spPr/>
      <dgm:t>
        <a:bodyPr/>
        <a:lstStyle/>
        <a:p>
          <a:r>
            <a:rPr lang="en-US" altLang="zh-CN" sz="1800" dirty="0">
              <a:solidFill>
                <a:srgbClr val="FFFF00"/>
              </a:solidFill>
            </a:rPr>
            <a:t>Dai</a:t>
          </a:r>
          <a:endParaRPr lang="en-US" sz="1800" dirty="0">
            <a:solidFill>
              <a:srgbClr val="FFFF00"/>
            </a:solidFill>
          </a:endParaRPr>
        </a:p>
      </dgm:t>
    </dgm:pt>
    <dgm:pt modelId="{46FBBB68-66FC-432E-9511-B1D435AB64A7}" cxnId="{DEBC656E-0701-458A-ACBB-E51ACE0E6231}" type="parTrans">
      <dgm:prSet/>
      <dgm:spPr/>
      <dgm:t>
        <a:bodyPr/>
        <a:lstStyle/>
        <a:p>
          <a:endParaRPr lang="en-US"/>
        </a:p>
      </dgm:t>
    </dgm:pt>
    <dgm:pt modelId="{4A69270D-CBF0-48B7-AA73-643A57A5349E}" cxnId="{DEBC656E-0701-458A-ACBB-E51ACE0E6231}" type="sibTrans">
      <dgm:prSet/>
      <dgm:spPr/>
      <dgm:t>
        <a:bodyPr/>
        <a:lstStyle/>
        <a:p>
          <a:endParaRPr lang="en-US"/>
        </a:p>
      </dgm:t>
    </dgm:pt>
    <dgm:pt modelId="{37537708-5EFF-46DD-90A5-D9FD62CCCA20}">
      <dgm:prSet phldrT="[文本]" custT="1"/>
      <dgm:spPr/>
      <dgm:t>
        <a:bodyPr/>
        <a:lstStyle/>
        <a:p>
          <a:pPr algn="ctr">
            <a:lnSpc>
              <a:spcPct val="100000"/>
            </a:lnSpc>
            <a:spcAft>
              <a:spcPts val="0"/>
            </a:spcAft>
          </a:pPr>
          <a:r>
            <a:rPr lang="zh-CN" altLang="en-US" sz="1800" dirty="0"/>
            <a:t>央行数字货币</a:t>
          </a:r>
          <a:endParaRPr lang="en-US" altLang="zh-CN" sz="1800" dirty="0"/>
        </a:p>
      </dgm:t>
    </dgm:pt>
    <dgm:pt modelId="{8C82AA1B-4EA5-4919-A7A7-987C544B5535}" cxnId="{AE3014CC-12DF-489E-B710-AE0F6805EEF7}" type="parTrans">
      <dgm:prSet custT="1"/>
      <dgm:spPr/>
      <dgm:t>
        <a:bodyPr/>
        <a:lstStyle/>
        <a:p>
          <a:pPr algn="ctr"/>
          <a:endParaRPr lang="en-US" sz="1200" dirty="0"/>
        </a:p>
      </dgm:t>
    </dgm:pt>
    <dgm:pt modelId="{4125EF8A-9FD7-4028-8FAD-168376D780D7}" cxnId="{AE3014CC-12DF-489E-B710-AE0F6805EEF7}" type="sibTrans">
      <dgm:prSet/>
      <dgm:spPr/>
      <dgm:t>
        <a:bodyPr/>
        <a:lstStyle/>
        <a:p>
          <a:pPr algn="ctr"/>
          <a:endParaRPr lang="en-US"/>
        </a:p>
      </dgm:t>
    </dgm:pt>
    <dgm:pt modelId="{494B731F-CE0F-4125-8C31-0CB84C6BEF5F}">
      <dgm:prSet phldrT="[文本]" custT="1"/>
      <dgm:spPr/>
      <dgm:t>
        <a:bodyPr/>
        <a:lstStyle/>
        <a:p>
          <a:pPr algn="ctr">
            <a:lnSpc>
              <a:spcPct val="100000"/>
            </a:lnSpc>
            <a:spcAft>
              <a:spcPts val="0"/>
            </a:spcAft>
          </a:pPr>
          <a:r>
            <a:rPr lang="zh-CN" altLang="en-US" sz="1800" dirty="0"/>
            <a:t>批发型</a:t>
          </a:r>
          <a:endParaRPr lang="en-US" altLang="zh-CN" sz="1800" dirty="0"/>
        </a:p>
      </dgm:t>
    </dgm:pt>
    <dgm:pt modelId="{D7A799CA-8CBA-468F-AB1B-710CC9EB12AF}" cxnId="{249DC0EB-2EEE-4C39-8745-33746AC1C1BC}" type="parTrans">
      <dgm:prSet custT="1"/>
      <dgm:spPr/>
      <dgm:t>
        <a:bodyPr/>
        <a:lstStyle/>
        <a:p>
          <a:pPr algn="ctr"/>
          <a:endParaRPr lang="en-US" sz="1200" dirty="0"/>
        </a:p>
      </dgm:t>
    </dgm:pt>
    <dgm:pt modelId="{0980E64B-8789-4AE1-9440-074537CC3CD0}" cxnId="{249DC0EB-2EEE-4C39-8745-33746AC1C1BC}" type="sibTrans">
      <dgm:prSet/>
      <dgm:spPr/>
      <dgm:t>
        <a:bodyPr/>
        <a:lstStyle/>
        <a:p>
          <a:pPr algn="ctr"/>
          <a:endParaRPr lang="en-US"/>
        </a:p>
      </dgm:t>
    </dgm:pt>
    <dgm:pt modelId="{3427BEA3-1CCC-48FE-829F-142F0A1F2425}">
      <dgm:prSet custT="1"/>
      <dgm:spPr/>
      <dgm:t>
        <a:bodyPr/>
        <a:lstStyle/>
        <a:p>
          <a:r>
            <a:rPr lang="zh-CN" altLang="en-US" sz="1800" dirty="0">
              <a:solidFill>
                <a:srgbClr val="FFFF00"/>
              </a:solidFill>
            </a:rPr>
            <a:t> 新加坡，香港，加拿大</a:t>
          </a:r>
          <a:endParaRPr lang="en-US" sz="1800" dirty="0">
            <a:solidFill>
              <a:srgbClr val="FFFF00"/>
            </a:solidFill>
          </a:endParaRPr>
        </a:p>
      </dgm:t>
    </dgm:pt>
    <dgm:pt modelId="{93993D25-8081-4A63-B8C5-81D0275DC07D}" cxnId="{C5525857-131D-4DA6-B023-D8954E9C2715}" type="parTrans">
      <dgm:prSet/>
      <dgm:spPr/>
      <dgm:t>
        <a:bodyPr/>
        <a:lstStyle/>
        <a:p>
          <a:endParaRPr lang="en-US"/>
        </a:p>
      </dgm:t>
    </dgm:pt>
    <dgm:pt modelId="{0552633F-D1AA-4839-BD43-D157DFA397A1}" cxnId="{C5525857-131D-4DA6-B023-D8954E9C2715}" type="sibTrans">
      <dgm:prSet/>
      <dgm:spPr/>
      <dgm:t>
        <a:bodyPr/>
        <a:lstStyle/>
        <a:p>
          <a:endParaRPr lang="en-US"/>
        </a:p>
      </dgm:t>
    </dgm:pt>
    <dgm:pt modelId="{C1EF7A85-93BE-44D8-8C5A-E3449526FE08}">
      <dgm:prSet custT="1"/>
      <dgm:spPr/>
      <dgm:t>
        <a:bodyPr/>
        <a:lstStyle/>
        <a:p>
          <a:pPr algn="ctr">
            <a:lnSpc>
              <a:spcPct val="100000"/>
            </a:lnSpc>
            <a:spcAft>
              <a:spcPts val="0"/>
            </a:spcAft>
          </a:pPr>
          <a:r>
            <a:rPr lang="zh-CN" altLang="en-US" sz="1800" dirty="0"/>
            <a:t>零售型</a:t>
          </a:r>
          <a:endParaRPr lang="en-US" altLang="zh-CN" sz="1800" dirty="0"/>
        </a:p>
      </dgm:t>
    </dgm:pt>
    <dgm:pt modelId="{26382EAD-373D-43F7-8B2A-4B115901C9C5}" cxnId="{1C35810A-3135-4AFC-8B86-7A70A4BB81C6}" type="parTrans">
      <dgm:prSet custT="1"/>
      <dgm:spPr/>
      <dgm:t>
        <a:bodyPr/>
        <a:lstStyle/>
        <a:p>
          <a:pPr algn="ctr"/>
          <a:endParaRPr lang="en-US" sz="1200" dirty="0"/>
        </a:p>
      </dgm:t>
    </dgm:pt>
    <dgm:pt modelId="{434DEEF4-B545-4E61-B86F-FA2730B18AFE}" cxnId="{1C35810A-3135-4AFC-8B86-7A70A4BB81C6}" type="sibTrans">
      <dgm:prSet/>
      <dgm:spPr/>
      <dgm:t>
        <a:bodyPr/>
        <a:lstStyle/>
        <a:p>
          <a:pPr algn="ctr"/>
          <a:endParaRPr lang="en-US"/>
        </a:p>
      </dgm:t>
    </dgm:pt>
    <dgm:pt modelId="{57A88308-965B-41D2-9E5B-6E6E670C3D93}">
      <dgm:prSet phldr="0" custT="1"/>
      <dgm:spPr/>
      <dgm:t>
        <a:bodyPr vert="horz" wrap="square"/>
        <a:lstStyle/>
        <a:p>
          <a:pPr>
            <a:lnSpc>
              <a:spcPct val="100000"/>
            </a:lnSpc>
            <a:spcBef>
              <a:spcPct val="0"/>
            </a:spcBef>
            <a:spcAft>
              <a:spcPct val="35000"/>
            </a:spcAft>
          </a:pPr>
          <a:r>
            <a:rPr lang="zh-CN" altLang="en-US" sz="1800" dirty="0">
              <a:solidFill>
                <a:srgbClr val="FFFF00"/>
              </a:solidFill>
            </a:rPr>
            <a:t>数字人民币</a:t>
          </a:r>
          <a:r>
            <a:rPr lang="en-US" sz="1800" dirty="0">
              <a:solidFill>
                <a:srgbClr val="FFFF00"/>
              </a:solidFill>
            </a:rPr>
            <a:t> </a:t>
          </a:r>
          <a:endParaRPr sz="6500"/>
        </a:p>
      </dgm:t>
    </dgm:pt>
    <dgm:pt modelId="{C78926BE-0E89-4355-BF7B-3F47F2F2C9C5}" cxnId="{99DEDF0F-3C7C-42DF-A73C-DDF46C1073E5}" type="parTrans">
      <dgm:prSet/>
      <dgm:spPr/>
      <dgm:t>
        <a:bodyPr/>
        <a:lstStyle/>
        <a:p>
          <a:endParaRPr lang="en-US"/>
        </a:p>
      </dgm:t>
    </dgm:pt>
    <dgm:pt modelId="{52DB06B8-0146-4180-A030-933D97A87ED8}" cxnId="{99DEDF0F-3C7C-42DF-A73C-DDF46C1073E5}" type="sibTrans">
      <dgm:prSet/>
      <dgm:spPr/>
      <dgm:t>
        <a:bodyPr/>
        <a:lstStyle/>
        <a:p>
          <a:endParaRPr lang="en-US"/>
        </a:p>
      </dgm:t>
    </dgm:pt>
    <dgm:pt modelId="{3486DD1F-7F86-49C5-BCDE-EA4C48D0523B}" type="pres">
      <dgm:prSet presAssocID="{F68471C2-CA2A-4E4A-BF8B-02E3A0057660}" presName="diagram" presStyleCnt="0">
        <dgm:presLayoutVars>
          <dgm:chPref val="1"/>
          <dgm:dir/>
          <dgm:animOne val="branch"/>
          <dgm:animLvl val="lvl"/>
          <dgm:resizeHandles val="exact"/>
        </dgm:presLayoutVars>
      </dgm:prSet>
      <dgm:spPr/>
    </dgm:pt>
    <dgm:pt modelId="{772368F3-790F-4746-94B1-EE9FC292CB02}" type="pres">
      <dgm:prSet presAssocID="{259C93FC-EC64-4FDB-AE7A-AAB4E69ECC2C}" presName="root1" presStyleCnt="0"/>
      <dgm:spPr/>
    </dgm:pt>
    <dgm:pt modelId="{3AAC5600-2E47-456B-8C1E-770CA3BC8D45}" type="pres">
      <dgm:prSet presAssocID="{259C93FC-EC64-4FDB-AE7A-AAB4E69ECC2C}" presName="LevelOneTextNode" presStyleLbl="node0" presStyleIdx="0" presStyleCnt="1">
        <dgm:presLayoutVars>
          <dgm:chPref val="3"/>
        </dgm:presLayoutVars>
      </dgm:prSet>
      <dgm:spPr/>
    </dgm:pt>
    <dgm:pt modelId="{438CABB2-53EF-48E4-9F87-FEFC7652DB26}" type="pres">
      <dgm:prSet presAssocID="{259C93FC-EC64-4FDB-AE7A-AAB4E69ECC2C}" presName="level2hierChild" presStyleCnt="0"/>
      <dgm:spPr/>
    </dgm:pt>
    <dgm:pt modelId="{DC79E11A-3B02-4C61-A0EC-261387DBDF80}" type="pres">
      <dgm:prSet presAssocID="{8338711D-8786-4E75-BECD-DC7E7A4ABEE4}" presName="conn2-1" presStyleLbl="parChTrans1D2" presStyleIdx="0" presStyleCnt="2"/>
      <dgm:spPr/>
    </dgm:pt>
    <dgm:pt modelId="{26D1BC08-7A31-4C51-8518-6E2BBB20F83C}" type="pres">
      <dgm:prSet presAssocID="{8338711D-8786-4E75-BECD-DC7E7A4ABEE4}" presName="connTx" presStyleLbl="parChTrans1D2" presStyleIdx="0" presStyleCnt="2"/>
      <dgm:spPr/>
    </dgm:pt>
    <dgm:pt modelId="{66A038E4-2342-45FE-B345-25E81B91809F}" type="pres">
      <dgm:prSet presAssocID="{89D82DA9-7A51-4FBE-A614-366CB8F7EA01}" presName="root2" presStyleCnt="0"/>
      <dgm:spPr/>
    </dgm:pt>
    <dgm:pt modelId="{4C12C81D-C482-4A4C-A6E1-8E78489064E8}" type="pres">
      <dgm:prSet presAssocID="{89D82DA9-7A51-4FBE-A614-366CB8F7EA01}" presName="LevelTwoTextNode" presStyleLbl="node2" presStyleIdx="0" presStyleCnt="2">
        <dgm:presLayoutVars>
          <dgm:chPref val="3"/>
        </dgm:presLayoutVars>
      </dgm:prSet>
      <dgm:spPr/>
    </dgm:pt>
    <dgm:pt modelId="{A0E2550E-BCF4-4E2C-B5CF-96C9763ED66E}" type="pres">
      <dgm:prSet presAssocID="{89D82DA9-7A51-4FBE-A614-366CB8F7EA01}" presName="level3hierChild" presStyleCnt="0"/>
      <dgm:spPr/>
    </dgm:pt>
    <dgm:pt modelId="{03E6F1EA-681B-49B4-8455-3513D98DFEFD}" type="pres">
      <dgm:prSet presAssocID="{57249C8B-7F2F-400F-8927-7762B98407F0}" presName="conn2-1" presStyleLbl="parChTrans1D3" presStyleIdx="0" presStyleCnt="4"/>
      <dgm:spPr/>
    </dgm:pt>
    <dgm:pt modelId="{3DB643F1-2BDF-4839-A459-53E98BA69292}" type="pres">
      <dgm:prSet presAssocID="{57249C8B-7F2F-400F-8927-7762B98407F0}" presName="connTx" presStyleLbl="parChTrans1D3" presStyleIdx="0" presStyleCnt="4"/>
      <dgm:spPr/>
    </dgm:pt>
    <dgm:pt modelId="{ECCA2610-F1B3-4F0D-B62E-1D9E741061A4}" type="pres">
      <dgm:prSet presAssocID="{3683C580-5DFF-4F5C-957E-634B20C06246}" presName="root2" presStyleCnt="0"/>
      <dgm:spPr/>
    </dgm:pt>
    <dgm:pt modelId="{8AEFBF64-83AF-47A2-AF8B-3EB81B40692A}" type="pres">
      <dgm:prSet presAssocID="{3683C580-5DFF-4F5C-957E-634B20C06246}" presName="LevelTwoTextNode" presStyleLbl="node3" presStyleIdx="0" presStyleCnt="4">
        <dgm:presLayoutVars>
          <dgm:chPref val="3"/>
        </dgm:presLayoutVars>
      </dgm:prSet>
      <dgm:spPr/>
    </dgm:pt>
    <dgm:pt modelId="{3D3E9E98-1D46-479F-A3DE-97405850283A}" type="pres">
      <dgm:prSet presAssocID="{3683C580-5DFF-4F5C-957E-634B20C06246}" presName="level3hierChild" presStyleCnt="0"/>
      <dgm:spPr/>
    </dgm:pt>
    <dgm:pt modelId="{05196C8C-E8CD-4FCC-ADF4-8F8E92DB057C}" type="pres">
      <dgm:prSet presAssocID="{ECD0166C-8A45-4597-8042-948236D5B7C1}" presName="conn2-1" presStyleLbl="parChTrans1D4" presStyleIdx="0" presStyleCnt="10"/>
      <dgm:spPr/>
    </dgm:pt>
    <dgm:pt modelId="{A3E066CC-5DA6-4233-9128-9662B224CBAB}" type="pres">
      <dgm:prSet presAssocID="{ECD0166C-8A45-4597-8042-948236D5B7C1}" presName="connTx" presStyleLbl="parChTrans1D4" presStyleIdx="0" presStyleCnt="10"/>
      <dgm:spPr/>
    </dgm:pt>
    <dgm:pt modelId="{513C65E9-E3DC-4D26-8B13-53AE1B5EBAD5}" type="pres">
      <dgm:prSet presAssocID="{9A62A313-718B-4F16-91C8-830A563C200B}" presName="root2" presStyleCnt="0"/>
      <dgm:spPr/>
    </dgm:pt>
    <dgm:pt modelId="{F87B9644-A4B5-4461-BA66-FEC48FF0B905}" type="pres">
      <dgm:prSet presAssocID="{9A62A313-718B-4F16-91C8-830A563C200B}" presName="LevelTwoTextNode" presStyleLbl="node4" presStyleIdx="0" presStyleCnt="10">
        <dgm:presLayoutVars>
          <dgm:chPref val="3"/>
        </dgm:presLayoutVars>
      </dgm:prSet>
      <dgm:spPr/>
    </dgm:pt>
    <dgm:pt modelId="{476AE405-E506-493E-BC0C-51DD05AB7492}" type="pres">
      <dgm:prSet presAssocID="{9A62A313-718B-4F16-91C8-830A563C200B}" presName="level3hierChild" presStyleCnt="0"/>
      <dgm:spPr/>
    </dgm:pt>
    <dgm:pt modelId="{3589FA62-B8F8-4A32-942B-328DA57FB05B}" type="pres">
      <dgm:prSet presAssocID="{9A4F3B21-F8BD-4BBB-A99C-82093B0646BA}" presName="conn2-1" presStyleLbl="parChTrans1D4" presStyleIdx="1" presStyleCnt="10"/>
      <dgm:spPr/>
    </dgm:pt>
    <dgm:pt modelId="{A0B50FF0-462B-4F1E-A0EB-2B0DD7A7465A}" type="pres">
      <dgm:prSet presAssocID="{9A4F3B21-F8BD-4BBB-A99C-82093B0646BA}" presName="connTx" presStyleLbl="parChTrans1D4" presStyleIdx="1" presStyleCnt="10"/>
      <dgm:spPr/>
    </dgm:pt>
    <dgm:pt modelId="{EAEBB8E3-F9A0-4D2F-8AB8-0E8502AB233E}" type="pres">
      <dgm:prSet presAssocID="{8A9B368B-B1EB-45B9-A1A5-DEC05E3A134E}" presName="root2" presStyleCnt="0"/>
      <dgm:spPr/>
    </dgm:pt>
    <dgm:pt modelId="{A586EFE4-CE19-48BF-97B8-1E23B98E75B4}" type="pres">
      <dgm:prSet presAssocID="{8A9B368B-B1EB-45B9-A1A5-DEC05E3A134E}" presName="LevelTwoTextNode" presStyleLbl="node4" presStyleIdx="1" presStyleCnt="10">
        <dgm:presLayoutVars>
          <dgm:chPref val="3"/>
        </dgm:presLayoutVars>
      </dgm:prSet>
      <dgm:spPr/>
    </dgm:pt>
    <dgm:pt modelId="{3C7644E4-46AF-43B5-A4CE-6636FB34688D}" type="pres">
      <dgm:prSet presAssocID="{8A9B368B-B1EB-45B9-A1A5-DEC05E3A134E}" presName="level3hierChild" presStyleCnt="0"/>
      <dgm:spPr/>
    </dgm:pt>
    <dgm:pt modelId="{6F127AF6-F088-4960-AD02-00014B629329}" type="pres">
      <dgm:prSet presAssocID="{A4367048-94B6-4670-AF18-B326A443C0CE}" presName="conn2-1" presStyleLbl="parChTrans1D4" presStyleIdx="2" presStyleCnt="10"/>
      <dgm:spPr/>
    </dgm:pt>
    <dgm:pt modelId="{2B82317B-A981-44EB-8D11-DB4228384825}" type="pres">
      <dgm:prSet presAssocID="{A4367048-94B6-4670-AF18-B326A443C0CE}" presName="connTx" presStyleLbl="parChTrans1D4" presStyleIdx="2" presStyleCnt="10"/>
      <dgm:spPr/>
    </dgm:pt>
    <dgm:pt modelId="{90169D19-E8D6-4D40-8793-63D55C63BD85}" type="pres">
      <dgm:prSet presAssocID="{D92A1344-F350-470F-9070-8760B3C1C7D2}" presName="root2" presStyleCnt="0"/>
      <dgm:spPr/>
    </dgm:pt>
    <dgm:pt modelId="{9571C1A7-9E88-4C4A-92AC-2324B0181BE7}" type="pres">
      <dgm:prSet presAssocID="{D92A1344-F350-470F-9070-8760B3C1C7D2}" presName="LevelTwoTextNode" presStyleLbl="node4" presStyleIdx="2" presStyleCnt="10">
        <dgm:presLayoutVars>
          <dgm:chPref val="3"/>
        </dgm:presLayoutVars>
      </dgm:prSet>
      <dgm:spPr/>
    </dgm:pt>
    <dgm:pt modelId="{55CB2477-3165-4136-8170-C999CCFA375C}" type="pres">
      <dgm:prSet presAssocID="{D92A1344-F350-470F-9070-8760B3C1C7D2}" presName="level3hierChild" presStyleCnt="0"/>
      <dgm:spPr/>
    </dgm:pt>
    <dgm:pt modelId="{2A86849A-BB40-4B92-B925-D0596D98E6C4}" type="pres">
      <dgm:prSet presAssocID="{0C7E2D1C-6703-4260-AC98-30634FD24E58}" presName="conn2-1" presStyleLbl="parChTrans1D4" presStyleIdx="3" presStyleCnt="10"/>
      <dgm:spPr/>
    </dgm:pt>
    <dgm:pt modelId="{8C7D91D7-10A4-4AB4-9B1C-26E71B75A9E9}" type="pres">
      <dgm:prSet presAssocID="{0C7E2D1C-6703-4260-AC98-30634FD24E58}" presName="connTx" presStyleLbl="parChTrans1D4" presStyleIdx="3" presStyleCnt="10"/>
      <dgm:spPr/>
    </dgm:pt>
    <dgm:pt modelId="{29DAFB36-50B0-48FA-B261-FA15119ED2B6}" type="pres">
      <dgm:prSet presAssocID="{01C8E22B-3A7F-492F-896E-BCBAD8C25D8D}" presName="root2" presStyleCnt="0"/>
      <dgm:spPr/>
    </dgm:pt>
    <dgm:pt modelId="{C6A5729B-8FC9-4FE4-95C4-8EF5E6369483}" type="pres">
      <dgm:prSet presAssocID="{01C8E22B-3A7F-492F-896E-BCBAD8C25D8D}" presName="LevelTwoTextNode" presStyleLbl="node4" presStyleIdx="3" presStyleCnt="10">
        <dgm:presLayoutVars>
          <dgm:chPref val="3"/>
        </dgm:presLayoutVars>
      </dgm:prSet>
      <dgm:spPr/>
    </dgm:pt>
    <dgm:pt modelId="{C060B04A-88E1-4401-9569-72A0437CFAD8}" type="pres">
      <dgm:prSet presAssocID="{01C8E22B-3A7F-492F-896E-BCBAD8C25D8D}" presName="level3hierChild" presStyleCnt="0"/>
      <dgm:spPr/>
    </dgm:pt>
    <dgm:pt modelId="{CC15AC79-5A87-4811-916B-E801489D27C6}" type="pres">
      <dgm:prSet presAssocID="{8FC3F964-4CDD-449A-87CE-C3B366B5D10C}" presName="conn2-1" presStyleLbl="parChTrans1D4" presStyleIdx="4" presStyleCnt="10"/>
      <dgm:spPr/>
    </dgm:pt>
    <dgm:pt modelId="{33DD6173-5813-462B-84B2-287451935C9B}" type="pres">
      <dgm:prSet presAssocID="{8FC3F964-4CDD-449A-87CE-C3B366B5D10C}" presName="connTx" presStyleLbl="parChTrans1D4" presStyleIdx="4" presStyleCnt="10"/>
      <dgm:spPr/>
    </dgm:pt>
    <dgm:pt modelId="{4CC16C19-24E7-4D17-9314-B5583E0308D9}" type="pres">
      <dgm:prSet presAssocID="{A57C4094-3031-4C9F-915E-A1FF82AACCAE}" presName="root2" presStyleCnt="0"/>
      <dgm:spPr/>
    </dgm:pt>
    <dgm:pt modelId="{B0104824-BBAD-4F82-BD30-DA581D458C03}" type="pres">
      <dgm:prSet presAssocID="{A57C4094-3031-4C9F-915E-A1FF82AACCAE}" presName="LevelTwoTextNode" presStyleLbl="node4" presStyleIdx="4" presStyleCnt="10">
        <dgm:presLayoutVars>
          <dgm:chPref val="3"/>
        </dgm:presLayoutVars>
      </dgm:prSet>
      <dgm:spPr/>
    </dgm:pt>
    <dgm:pt modelId="{9BEFC323-6B99-42B5-8249-DC4E2ACB65CE}" type="pres">
      <dgm:prSet presAssocID="{A57C4094-3031-4C9F-915E-A1FF82AACCAE}" presName="level3hierChild" presStyleCnt="0"/>
      <dgm:spPr/>
    </dgm:pt>
    <dgm:pt modelId="{C8902F7C-D20A-406D-8649-F80BBFECBF0C}" type="pres">
      <dgm:prSet presAssocID="{3FAA32F2-9701-4A4C-8107-3767DEBC7931}" presName="conn2-1" presStyleLbl="parChTrans1D4" presStyleIdx="5" presStyleCnt="10"/>
      <dgm:spPr/>
    </dgm:pt>
    <dgm:pt modelId="{6B260DC0-7C50-4ADB-9423-09D0EBC3D7CE}" type="pres">
      <dgm:prSet presAssocID="{3FAA32F2-9701-4A4C-8107-3767DEBC7931}" presName="connTx" presStyleLbl="parChTrans1D4" presStyleIdx="5" presStyleCnt="10"/>
      <dgm:spPr/>
    </dgm:pt>
    <dgm:pt modelId="{10037308-F4A7-486A-9FF6-05A1556C60CF}" type="pres">
      <dgm:prSet presAssocID="{36852E29-5875-498A-9712-650B5E7703FE}" presName="root2" presStyleCnt="0"/>
      <dgm:spPr/>
    </dgm:pt>
    <dgm:pt modelId="{9DFFC2DD-6A43-4C00-8304-E6333D14CE68}" type="pres">
      <dgm:prSet presAssocID="{36852E29-5875-498A-9712-650B5E7703FE}" presName="LevelTwoTextNode" presStyleLbl="node4" presStyleIdx="5" presStyleCnt="10">
        <dgm:presLayoutVars>
          <dgm:chPref val="3"/>
        </dgm:presLayoutVars>
      </dgm:prSet>
      <dgm:spPr/>
    </dgm:pt>
    <dgm:pt modelId="{4CD4832A-C980-4343-93B4-4E7BAFD70669}" type="pres">
      <dgm:prSet presAssocID="{36852E29-5875-498A-9712-650B5E7703FE}" presName="level3hierChild" presStyleCnt="0"/>
      <dgm:spPr/>
    </dgm:pt>
    <dgm:pt modelId="{256A6309-0512-4900-BC8F-6AEEF2BE8DF0}" type="pres">
      <dgm:prSet presAssocID="{3665D326-0383-4CCD-8C1A-FC3B6E73D6F4}" presName="conn2-1" presStyleLbl="parChTrans1D4" presStyleIdx="6" presStyleCnt="10"/>
      <dgm:spPr/>
    </dgm:pt>
    <dgm:pt modelId="{DC05360E-F5B3-4FA8-B175-B542D9FD1AE0}" type="pres">
      <dgm:prSet presAssocID="{3665D326-0383-4CCD-8C1A-FC3B6E73D6F4}" presName="connTx" presStyleLbl="parChTrans1D4" presStyleIdx="6" presStyleCnt="10"/>
      <dgm:spPr/>
    </dgm:pt>
    <dgm:pt modelId="{86CF613E-9E1F-4813-896B-59A40FD91F19}" type="pres">
      <dgm:prSet presAssocID="{705EF3E7-9653-4FE5-B564-073510BA587E}" presName="root2" presStyleCnt="0"/>
      <dgm:spPr/>
    </dgm:pt>
    <dgm:pt modelId="{20546E45-A29C-4586-A04C-80656282EB0A}" type="pres">
      <dgm:prSet presAssocID="{705EF3E7-9653-4FE5-B564-073510BA587E}" presName="LevelTwoTextNode" presStyleLbl="node4" presStyleIdx="6" presStyleCnt="10">
        <dgm:presLayoutVars>
          <dgm:chPref val="3"/>
        </dgm:presLayoutVars>
      </dgm:prSet>
      <dgm:spPr/>
    </dgm:pt>
    <dgm:pt modelId="{BF12AEBA-8414-484A-89A4-49A4946B2409}" type="pres">
      <dgm:prSet presAssocID="{705EF3E7-9653-4FE5-B564-073510BA587E}" presName="level3hierChild" presStyleCnt="0"/>
      <dgm:spPr/>
    </dgm:pt>
    <dgm:pt modelId="{F7E34D21-4A86-42EF-96A9-3A213D650FED}" type="pres">
      <dgm:prSet presAssocID="{BB53D594-7028-4FE1-A917-7CBBB179C252}" presName="conn2-1" presStyleLbl="parChTrans1D3" presStyleIdx="1" presStyleCnt="4"/>
      <dgm:spPr/>
    </dgm:pt>
    <dgm:pt modelId="{86B08A03-219D-4DAB-BAD0-8C0C62858E1B}" type="pres">
      <dgm:prSet presAssocID="{BB53D594-7028-4FE1-A917-7CBBB179C252}" presName="connTx" presStyleLbl="parChTrans1D3" presStyleIdx="1" presStyleCnt="4"/>
      <dgm:spPr/>
    </dgm:pt>
    <dgm:pt modelId="{7D5249A9-2014-4661-A7DE-1CD527CA6793}" type="pres">
      <dgm:prSet presAssocID="{D3FFB9F2-3DB9-465B-A53E-FA9441E8F094}" presName="root2" presStyleCnt="0"/>
      <dgm:spPr/>
    </dgm:pt>
    <dgm:pt modelId="{23D7DAEF-E9EE-4D02-91C0-3BBD26A40233}" type="pres">
      <dgm:prSet presAssocID="{D3FFB9F2-3DB9-465B-A53E-FA9441E8F094}" presName="LevelTwoTextNode" presStyleLbl="node3" presStyleIdx="1" presStyleCnt="4" custScaleY="110073">
        <dgm:presLayoutVars>
          <dgm:chPref val="3"/>
        </dgm:presLayoutVars>
      </dgm:prSet>
      <dgm:spPr/>
    </dgm:pt>
    <dgm:pt modelId="{F98F0B6A-7A0B-4FE4-99E3-537F46C0FBAD}" type="pres">
      <dgm:prSet presAssocID="{D3FFB9F2-3DB9-465B-A53E-FA9441E8F094}" presName="level3hierChild" presStyleCnt="0"/>
      <dgm:spPr/>
    </dgm:pt>
    <dgm:pt modelId="{7000C1ED-B2C3-433A-AD7F-644FF31CFC9D}" type="pres">
      <dgm:prSet presAssocID="{46FBBB68-66FC-432E-9511-B1D435AB64A7}" presName="conn2-1" presStyleLbl="parChTrans1D4" presStyleIdx="7" presStyleCnt="10"/>
      <dgm:spPr/>
    </dgm:pt>
    <dgm:pt modelId="{DC10B3DE-636C-43B3-A71B-536601482E18}" type="pres">
      <dgm:prSet presAssocID="{46FBBB68-66FC-432E-9511-B1D435AB64A7}" presName="connTx" presStyleLbl="parChTrans1D4" presStyleIdx="7" presStyleCnt="10"/>
      <dgm:spPr/>
    </dgm:pt>
    <dgm:pt modelId="{1E558D15-F94A-4430-B9DB-CC258EF3E6C4}" type="pres">
      <dgm:prSet presAssocID="{6752A74E-C4D5-467F-9E4E-B4FF1FE57B6A}" presName="root2" presStyleCnt="0"/>
      <dgm:spPr/>
    </dgm:pt>
    <dgm:pt modelId="{AA76A87D-367F-43C3-B978-163366260539}" type="pres">
      <dgm:prSet presAssocID="{6752A74E-C4D5-467F-9E4E-B4FF1FE57B6A}" presName="LevelTwoTextNode" presStyleLbl="node4" presStyleIdx="7" presStyleCnt="10">
        <dgm:presLayoutVars>
          <dgm:chPref val="3"/>
        </dgm:presLayoutVars>
      </dgm:prSet>
      <dgm:spPr/>
    </dgm:pt>
    <dgm:pt modelId="{97E31D42-0941-49DE-9727-2C9150E0A494}" type="pres">
      <dgm:prSet presAssocID="{6752A74E-C4D5-467F-9E4E-B4FF1FE57B6A}" presName="level3hierChild" presStyleCnt="0"/>
      <dgm:spPr/>
    </dgm:pt>
    <dgm:pt modelId="{DFE4BBCF-0B54-4DA8-8656-37E4C7235896}" type="pres">
      <dgm:prSet presAssocID="{8C82AA1B-4EA5-4919-A7A7-987C544B5535}" presName="conn2-1" presStyleLbl="parChTrans1D2" presStyleIdx="1" presStyleCnt="2"/>
      <dgm:spPr/>
    </dgm:pt>
    <dgm:pt modelId="{AA654D5D-FAEE-4658-8E99-9F9259FB3822}" type="pres">
      <dgm:prSet presAssocID="{8C82AA1B-4EA5-4919-A7A7-987C544B5535}" presName="connTx" presStyleLbl="parChTrans1D2" presStyleIdx="1" presStyleCnt="2"/>
      <dgm:spPr/>
    </dgm:pt>
    <dgm:pt modelId="{819F5437-3070-45B7-BC6E-D3ACADA8AAF5}" type="pres">
      <dgm:prSet presAssocID="{37537708-5EFF-46DD-90A5-D9FD62CCCA20}" presName="root2" presStyleCnt="0"/>
      <dgm:spPr/>
    </dgm:pt>
    <dgm:pt modelId="{D4DBA0FF-C580-4135-9296-15ADE4B9E6D4}" type="pres">
      <dgm:prSet presAssocID="{37537708-5EFF-46DD-90A5-D9FD62CCCA20}" presName="LevelTwoTextNode" presStyleLbl="node2" presStyleIdx="1" presStyleCnt="2">
        <dgm:presLayoutVars>
          <dgm:chPref val="3"/>
        </dgm:presLayoutVars>
      </dgm:prSet>
      <dgm:spPr/>
    </dgm:pt>
    <dgm:pt modelId="{3E2EBB13-E21D-4262-BB5F-EFB31744884F}" type="pres">
      <dgm:prSet presAssocID="{37537708-5EFF-46DD-90A5-D9FD62CCCA20}" presName="level3hierChild" presStyleCnt="0"/>
      <dgm:spPr/>
    </dgm:pt>
    <dgm:pt modelId="{734DA7AE-088B-4488-947A-DD8C38749F86}" type="pres">
      <dgm:prSet presAssocID="{D7A799CA-8CBA-468F-AB1B-710CC9EB12AF}" presName="conn2-1" presStyleLbl="parChTrans1D3" presStyleIdx="2" presStyleCnt="4"/>
      <dgm:spPr/>
    </dgm:pt>
    <dgm:pt modelId="{DD42EF89-E33B-4E86-88DF-4D5B4879091B}" type="pres">
      <dgm:prSet presAssocID="{D7A799CA-8CBA-468F-AB1B-710CC9EB12AF}" presName="connTx" presStyleLbl="parChTrans1D3" presStyleIdx="2" presStyleCnt="4"/>
      <dgm:spPr/>
    </dgm:pt>
    <dgm:pt modelId="{07B2864E-4D99-4D53-B000-6B27E0A22D01}" type="pres">
      <dgm:prSet presAssocID="{494B731F-CE0F-4125-8C31-0CB84C6BEF5F}" presName="root2" presStyleCnt="0"/>
      <dgm:spPr/>
    </dgm:pt>
    <dgm:pt modelId="{A6051F91-08B4-4C9E-AB56-9D60C84FC2B4}" type="pres">
      <dgm:prSet presAssocID="{494B731F-CE0F-4125-8C31-0CB84C6BEF5F}" presName="LevelTwoTextNode" presStyleLbl="node3" presStyleIdx="2" presStyleCnt="4">
        <dgm:presLayoutVars>
          <dgm:chPref val="3"/>
        </dgm:presLayoutVars>
      </dgm:prSet>
      <dgm:spPr/>
    </dgm:pt>
    <dgm:pt modelId="{8336DF6D-A99F-4934-953D-DBF800926301}" type="pres">
      <dgm:prSet presAssocID="{494B731F-CE0F-4125-8C31-0CB84C6BEF5F}" presName="level3hierChild" presStyleCnt="0"/>
      <dgm:spPr/>
    </dgm:pt>
    <dgm:pt modelId="{B1B8C55F-8BCD-4055-A7D2-CF77063059B7}" type="pres">
      <dgm:prSet presAssocID="{93993D25-8081-4A63-B8C5-81D0275DC07D}" presName="conn2-1" presStyleLbl="parChTrans1D4" presStyleIdx="8" presStyleCnt="10"/>
      <dgm:spPr/>
    </dgm:pt>
    <dgm:pt modelId="{D37DF222-7F2D-4700-B77C-A6B302CFF23C}" type="pres">
      <dgm:prSet presAssocID="{93993D25-8081-4A63-B8C5-81D0275DC07D}" presName="connTx" presStyleLbl="parChTrans1D4" presStyleIdx="8" presStyleCnt="10"/>
      <dgm:spPr/>
    </dgm:pt>
    <dgm:pt modelId="{2011B837-15C5-4762-8432-994DD3E0C728}" type="pres">
      <dgm:prSet presAssocID="{3427BEA3-1CCC-48FE-829F-142F0A1F2425}" presName="root2" presStyleCnt="0"/>
      <dgm:spPr/>
    </dgm:pt>
    <dgm:pt modelId="{B0C0587B-8580-45DA-959B-D6B6E933EDFB}" type="pres">
      <dgm:prSet presAssocID="{3427BEA3-1CCC-48FE-829F-142F0A1F2425}" presName="LevelTwoTextNode" presStyleLbl="node4" presStyleIdx="8" presStyleCnt="10" custScaleX="104455" custScaleY="114365">
        <dgm:presLayoutVars>
          <dgm:chPref val="3"/>
        </dgm:presLayoutVars>
      </dgm:prSet>
      <dgm:spPr/>
    </dgm:pt>
    <dgm:pt modelId="{7E5DF022-BE18-4C54-BF25-A07428E1344D}" type="pres">
      <dgm:prSet presAssocID="{3427BEA3-1CCC-48FE-829F-142F0A1F2425}" presName="level3hierChild" presStyleCnt="0"/>
      <dgm:spPr/>
    </dgm:pt>
    <dgm:pt modelId="{A7D371A4-3FBB-4DF0-88FC-7258A687A648}" type="pres">
      <dgm:prSet presAssocID="{26382EAD-373D-43F7-8B2A-4B115901C9C5}" presName="conn2-1" presStyleLbl="parChTrans1D3" presStyleIdx="3" presStyleCnt="4"/>
      <dgm:spPr/>
    </dgm:pt>
    <dgm:pt modelId="{AF1B75EA-42AC-48EE-BF02-4CB8E1B9F0A7}" type="pres">
      <dgm:prSet presAssocID="{26382EAD-373D-43F7-8B2A-4B115901C9C5}" presName="connTx" presStyleLbl="parChTrans1D3" presStyleIdx="3" presStyleCnt="4"/>
      <dgm:spPr/>
    </dgm:pt>
    <dgm:pt modelId="{F44D5CE1-2FF7-4A35-8D45-E00106D0DC2D}" type="pres">
      <dgm:prSet presAssocID="{C1EF7A85-93BE-44D8-8C5A-E3449526FE08}" presName="root2" presStyleCnt="0"/>
      <dgm:spPr/>
    </dgm:pt>
    <dgm:pt modelId="{1E174ED7-9AEC-4F10-ADCD-7C018BE2D5F7}" type="pres">
      <dgm:prSet presAssocID="{C1EF7A85-93BE-44D8-8C5A-E3449526FE08}" presName="LevelTwoTextNode" presStyleLbl="node3" presStyleIdx="3" presStyleCnt="4">
        <dgm:presLayoutVars>
          <dgm:chPref val="3"/>
        </dgm:presLayoutVars>
      </dgm:prSet>
      <dgm:spPr/>
    </dgm:pt>
    <dgm:pt modelId="{8566CD54-8F46-4526-88A6-DE63FC68E2D9}" type="pres">
      <dgm:prSet presAssocID="{C1EF7A85-93BE-44D8-8C5A-E3449526FE08}" presName="level3hierChild" presStyleCnt="0"/>
      <dgm:spPr/>
    </dgm:pt>
    <dgm:pt modelId="{9532E1EB-150B-4A4B-8B1B-EDD112A5881C}" type="pres">
      <dgm:prSet presAssocID="{C78926BE-0E89-4355-BF7B-3F47F2F2C9C5}" presName="conn2-1" presStyleLbl="parChTrans1D4" presStyleIdx="9" presStyleCnt="10"/>
      <dgm:spPr/>
    </dgm:pt>
    <dgm:pt modelId="{D100FEC3-E2B5-4627-807B-FE9DC4114FDE}" type="pres">
      <dgm:prSet presAssocID="{C78926BE-0E89-4355-BF7B-3F47F2F2C9C5}" presName="connTx" presStyleLbl="parChTrans1D4" presStyleIdx="9" presStyleCnt="10"/>
      <dgm:spPr/>
    </dgm:pt>
    <dgm:pt modelId="{52C95809-2CE0-40E3-9E8A-AD469116D4BA}" type="pres">
      <dgm:prSet presAssocID="{57A88308-965B-41D2-9E5B-6E6E670C3D93}" presName="root2" presStyleCnt="0"/>
      <dgm:spPr/>
    </dgm:pt>
    <dgm:pt modelId="{1D201A0E-57C8-4075-A884-E8D8F20AE85A}" type="pres">
      <dgm:prSet presAssocID="{57A88308-965B-41D2-9E5B-6E6E670C3D93}" presName="LevelTwoTextNode" presStyleLbl="node4" presStyleIdx="9" presStyleCnt="10">
        <dgm:presLayoutVars>
          <dgm:chPref val="3"/>
        </dgm:presLayoutVars>
      </dgm:prSet>
      <dgm:spPr/>
    </dgm:pt>
    <dgm:pt modelId="{DFDD9F79-7673-4C18-868D-B6A8E96E2B09}" type="pres">
      <dgm:prSet presAssocID="{57A88308-965B-41D2-9E5B-6E6E670C3D93}" presName="level3hierChild" presStyleCnt="0"/>
      <dgm:spPr/>
    </dgm:pt>
  </dgm:ptLst>
  <dgm:cxnLst>
    <dgm:cxn modelId="{94FD6B09-65F1-44BF-A57D-CA328047D928}" srcId="{3683C580-5DFF-4F5C-957E-634B20C06246}" destId="{D92A1344-F350-470F-9070-8760B3C1C7D2}" srcOrd="1" destOrd="0" parTransId="{A4367048-94B6-4670-AF18-B326A443C0CE}" sibTransId="{B6B352B9-0FD7-4558-B835-265287EBCE3A}"/>
    <dgm:cxn modelId="{1C35810A-3135-4AFC-8B86-7A70A4BB81C6}" srcId="{37537708-5EFF-46DD-90A5-D9FD62CCCA20}" destId="{C1EF7A85-93BE-44D8-8C5A-E3449526FE08}" srcOrd="1" destOrd="0" parTransId="{26382EAD-373D-43F7-8B2A-4B115901C9C5}" sibTransId="{434DEEF4-B545-4E61-B86F-FA2730B18AFE}"/>
    <dgm:cxn modelId="{A815120B-7610-4404-828B-ED645D7C0450}" srcId="{259C93FC-EC64-4FDB-AE7A-AAB4E69ECC2C}" destId="{89D82DA9-7A51-4FBE-A614-366CB8F7EA01}" srcOrd="0" destOrd="0" parTransId="{8338711D-8786-4E75-BECD-DC7E7A4ABEE4}" sibTransId="{F66746E5-E0E7-4E17-BBF2-505DF2B57D53}"/>
    <dgm:cxn modelId="{99DEDF0F-3C7C-42DF-A73C-DDF46C1073E5}" srcId="{C1EF7A85-93BE-44D8-8C5A-E3449526FE08}" destId="{57A88308-965B-41D2-9E5B-6E6E670C3D93}" srcOrd="0" destOrd="0" parTransId="{C78926BE-0E89-4355-BF7B-3F47F2F2C9C5}" sibTransId="{52DB06B8-0146-4180-A030-933D97A87ED8}"/>
    <dgm:cxn modelId="{89A4C516-0158-495F-A71E-AC1E4DAE1F11}" srcId="{9A62A313-718B-4F16-91C8-830A563C200B}" destId="{8A9B368B-B1EB-45B9-A1A5-DEC05E3A134E}" srcOrd="0" destOrd="0" parTransId="{9A4F3B21-F8BD-4BBB-A99C-82093B0646BA}" sibTransId="{77E4DB94-8B02-478C-B948-30D054304032}"/>
    <dgm:cxn modelId="{DCA52017-AA9F-4120-908A-4185A5769844}" type="presOf" srcId="{89D82DA9-7A51-4FBE-A614-366CB8F7EA01}" destId="{4C12C81D-C482-4A4C-A6E1-8E78489064E8}" srcOrd="0" destOrd="0" presId="urn:microsoft.com/office/officeart/2005/8/layout/hierarchy2#2"/>
    <dgm:cxn modelId="{ABEA2619-4CB9-40DC-B062-93018EC77B9B}" type="presOf" srcId="{ECD0166C-8A45-4597-8042-948236D5B7C1}" destId="{A3E066CC-5DA6-4233-9128-9662B224CBAB}" srcOrd="1" destOrd="0" presId="urn:microsoft.com/office/officeart/2005/8/layout/hierarchy2#2"/>
    <dgm:cxn modelId="{30DB9E19-9A1D-4FA3-8656-28E84F784E5E}" type="presOf" srcId="{C78926BE-0E89-4355-BF7B-3F47F2F2C9C5}" destId="{D100FEC3-E2B5-4627-807B-FE9DC4114FDE}" srcOrd="1" destOrd="0" presId="urn:microsoft.com/office/officeart/2005/8/layout/hierarchy2#2"/>
    <dgm:cxn modelId="{C1E7C019-2F89-4048-97F6-EDEA28C601B7}" srcId="{D92A1344-F350-470F-9070-8760B3C1C7D2}" destId="{36852E29-5875-498A-9712-650B5E7703FE}" srcOrd="1" destOrd="0" parTransId="{3FAA32F2-9701-4A4C-8107-3767DEBC7931}" sibTransId="{72AB86EF-C9F4-413B-87D8-1936AE855A3A}"/>
    <dgm:cxn modelId="{FE8A1A23-5F2E-41AC-AB8F-C6E2C0B31ADC}" type="presOf" srcId="{3FAA32F2-9701-4A4C-8107-3767DEBC7931}" destId="{6B260DC0-7C50-4ADB-9423-09D0EBC3D7CE}" srcOrd="1" destOrd="0" presId="urn:microsoft.com/office/officeart/2005/8/layout/hierarchy2#2"/>
    <dgm:cxn modelId="{3B606D23-4D1B-4791-9051-C76ED85DC6C1}" srcId="{89D82DA9-7A51-4FBE-A614-366CB8F7EA01}" destId="{D3FFB9F2-3DB9-465B-A53E-FA9441E8F094}" srcOrd="1" destOrd="0" parTransId="{BB53D594-7028-4FE1-A917-7CBBB179C252}" sibTransId="{5DDAD798-691A-4D4F-9E6B-ECA60DB6EE0B}"/>
    <dgm:cxn modelId="{F1295F31-6825-4BD4-90DE-35A0EA7E34EB}" type="presOf" srcId="{8FC3F964-4CDD-449A-87CE-C3B366B5D10C}" destId="{33DD6173-5813-462B-84B2-287451935C9B}" srcOrd="1" destOrd="0" presId="urn:microsoft.com/office/officeart/2005/8/layout/hierarchy2#2"/>
    <dgm:cxn modelId="{CBE2B332-93E6-4A55-8B99-44E90069F687}" type="presOf" srcId="{D3FFB9F2-3DB9-465B-A53E-FA9441E8F094}" destId="{23D7DAEF-E9EE-4D02-91C0-3BBD26A40233}" srcOrd="0" destOrd="0" presId="urn:microsoft.com/office/officeart/2005/8/layout/hierarchy2#2"/>
    <dgm:cxn modelId="{B75E9233-BD6F-4AA1-B4C5-5628FBF120FB}" type="presOf" srcId="{26382EAD-373D-43F7-8B2A-4B115901C9C5}" destId="{AF1B75EA-42AC-48EE-BF02-4CB8E1B9F0A7}" srcOrd="1" destOrd="0" presId="urn:microsoft.com/office/officeart/2005/8/layout/hierarchy2#2"/>
    <dgm:cxn modelId="{C5A9373A-47CF-40C2-B8B2-159C137CB067}" type="presOf" srcId="{8338711D-8786-4E75-BECD-DC7E7A4ABEE4}" destId="{26D1BC08-7A31-4C51-8518-6E2BBB20F83C}" srcOrd="1" destOrd="0" presId="urn:microsoft.com/office/officeart/2005/8/layout/hierarchy2#2"/>
    <dgm:cxn modelId="{97417E3A-505A-449B-842C-441678CCC3F1}" type="presOf" srcId="{9A4F3B21-F8BD-4BBB-A99C-82093B0646BA}" destId="{3589FA62-B8F8-4A32-942B-328DA57FB05B}" srcOrd="0" destOrd="0" presId="urn:microsoft.com/office/officeart/2005/8/layout/hierarchy2#2"/>
    <dgm:cxn modelId="{CD0E7663-4890-47CC-8BCC-FB838FC3B220}" type="presOf" srcId="{3427BEA3-1CCC-48FE-829F-142F0A1F2425}" destId="{B0C0587B-8580-45DA-959B-D6B6E933EDFB}" srcOrd="0" destOrd="0" presId="urn:microsoft.com/office/officeart/2005/8/layout/hierarchy2#2"/>
    <dgm:cxn modelId="{45687045-7B79-431D-8A64-4914F0252B84}" type="presOf" srcId="{259C93FC-EC64-4FDB-AE7A-AAB4E69ECC2C}" destId="{3AAC5600-2E47-456B-8C1E-770CA3BC8D45}" srcOrd="0" destOrd="0" presId="urn:microsoft.com/office/officeart/2005/8/layout/hierarchy2#2"/>
    <dgm:cxn modelId="{2E461846-67F5-46D9-BD58-3C2D5C4BCBA1}" srcId="{01C8E22B-3A7F-492F-896E-BCBAD8C25D8D}" destId="{A57C4094-3031-4C9F-915E-A1FF82AACCAE}" srcOrd="0" destOrd="0" parTransId="{8FC3F964-4CDD-449A-87CE-C3B366B5D10C}" sibTransId="{1182EFAF-0CA6-43CC-BF75-BD429D87EEDA}"/>
    <dgm:cxn modelId="{3F38914A-DD1E-4AFC-99C9-C2CEE5120B66}" type="presOf" srcId="{57A88308-965B-41D2-9E5B-6E6E670C3D93}" destId="{1D201A0E-57C8-4075-A884-E8D8F20AE85A}" srcOrd="0" destOrd="0" presId="urn:microsoft.com/office/officeart/2005/8/layout/hierarchy2#2"/>
    <dgm:cxn modelId="{8A8AFD6A-3E59-4400-A593-A61AC9606B39}" type="presOf" srcId="{8A9B368B-B1EB-45B9-A1A5-DEC05E3A134E}" destId="{A586EFE4-CE19-48BF-97B8-1E23B98E75B4}" srcOrd="0" destOrd="0" presId="urn:microsoft.com/office/officeart/2005/8/layout/hierarchy2#2"/>
    <dgm:cxn modelId="{FED44D4B-2077-4C3C-B414-EDBA2AD8C921}" type="presOf" srcId="{0C7E2D1C-6703-4260-AC98-30634FD24E58}" destId="{8C7D91D7-10A4-4AB4-9B1C-26E71B75A9E9}" srcOrd="1" destOrd="0" presId="urn:microsoft.com/office/officeart/2005/8/layout/hierarchy2#2"/>
    <dgm:cxn modelId="{E350966C-E881-41B5-9FA6-AA66793B986F}" srcId="{89D82DA9-7A51-4FBE-A614-366CB8F7EA01}" destId="{3683C580-5DFF-4F5C-957E-634B20C06246}" srcOrd="0" destOrd="0" parTransId="{57249C8B-7F2F-400F-8927-7762B98407F0}" sibTransId="{75440AF2-1FAC-4AB4-98E0-1000DE053843}"/>
    <dgm:cxn modelId="{F13DCF6D-6C6A-4C7B-AFE5-6ED91BC3BE92}" type="presOf" srcId="{9A4F3B21-F8BD-4BBB-A99C-82093B0646BA}" destId="{A0B50FF0-462B-4F1E-A0EB-2B0DD7A7465A}" srcOrd="1" destOrd="0" presId="urn:microsoft.com/office/officeart/2005/8/layout/hierarchy2#2"/>
    <dgm:cxn modelId="{DEBC656E-0701-458A-ACBB-E51ACE0E6231}" srcId="{D3FFB9F2-3DB9-465B-A53E-FA9441E8F094}" destId="{6752A74E-C4D5-467F-9E4E-B4FF1FE57B6A}" srcOrd="0" destOrd="0" parTransId="{46FBBB68-66FC-432E-9511-B1D435AB64A7}" sibTransId="{4A69270D-CBF0-48B7-AA73-643A57A5349E}"/>
    <dgm:cxn modelId="{567E646F-348E-4A80-9BC7-BF16DB2E9813}" type="presOf" srcId="{37537708-5EFF-46DD-90A5-D9FD62CCCA20}" destId="{D4DBA0FF-C580-4135-9296-15ADE4B9E6D4}" srcOrd="0" destOrd="0" presId="urn:microsoft.com/office/officeart/2005/8/layout/hierarchy2#2"/>
    <dgm:cxn modelId="{5D5B726F-212A-48E3-A999-285D9AA1D718}" type="presOf" srcId="{D7A799CA-8CBA-468F-AB1B-710CC9EB12AF}" destId="{734DA7AE-088B-4488-947A-DD8C38749F86}" srcOrd="0" destOrd="0" presId="urn:microsoft.com/office/officeart/2005/8/layout/hierarchy2#2"/>
    <dgm:cxn modelId="{590D1272-4933-436D-8AE3-2080C74F3B7A}" type="presOf" srcId="{8C82AA1B-4EA5-4919-A7A7-987C544B5535}" destId="{AA654D5D-FAEE-4658-8E99-9F9259FB3822}" srcOrd="1" destOrd="0" presId="urn:microsoft.com/office/officeart/2005/8/layout/hierarchy2#2"/>
    <dgm:cxn modelId="{5E18AC54-D871-4C88-82D4-F72125E4501A}" srcId="{3683C580-5DFF-4F5C-957E-634B20C06246}" destId="{9A62A313-718B-4F16-91C8-830A563C200B}" srcOrd="0" destOrd="0" parTransId="{ECD0166C-8A45-4597-8042-948236D5B7C1}" sibTransId="{4634390A-18A6-4317-A230-D959CBBBF013}"/>
    <dgm:cxn modelId="{25151B55-D9AE-4E61-957D-548E951CC609}" type="presOf" srcId="{3683C580-5DFF-4F5C-957E-634B20C06246}" destId="{8AEFBF64-83AF-47A2-AF8B-3EB81B40692A}" srcOrd="0" destOrd="0" presId="urn:microsoft.com/office/officeart/2005/8/layout/hierarchy2#2"/>
    <dgm:cxn modelId="{79AFE656-BF6A-4B2F-97D8-DC8C0B49F42F}" type="presOf" srcId="{C78926BE-0E89-4355-BF7B-3F47F2F2C9C5}" destId="{9532E1EB-150B-4A4B-8B1B-EDD112A5881C}" srcOrd="0" destOrd="0" presId="urn:microsoft.com/office/officeart/2005/8/layout/hierarchy2#2"/>
    <dgm:cxn modelId="{C5525857-131D-4DA6-B023-D8954E9C2715}" srcId="{494B731F-CE0F-4125-8C31-0CB84C6BEF5F}" destId="{3427BEA3-1CCC-48FE-829F-142F0A1F2425}" srcOrd="0" destOrd="0" parTransId="{93993D25-8081-4A63-B8C5-81D0275DC07D}" sibTransId="{0552633F-D1AA-4839-BD43-D157DFA397A1}"/>
    <dgm:cxn modelId="{45F51079-794E-40B4-AA37-BC26C1A070CF}" type="presOf" srcId="{46FBBB68-66FC-432E-9511-B1D435AB64A7}" destId="{7000C1ED-B2C3-433A-AD7F-644FF31CFC9D}" srcOrd="0" destOrd="0" presId="urn:microsoft.com/office/officeart/2005/8/layout/hierarchy2#2"/>
    <dgm:cxn modelId="{26F3B359-6E48-4863-AEEF-0679DBF79776}" type="presOf" srcId="{D7A799CA-8CBA-468F-AB1B-710CC9EB12AF}" destId="{DD42EF89-E33B-4E86-88DF-4D5B4879091B}" srcOrd="1" destOrd="0" presId="urn:microsoft.com/office/officeart/2005/8/layout/hierarchy2#2"/>
    <dgm:cxn modelId="{CABC9F80-F668-4753-B682-E3DF988FD6DE}" type="presOf" srcId="{57249C8B-7F2F-400F-8927-7762B98407F0}" destId="{03E6F1EA-681B-49B4-8455-3513D98DFEFD}" srcOrd="0" destOrd="0" presId="urn:microsoft.com/office/officeart/2005/8/layout/hierarchy2#2"/>
    <dgm:cxn modelId="{2F8F9384-CDFE-455A-A149-A26AC68A592D}" type="presOf" srcId="{ECD0166C-8A45-4597-8042-948236D5B7C1}" destId="{05196C8C-E8CD-4FCC-ADF4-8F8E92DB057C}" srcOrd="0" destOrd="0" presId="urn:microsoft.com/office/officeart/2005/8/layout/hierarchy2#2"/>
    <dgm:cxn modelId="{715BE087-B81D-4617-B6CE-3FF75E8502D5}" type="presOf" srcId="{705EF3E7-9653-4FE5-B564-073510BA587E}" destId="{20546E45-A29C-4586-A04C-80656282EB0A}" srcOrd="0" destOrd="0" presId="urn:microsoft.com/office/officeart/2005/8/layout/hierarchy2#2"/>
    <dgm:cxn modelId="{E840559A-AF59-4F8C-ACF3-0BA5B64F903F}" type="presOf" srcId="{BB53D594-7028-4FE1-A917-7CBBB179C252}" destId="{F7E34D21-4A86-42EF-96A9-3A213D650FED}" srcOrd="0" destOrd="0" presId="urn:microsoft.com/office/officeart/2005/8/layout/hierarchy2#2"/>
    <dgm:cxn modelId="{0E39AA9A-9413-4A03-8429-EAF8827E5395}" srcId="{D92A1344-F350-470F-9070-8760B3C1C7D2}" destId="{01C8E22B-3A7F-492F-896E-BCBAD8C25D8D}" srcOrd="0" destOrd="0" parTransId="{0C7E2D1C-6703-4260-AC98-30634FD24E58}" sibTransId="{7C3A3F4B-0FE9-458B-BCF5-FB8B30C31309}"/>
    <dgm:cxn modelId="{468DF39B-29E6-4F0C-A737-D4D2F50E6331}" type="presOf" srcId="{D92A1344-F350-470F-9070-8760B3C1C7D2}" destId="{9571C1A7-9E88-4C4A-92AC-2324B0181BE7}" srcOrd="0" destOrd="0" presId="urn:microsoft.com/office/officeart/2005/8/layout/hierarchy2#2"/>
    <dgm:cxn modelId="{AE76009E-1F43-4F68-9C72-44FF72A7332F}" type="presOf" srcId="{8C82AA1B-4EA5-4919-A7A7-987C544B5535}" destId="{DFE4BBCF-0B54-4DA8-8656-37E4C7235896}" srcOrd="0" destOrd="0" presId="urn:microsoft.com/office/officeart/2005/8/layout/hierarchy2#2"/>
    <dgm:cxn modelId="{19AEA79F-CAD4-450A-82F6-10E76A80F961}" srcId="{F68471C2-CA2A-4E4A-BF8B-02E3A0057660}" destId="{259C93FC-EC64-4FDB-AE7A-AAB4E69ECC2C}" srcOrd="0" destOrd="0" parTransId="{F69E927D-E161-4AD2-9CC1-3EBD54A27210}" sibTransId="{FDA8D8A8-1A87-434C-A95A-553BBDA00CFF}"/>
    <dgm:cxn modelId="{917119A4-46E7-4815-9454-4A0DC75517BC}" type="presOf" srcId="{BB53D594-7028-4FE1-A917-7CBBB179C252}" destId="{86B08A03-219D-4DAB-BAD0-8C0C62858E1B}" srcOrd="1" destOrd="0" presId="urn:microsoft.com/office/officeart/2005/8/layout/hierarchy2#2"/>
    <dgm:cxn modelId="{A2B596AC-6010-40DD-A1EA-82AA4917C9A5}" type="presOf" srcId="{3FAA32F2-9701-4A4C-8107-3767DEBC7931}" destId="{C8902F7C-D20A-406D-8649-F80BBFECBF0C}" srcOrd="0" destOrd="0" presId="urn:microsoft.com/office/officeart/2005/8/layout/hierarchy2#2"/>
    <dgm:cxn modelId="{0BB084B0-FBE5-4B1F-A6C7-4A9ABF437F3D}" type="presOf" srcId="{93993D25-8081-4A63-B8C5-81D0275DC07D}" destId="{B1B8C55F-8BCD-4055-A7D2-CF77063059B7}" srcOrd="0" destOrd="0" presId="urn:microsoft.com/office/officeart/2005/8/layout/hierarchy2#2"/>
    <dgm:cxn modelId="{FFCD14B2-BDF0-4F2F-80B8-0D70ADE8CC4A}" type="presOf" srcId="{9A62A313-718B-4F16-91C8-830A563C200B}" destId="{F87B9644-A4B5-4461-BA66-FEC48FF0B905}" srcOrd="0" destOrd="0" presId="urn:microsoft.com/office/officeart/2005/8/layout/hierarchy2#2"/>
    <dgm:cxn modelId="{BC229CB3-7393-46A4-BE0F-02818A484298}" type="presOf" srcId="{57249C8B-7F2F-400F-8927-7762B98407F0}" destId="{3DB643F1-2BDF-4839-A459-53E98BA69292}" srcOrd="1" destOrd="0" presId="urn:microsoft.com/office/officeart/2005/8/layout/hierarchy2#2"/>
    <dgm:cxn modelId="{631FD4BA-FF65-49DA-A823-5A5F50620769}" type="presOf" srcId="{46FBBB68-66FC-432E-9511-B1D435AB64A7}" destId="{DC10B3DE-636C-43B3-A71B-536601482E18}" srcOrd="1" destOrd="0" presId="urn:microsoft.com/office/officeart/2005/8/layout/hierarchy2#2"/>
    <dgm:cxn modelId="{CB1A1DBE-AAD2-4B4C-88D8-CCD0669F7017}" type="presOf" srcId="{A4367048-94B6-4670-AF18-B326A443C0CE}" destId="{6F127AF6-F088-4960-AD02-00014B629329}" srcOrd="0" destOrd="0" presId="urn:microsoft.com/office/officeart/2005/8/layout/hierarchy2#2"/>
    <dgm:cxn modelId="{BBC766C3-00F2-4AFE-ACC1-46A30E9F8B1B}" type="presOf" srcId="{26382EAD-373D-43F7-8B2A-4B115901C9C5}" destId="{A7D371A4-3FBB-4DF0-88FC-7258A687A648}" srcOrd="0" destOrd="0" presId="urn:microsoft.com/office/officeart/2005/8/layout/hierarchy2#2"/>
    <dgm:cxn modelId="{AE8F47C9-D676-4CA9-90E3-822CD9FC6013}" type="presOf" srcId="{C1EF7A85-93BE-44D8-8C5A-E3449526FE08}" destId="{1E174ED7-9AEC-4F10-ADCD-7C018BE2D5F7}" srcOrd="0" destOrd="0" presId="urn:microsoft.com/office/officeart/2005/8/layout/hierarchy2#2"/>
    <dgm:cxn modelId="{AE3014CC-12DF-489E-B710-AE0F6805EEF7}" srcId="{259C93FC-EC64-4FDB-AE7A-AAB4E69ECC2C}" destId="{37537708-5EFF-46DD-90A5-D9FD62CCCA20}" srcOrd="1" destOrd="0" parTransId="{8C82AA1B-4EA5-4919-A7A7-987C544B5535}" sibTransId="{4125EF8A-9FD7-4028-8FAD-168376D780D7}"/>
    <dgm:cxn modelId="{165AF5CD-A79B-4FCA-945A-01D9E03F21A7}" type="presOf" srcId="{36852E29-5875-498A-9712-650B5E7703FE}" destId="{9DFFC2DD-6A43-4C00-8304-E6333D14CE68}" srcOrd="0" destOrd="0" presId="urn:microsoft.com/office/officeart/2005/8/layout/hierarchy2#2"/>
    <dgm:cxn modelId="{5EB057CE-0786-4BA8-86AB-FD3A020F8476}" type="presOf" srcId="{3665D326-0383-4CCD-8C1A-FC3B6E73D6F4}" destId="{DC05360E-F5B3-4FA8-B175-B542D9FD1AE0}" srcOrd="1" destOrd="0" presId="urn:microsoft.com/office/officeart/2005/8/layout/hierarchy2#2"/>
    <dgm:cxn modelId="{D679E7CE-F2FB-4557-B270-94BD7336176A}" type="presOf" srcId="{8FC3F964-4CDD-449A-87CE-C3B366B5D10C}" destId="{CC15AC79-5A87-4811-916B-E801489D27C6}" srcOrd="0" destOrd="0" presId="urn:microsoft.com/office/officeart/2005/8/layout/hierarchy2#2"/>
    <dgm:cxn modelId="{B66485D1-11A7-438D-B663-BC8D7D99CB1B}" type="presOf" srcId="{8338711D-8786-4E75-BECD-DC7E7A4ABEE4}" destId="{DC79E11A-3B02-4C61-A0EC-261387DBDF80}" srcOrd="0" destOrd="0" presId="urn:microsoft.com/office/officeart/2005/8/layout/hierarchy2#2"/>
    <dgm:cxn modelId="{AFBCBBD1-A829-425F-9FA7-39778FA6A672}" type="presOf" srcId="{494B731F-CE0F-4125-8C31-0CB84C6BEF5F}" destId="{A6051F91-08B4-4C9E-AB56-9D60C84FC2B4}" srcOrd="0" destOrd="0" presId="urn:microsoft.com/office/officeart/2005/8/layout/hierarchy2#2"/>
    <dgm:cxn modelId="{A3A913DA-BF01-4F3D-A161-9BE611FDFEA7}" type="presOf" srcId="{F68471C2-CA2A-4E4A-BF8B-02E3A0057660}" destId="{3486DD1F-7F86-49C5-BCDE-EA4C48D0523B}" srcOrd="0" destOrd="0" presId="urn:microsoft.com/office/officeart/2005/8/layout/hierarchy2#2"/>
    <dgm:cxn modelId="{36CCFADF-365D-4A86-B32B-82A8F4DE90F3}" type="presOf" srcId="{6752A74E-C4D5-467F-9E4E-B4FF1FE57B6A}" destId="{AA76A87D-367F-43C3-B978-163366260539}" srcOrd="0" destOrd="0" presId="urn:microsoft.com/office/officeart/2005/8/layout/hierarchy2#2"/>
    <dgm:cxn modelId="{6C7999E5-7EEA-4F90-8369-A1488C7BB5A4}" type="presOf" srcId="{A4367048-94B6-4670-AF18-B326A443C0CE}" destId="{2B82317B-A981-44EB-8D11-DB4228384825}" srcOrd="1" destOrd="0" presId="urn:microsoft.com/office/officeart/2005/8/layout/hierarchy2#2"/>
    <dgm:cxn modelId="{C0EEB5E6-C9A5-4D68-868F-CD9E9AD3A2BD}" type="presOf" srcId="{A57C4094-3031-4C9F-915E-A1FF82AACCAE}" destId="{B0104824-BBAD-4F82-BD30-DA581D458C03}" srcOrd="0" destOrd="0" presId="urn:microsoft.com/office/officeart/2005/8/layout/hierarchy2#2"/>
    <dgm:cxn modelId="{8A135BE8-62C6-420F-9D3F-CEEA29F26971}" srcId="{36852E29-5875-498A-9712-650B5E7703FE}" destId="{705EF3E7-9653-4FE5-B564-073510BA587E}" srcOrd="0" destOrd="0" parTransId="{3665D326-0383-4CCD-8C1A-FC3B6E73D6F4}" sibTransId="{FAC9ACEC-8C67-496A-9770-E193C53C2BF6}"/>
    <dgm:cxn modelId="{16A0C1E8-D44C-405C-AF8D-45212A956DF3}" type="presOf" srcId="{3665D326-0383-4CCD-8C1A-FC3B6E73D6F4}" destId="{256A6309-0512-4900-BC8F-6AEEF2BE8DF0}" srcOrd="0" destOrd="0" presId="urn:microsoft.com/office/officeart/2005/8/layout/hierarchy2#2"/>
    <dgm:cxn modelId="{249DC0EB-2EEE-4C39-8745-33746AC1C1BC}" srcId="{37537708-5EFF-46DD-90A5-D9FD62CCCA20}" destId="{494B731F-CE0F-4125-8C31-0CB84C6BEF5F}" srcOrd="0" destOrd="0" parTransId="{D7A799CA-8CBA-468F-AB1B-710CC9EB12AF}" sibTransId="{0980E64B-8789-4AE1-9440-074537CC3CD0}"/>
    <dgm:cxn modelId="{FDA7EBF0-6B49-4572-B704-A162F0E874D3}" type="presOf" srcId="{0C7E2D1C-6703-4260-AC98-30634FD24E58}" destId="{2A86849A-BB40-4B92-B925-D0596D98E6C4}" srcOrd="0" destOrd="0" presId="urn:microsoft.com/office/officeart/2005/8/layout/hierarchy2#2"/>
    <dgm:cxn modelId="{1052BDFA-9993-4028-AFC6-E3449B4743FF}" type="presOf" srcId="{01C8E22B-3A7F-492F-896E-BCBAD8C25D8D}" destId="{C6A5729B-8FC9-4FE4-95C4-8EF5E6369483}" srcOrd="0" destOrd="0" presId="urn:microsoft.com/office/officeart/2005/8/layout/hierarchy2#2"/>
    <dgm:cxn modelId="{53217DFE-E7E2-411D-8F0C-DC4B620750A8}" type="presOf" srcId="{93993D25-8081-4A63-B8C5-81D0275DC07D}" destId="{D37DF222-7F2D-4700-B77C-A6B302CFF23C}" srcOrd="1" destOrd="0" presId="urn:microsoft.com/office/officeart/2005/8/layout/hierarchy2#2"/>
    <dgm:cxn modelId="{B3DDD6EA-E977-4032-961C-EAFBC76B9EE6}" type="presParOf" srcId="{3486DD1F-7F86-49C5-BCDE-EA4C48D0523B}" destId="{772368F3-790F-4746-94B1-EE9FC292CB02}" srcOrd="0" destOrd="0" presId="urn:microsoft.com/office/officeart/2005/8/layout/hierarchy2#2"/>
    <dgm:cxn modelId="{20A09EAB-DF12-4492-94DE-E5C9B3AE8927}" type="presParOf" srcId="{772368F3-790F-4746-94B1-EE9FC292CB02}" destId="{3AAC5600-2E47-456B-8C1E-770CA3BC8D45}" srcOrd="0" destOrd="0" presId="urn:microsoft.com/office/officeart/2005/8/layout/hierarchy2#2"/>
    <dgm:cxn modelId="{9D82CEE7-565F-49D3-911B-8A376F58892E}" type="presParOf" srcId="{772368F3-790F-4746-94B1-EE9FC292CB02}" destId="{438CABB2-53EF-48E4-9F87-FEFC7652DB26}" srcOrd="1" destOrd="0" presId="urn:microsoft.com/office/officeart/2005/8/layout/hierarchy2#2"/>
    <dgm:cxn modelId="{B6EEE49A-1197-498B-B586-AE22FE0D736B}" type="presParOf" srcId="{438CABB2-53EF-48E4-9F87-FEFC7652DB26}" destId="{DC79E11A-3B02-4C61-A0EC-261387DBDF80}" srcOrd="0" destOrd="0" presId="urn:microsoft.com/office/officeart/2005/8/layout/hierarchy2#2"/>
    <dgm:cxn modelId="{990CD5FC-C950-4EC0-A828-5A7C7C93EB3E}" type="presParOf" srcId="{DC79E11A-3B02-4C61-A0EC-261387DBDF80}" destId="{26D1BC08-7A31-4C51-8518-6E2BBB20F83C}" srcOrd="0" destOrd="0" presId="urn:microsoft.com/office/officeart/2005/8/layout/hierarchy2#2"/>
    <dgm:cxn modelId="{B91E9994-7D5E-430D-BF06-92D155B19DAE}" type="presParOf" srcId="{438CABB2-53EF-48E4-9F87-FEFC7652DB26}" destId="{66A038E4-2342-45FE-B345-25E81B91809F}" srcOrd="1" destOrd="0" presId="urn:microsoft.com/office/officeart/2005/8/layout/hierarchy2#2"/>
    <dgm:cxn modelId="{C7818BBC-57FC-495E-9F8E-F3256B72AFD5}" type="presParOf" srcId="{66A038E4-2342-45FE-B345-25E81B91809F}" destId="{4C12C81D-C482-4A4C-A6E1-8E78489064E8}" srcOrd="0" destOrd="0" presId="urn:microsoft.com/office/officeart/2005/8/layout/hierarchy2#2"/>
    <dgm:cxn modelId="{FC2C9376-C156-4E66-ABE0-6C68FD8308EC}" type="presParOf" srcId="{66A038E4-2342-45FE-B345-25E81B91809F}" destId="{A0E2550E-BCF4-4E2C-B5CF-96C9763ED66E}" srcOrd="1" destOrd="0" presId="urn:microsoft.com/office/officeart/2005/8/layout/hierarchy2#2"/>
    <dgm:cxn modelId="{BE884307-1B9F-4433-B77D-A7A1237BA9A2}" type="presParOf" srcId="{A0E2550E-BCF4-4E2C-B5CF-96C9763ED66E}" destId="{03E6F1EA-681B-49B4-8455-3513D98DFEFD}" srcOrd="0" destOrd="0" presId="urn:microsoft.com/office/officeart/2005/8/layout/hierarchy2#2"/>
    <dgm:cxn modelId="{74048BAE-AB93-45C0-8413-ECFB1064C7E8}" type="presParOf" srcId="{03E6F1EA-681B-49B4-8455-3513D98DFEFD}" destId="{3DB643F1-2BDF-4839-A459-53E98BA69292}" srcOrd="0" destOrd="0" presId="urn:microsoft.com/office/officeart/2005/8/layout/hierarchy2#2"/>
    <dgm:cxn modelId="{D809974F-B710-46C2-878F-39D46B4E0493}" type="presParOf" srcId="{A0E2550E-BCF4-4E2C-B5CF-96C9763ED66E}" destId="{ECCA2610-F1B3-4F0D-B62E-1D9E741061A4}" srcOrd="1" destOrd="0" presId="urn:microsoft.com/office/officeart/2005/8/layout/hierarchy2#2"/>
    <dgm:cxn modelId="{5460B759-7B5A-4636-A136-79C85A6A7615}" type="presParOf" srcId="{ECCA2610-F1B3-4F0D-B62E-1D9E741061A4}" destId="{8AEFBF64-83AF-47A2-AF8B-3EB81B40692A}" srcOrd="0" destOrd="0" presId="urn:microsoft.com/office/officeart/2005/8/layout/hierarchy2#2"/>
    <dgm:cxn modelId="{4BAB2CE4-0BD1-4DB5-8200-945301FD2C0D}" type="presParOf" srcId="{ECCA2610-F1B3-4F0D-B62E-1D9E741061A4}" destId="{3D3E9E98-1D46-479F-A3DE-97405850283A}" srcOrd="1" destOrd="0" presId="urn:microsoft.com/office/officeart/2005/8/layout/hierarchy2#2"/>
    <dgm:cxn modelId="{4661DD81-F28C-4C23-8652-9E9E6183CB96}" type="presParOf" srcId="{3D3E9E98-1D46-479F-A3DE-97405850283A}" destId="{05196C8C-E8CD-4FCC-ADF4-8F8E92DB057C}" srcOrd="0" destOrd="0" presId="urn:microsoft.com/office/officeart/2005/8/layout/hierarchy2#2"/>
    <dgm:cxn modelId="{7C19725B-8764-4CB4-B2CF-65B1777A6C32}" type="presParOf" srcId="{05196C8C-E8CD-4FCC-ADF4-8F8E92DB057C}" destId="{A3E066CC-5DA6-4233-9128-9662B224CBAB}" srcOrd="0" destOrd="0" presId="urn:microsoft.com/office/officeart/2005/8/layout/hierarchy2#2"/>
    <dgm:cxn modelId="{F2F3E646-5F33-4048-A700-EBC7D7F7070B}" type="presParOf" srcId="{3D3E9E98-1D46-479F-A3DE-97405850283A}" destId="{513C65E9-E3DC-4D26-8B13-53AE1B5EBAD5}" srcOrd="1" destOrd="0" presId="urn:microsoft.com/office/officeart/2005/8/layout/hierarchy2#2"/>
    <dgm:cxn modelId="{5796E727-B2CF-4767-B2C9-83EA272EC0DC}" type="presParOf" srcId="{513C65E9-E3DC-4D26-8B13-53AE1B5EBAD5}" destId="{F87B9644-A4B5-4461-BA66-FEC48FF0B905}" srcOrd="0" destOrd="0" presId="urn:microsoft.com/office/officeart/2005/8/layout/hierarchy2#2"/>
    <dgm:cxn modelId="{633D5042-7887-4D79-BA8E-1E0064B57C38}" type="presParOf" srcId="{513C65E9-E3DC-4D26-8B13-53AE1B5EBAD5}" destId="{476AE405-E506-493E-BC0C-51DD05AB7492}" srcOrd="1" destOrd="0" presId="urn:microsoft.com/office/officeart/2005/8/layout/hierarchy2#2"/>
    <dgm:cxn modelId="{98C81718-53A9-4948-89CF-BB4F22CE8FA0}" type="presParOf" srcId="{476AE405-E506-493E-BC0C-51DD05AB7492}" destId="{3589FA62-B8F8-4A32-942B-328DA57FB05B}" srcOrd="0" destOrd="0" presId="urn:microsoft.com/office/officeart/2005/8/layout/hierarchy2#2"/>
    <dgm:cxn modelId="{277BC288-ADE8-4A5A-A188-F741FE6FFC2B}" type="presParOf" srcId="{3589FA62-B8F8-4A32-942B-328DA57FB05B}" destId="{A0B50FF0-462B-4F1E-A0EB-2B0DD7A7465A}" srcOrd="0" destOrd="0" presId="urn:microsoft.com/office/officeart/2005/8/layout/hierarchy2#2"/>
    <dgm:cxn modelId="{54169136-A75C-471E-89DA-3854A300991B}" type="presParOf" srcId="{476AE405-E506-493E-BC0C-51DD05AB7492}" destId="{EAEBB8E3-F9A0-4D2F-8AB8-0E8502AB233E}" srcOrd="1" destOrd="0" presId="urn:microsoft.com/office/officeart/2005/8/layout/hierarchy2#2"/>
    <dgm:cxn modelId="{8F49687A-E67D-47D5-B7C7-44C934A7E1E7}" type="presParOf" srcId="{EAEBB8E3-F9A0-4D2F-8AB8-0E8502AB233E}" destId="{A586EFE4-CE19-48BF-97B8-1E23B98E75B4}" srcOrd="0" destOrd="0" presId="urn:microsoft.com/office/officeart/2005/8/layout/hierarchy2#2"/>
    <dgm:cxn modelId="{32353FB6-F6C9-415F-9020-5A84B061160E}" type="presParOf" srcId="{EAEBB8E3-F9A0-4D2F-8AB8-0E8502AB233E}" destId="{3C7644E4-46AF-43B5-A4CE-6636FB34688D}" srcOrd="1" destOrd="0" presId="urn:microsoft.com/office/officeart/2005/8/layout/hierarchy2#2"/>
    <dgm:cxn modelId="{9FF1C5EE-E08A-49CD-9D47-77D75EBA99E6}" type="presParOf" srcId="{3D3E9E98-1D46-479F-A3DE-97405850283A}" destId="{6F127AF6-F088-4960-AD02-00014B629329}" srcOrd="2" destOrd="0" presId="urn:microsoft.com/office/officeart/2005/8/layout/hierarchy2#2"/>
    <dgm:cxn modelId="{D231BD2E-6228-4726-82ED-6548581088FC}" type="presParOf" srcId="{6F127AF6-F088-4960-AD02-00014B629329}" destId="{2B82317B-A981-44EB-8D11-DB4228384825}" srcOrd="0" destOrd="0" presId="urn:microsoft.com/office/officeart/2005/8/layout/hierarchy2#2"/>
    <dgm:cxn modelId="{18312E3B-6B28-4792-8259-D171348E2E02}" type="presParOf" srcId="{3D3E9E98-1D46-479F-A3DE-97405850283A}" destId="{90169D19-E8D6-4D40-8793-63D55C63BD85}" srcOrd="3" destOrd="0" presId="urn:microsoft.com/office/officeart/2005/8/layout/hierarchy2#2"/>
    <dgm:cxn modelId="{7D19AB6B-B41E-485D-82F3-45011019234E}" type="presParOf" srcId="{90169D19-E8D6-4D40-8793-63D55C63BD85}" destId="{9571C1A7-9E88-4C4A-92AC-2324B0181BE7}" srcOrd="0" destOrd="0" presId="urn:microsoft.com/office/officeart/2005/8/layout/hierarchy2#2"/>
    <dgm:cxn modelId="{022E53F6-BA5C-4897-BA7D-DFDD98116D9D}" type="presParOf" srcId="{90169D19-E8D6-4D40-8793-63D55C63BD85}" destId="{55CB2477-3165-4136-8170-C999CCFA375C}" srcOrd="1" destOrd="0" presId="urn:microsoft.com/office/officeart/2005/8/layout/hierarchy2#2"/>
    <dgm:cxn modelId="{FCFFEEB3-DBEF-4049-8C9B-A8D7B3B16921}" type="presParOf" srcId="{55CB2477-3165-4136-8170-C999CCFA375C}" destId="{2A86849A-BB40-4B92-B925-D0596D98E6C4}" srcOrd="0" destOrd="0" presId="urn:microsoft.com/office/officeart/2005/8/layout/hierarchy2#2"/>
    <dgm:cxn modelId="{B245F3F8-4E6A-418B-9804-D50B6033912C}" type="presParOf" srcId="{2A86849A-BB40-4B92-B925-D0596D98E6C4}" destId="{8C7D91D7-10A4-4AB4-9B1C-26E71B75A9E9}" srcOrd="0" destOrd="0" presId="urn:microsoft.com/office/officeart/2005/8/layout/hierarchy2#2"/>
    <dgm:cxn modelId="{E9E82604-E516-4ED6-8B7A-E6DC5FC5751B}" type="presParOf" srcId="{55CB2477-3165-4136-8170-C999CCFA375C}" destId="{29DAFB36-50B0-48FA-B261-FA15119ED2B6}" srcOrd="1" destOrd="0" presId="urn:microsoft.com/office/officeart/2005/8/layout/hierarchy2#2"/>
    <dgm:cxn modelId="{60770C29-2DAE-4A85-B5F9-5B9F53728920}" type="presParOf" srcId="{29DAFB36-50B0-48FA-B261-FA15119ED2B6}" destId="{C6A5729B-8FC9-4FE4-95C4-8EF5E6369483}" srcOrd="0" destOrd="0" presId="urn:microsoft.com/office/officeart/2005/8/layout/hierarchy2#2"/>
    <dgm:cxn modelId="{D2F4E8F0-ACDB-4006-843B-7110B72F2C60}" type="presParOf" srcId="{29DAFB36-50B0-48FA-B261-FA15119ED2B6}" destId="{C060B04A-88E1-4401-9569-72A0437CFAD8}" srcOrd="1" destOrd="0" presId="urn:microsoft.com/office/officeart/2005/8/layout/hierarchy2#2"/>
    <dgm:cxn modelId="{088625B0-F008-4683-AD26-5FEB0FDB5BA4}" type="presParOf" srcId="{C060B04A-88E1-4401-9569-72A0437CFAD8}" destId="{CC15AC79-5A87-4811-916B-E801489D27C6}" srcOrd="0" destOrd="0" presId="urn:microsoft.com/office/officeart/2005/8/layout/hierarchy2#2"/>
    <dgm:cxn modelId="{6F258112-1F35-4683-89E6-D538CCA754B5}" type="presParOf" srcId="{CC15AC79-5A87-4811-916B-E801489D27C6}" destId="{33DD6173-5813-462B-84B2-287451935C9B}" srcOrd="0" destOrd="0" presId="urn:microsoft.com/office/officeart/2005/8/layout/hierarchy2#2"/>
    <dgm:cxn modelId="{45D36EB5-B025-47CB-A1E0-8AD798022814}" type="presParOf" srcId="{C060B04A-88E1-4401-9569-72A0437CFAD8}" destId="{4CC16C19-24E7-4D17-9314-B5583E0308D9}" srcOrd="1" destOrd="0" presId="urn:microsoft.com/office/officeart/2005/8/layout/hierarchy2#2"/>
    <dgm:cxn modelId="{AD41F00A-E9C0-4A8C-806C-307363EC4143}" type="presParOf" srcId="{4CC16C19-24E7-4D17-9314-B5583E0308D9}" destId="{B0104824-BBAD-4F82-BD30-DA581D458C03}" srcOrd="0" destOrd="0" presId="urn:microsoft.com/office/officeart/2005/8/layout/hierarchy2#2"/>
    <dgm:cxn modelId="{E0F43AFB-9428-4700-9621-8A96C16FF91E}" type="presParOf" srcId="{4CC16C19-24E7-4D17-9314-B5583E0308D9}" destId="{9BEFC323-6B99-42B5-8249-DC4E2ACB65CE}" srcOrd="1" destOrd="0" presId="urn:microsoft.com/office/officeart/2005/8/layout/hierarchy2#2"/>
    <dgm:cxn modelId="{FEC9ED9E-978A-43C4-963A-626129FE9BD6}" type="presParOf" srcId="{55CB2477-3165-4136-8170-C999CCFA375C}" destId="{C8902F7C-D20A-406D-8649-F80BBFECBF0C}" srcOrd="2" destOrd="0" presId="urn:microsoft.com/office/officeart/2005/8/layout/hierarchy2#2"/>
    <dgm:cxn modelId="{94594725-3923-4081-A528-3B07A0879E18}" type="presParOf" srcId="{C8902F7C-D20A-406D-8649-F80BBFECBF0C}" destId="{6B260DC0-7C50-4ADB-9423-09D0EBC3D7CE}" srcOrd="0" destOrd="0" presId="urn:microsoft.com/office/officeart/2005/8/layout/hierarchy2#2"/>
    <dgm:cxn modelId="{761789C0-C236-472B-B2E5-29E793BE932D}" type="presParOf" srcId="{55CB2477-3165-4136-8170-C999CCFA375C}" destId="{10037308-F4A7-486A-9FF6-05A1556C60CF}" srcOrd="3" destOrd="0" presId="urn:microsoft.com/office/officeart/2005/8/layout/hierarchy2#2"/>
    <dgm:cxn modelId="{E32D0EDF-67D6-4BB4-9C6F-0B27389ABE3A}" type="presParOf" srcId="{10037308-F4A7-486A-9FF6-05A1556C60CF}" destId="{9DFFC2DD-6A43-4C00-8304-E6333D14CE68}" srcOrd="0" destOrd="0" presId="urn:microsoft.com/office/officeart/2005/8/layout/hierarchy2#2"/>
    <dgm:cxn modelId="{7D25B7C9-5A3D-4995-8275-ED39136E4B7F}" type="presParOf" srcId="{10037308-F4A7-486A-9FF6-05A1556C60CF}" destId="{4CD4832A-C980-4343-93B4-4E7BAFD70669}" srcOrd="1" destOrd="0" presId="urn:microsoft.com/office/officeart/2005/8/layout/hierarchy2#2"/>
    <dgm:cxn modelId="{FE9087FD-A7C5-46B1-B3E8-1C6A1C8A1C7F}" type="presParOf" srcId="{4CD4832A-C980-4343-93B4-4E7BAFD70669}" destId="{256A6309-0512-4900-BC8F-6AEEF2BE8DF0}" srcOrd="0" destOrd="0" presId="urn:microsoft.com/office/officeart/2005/8/layout/hierarchy2#2"/>
    <dgm:cxn modelId="{84FA3E9F-0FB7-408F-AFC1-2223AB58E18F}" type="presParOf" srcId="{256A6309-0512-4900-BC8F-6AEEF2BE8DF0}" destId="{DC05360E-F5B3-4FA8-B175-B542D9FD1AE0}" srcOrd="0" destOrd="0" presId="urn:microsoft.com/office/officeart/2005/8/layout/hierarchy2#2"/>
    <dgm:cxn modelId="{1B6EE65E-AEC5-4E15-8A80-8CF95D0CF9A7}" type="presParOf" srcId="{4CD4832A-C980-4343-93B4-4E7BAFD70669}" destId="{86CF613E-9E1F-4813-896B-59A40FD91F19}" srcOrd="1" destOrd="0" presId="urn:microsoft.com/office/officeart/2005/8/layout/hierarchy2#2"/>
    <dgm:cxn modelId="{03091994-14D1-47C5-8299-FB5DC461BC5E}" type="presParOf" srcId="{86CF613E-9E1F-4813-896B-59A40FD91F19}" destId="{20546E45-A29C-4586-A04C-80656282EB0A}" srcOrd="0" destOrd="0" presId="urn:microsoft.com/office/officeart/2005/8/layout/hierarchy2#2"/>
    <dgm:cxn modelId="{AD175ECC-AB55-4CA5-A905-77580D77FE41}" type="presParOf" srcId="{86CF613E-9E1F-4813-896B-59A40FD91F19}" destId="{BF12AEBA-8414-484A-89A4-49A4946B2409}" srcOrd="1" destOrd="0" presId="urn:microsoft.com/office/officeart/2005/8/layout/hierarchy2#2"/>
    <dgm:cxn modelId="{7EDFA735-C840-4A6F-86AA-D07D6BD26296}" type="presParOf" srcId="{A0E2550E-BCF4-4E2C-B5CF-96C9763ED66E}" destId="{F7E34D21-4A86-42EF-96A9-3A213D650FED}" srcOrd="2" destOrd="0" presId="urn:microsoft.com/office/officeart/2005/8/layout/hierarchy2#2"/>
    <dgm:cxn modelId="{8B3DDB26-9B3E-4B1F-AF1F-88A69F008F36}" type="presParOf" srcId="{F7E34D21-4A86-42EF-96A9-3A213D650FED}" destId="{86B08A03-219D-4DAB-BAD0-8C0C62858E1B}" srcOrd="0" destOrd="0" presId="urn:microsoft.com/office/officeart/2005/8/layout/hierarchy2#2"/>
    <dgm:cxn modelId="{A5BC4764-51D8-4F1F-BFDF-6145E7DE2E3B}" type="presParOf" srcId="{A0E2550E-BCF4-4E2C-B5CF-96C9763ED66E}" destId="{7D5249A9-2014-4661-A7DE-1CD527CA6793}" srcOrd="3" destOrd="0" presId="urn:microsoft.com/office/officeart/2005/8/layout/hierarchy2#2"/>
    <dgm:cxn modelId="{8CD42A30-1B85-4D7B-A05F-32905804AC72}" type="presParOf" srcId="{7D5249A9-2014-4661-A7DE-1CD527CA6793}" destId="{23D7DAEF-E9EE-4D02-91C0-3BBD26A40233}" srcOrd="0" destOrd="0" presId="urn:microsoft.com/office/officeart/2005/8/layout/hierarchy2#2"/>
    <dgm:cxn modelId="{F55171D6-FE81-4A9A-8890-22AB76DF8B09}" type="presParOf" srcId="{7D5249A9-2014-4661-A7DE-1CD527CA6793}" destId="{F98F0B6A-7A0B-4FE4-99E3-537F46C0FBAD}" srcOrd="1" destOrd="0" presId="urn:microsoft.com/office/officeart/2005/8/layout/hierarchy2#2"/>
    <dgm:cxn modelId="{F2A6F807-52D3-43B7-8896-F78AA7DC9653}" type="presParOf" srcId="{F98F0B6A-7A0B-4FE4-99E3-537F46C0FBAD}" destId="{7000C1ED-B2C3-433A-AD7F-644FF31CFC9D}" srcOrd="0" destOrd="0" presId="urn:microsoft.com/office/officeart/2005/8/layout/hierarchy2#2"/>
    <dgm:cxn modelId="{9161216C-3A7C-427D-ACE2-A57F672BD54A}" type="presParOf" srcId="{7000C1ED-B2C3-433A-AD7F-644FF31CFC9D}" destId="{DC10B3DE-636C-43B3-A71B-536601482E18}" srcOrd="0" destOrd="0" presId="urn:microsoft.com/office/officeart/2005/8/layout/hierarchy2#2"/>
    <dgm:cxn modelId="{E552FDA3-4314-416A-9715-6158F30246D7}" type="presParOf" srcId="{F98F0B6A-7A0B-4FE4-99E3-537F46C0FBAD}" destId="{1E558D15-F94A-4430-B9DB-CC258EF3E6C4}" srcOrd="1" destOrd="0" presId="urn:microsoft.com/office/officeart/2005/8/layout/hierarchy2#2"/>
    <dgm:cxn modelId="{7599EE8C-1F34-46DD-96E6-1267119BDCE3}" type="presParOf" srcId="{1E558D15-F94A-4430-B9DB-CC258EF3E6C4}" destId="{AA76A87D-367F-43C3-B978-163366260539}" srcOrd="0" destOrd="0" presId="urn:microsoft.com/office/officeart/2005/8/layout/hierarchy2#2"/>
    <dgm:cxn modelId="{659B78DF-FF23-49B2-A9B2-AFC30518F87F}" type="presParOf" srcId="{1E558D15-F94A-4430-B9DB-CC258EF3E6C4}" destId="{97E31D42-0941-49DE-9727-2C9150E0A494}" srcOrd="1" destOrd="0" presId="urn:microsoft.com/office/officeart/2005/8/layout/hierarchy2#2"/>
    <dgm:cxn modelId="{F02DD3C4-D7D5-49DC-BF14-B203D4C4F678}" type="presParOf" srcId="{438CABB2-53EF-48E4-9F87-FEFC7652DB26}" destId="{DFE4BBCF-0B54-4DA8-8656-37E4C7235896}" srcOrd="2" destOrd="0" presId="urn:microsoft.com/office/officeart/2005/8/layout/hierarchy2#2"/>
    <dgm:cxn modelId="{9F67959A-9098-4FA9-95C8-61C1CFDB8BC9}" type="presParOf" srcId="{DFE4BBCF-0B54-4DA8-8656-37E4C7235896}" destId="{AA654D5D-FAEE-4658-8E99-9F9259FB3822}" srcOrd="0" destOrd="0" presId="urn:microsoft.com/office/officeart/2005/8/layout/hierarchy2#2"/>
    <dgm:cxn modelId="{37522BAD-FA39-450A-A188-27F17DDF0515}" type="presParOf" srcId="{438CABB2-53EF-48E4-9F87-FEFC7652DB26}" destId="{819F5437-3070-45B7-BC6E-D3ACADA8AAF5}" srcOrd="3" destOrd="0" presId="urn:microsoft.com/office/officeart/2005/8/layout/hierarchy2#2"/>
    <dgm:cxn modelId="{5D01D505-6244-48B4-820A-54BB396D161C}" type="presParOf" srcId="{819F5437-3070-45B7-BC6E-D3ACADA8AAF5}" destId="{D4DBA0FF-C580-4135-9296-15ADE4B9E6D4}" srcOrd="0" destOrd="0" presId="urn:microsoft.com/office/officeart/2005/8/layout/hierarchy2#2"/>
    <dgm:cxn modelId="{932B7A02-6626-4FEA-8291-ADD8023C19D4}" type="presParOf" srcId="{819F5437-3070-45B7-BC6E-D3ACADA8AAF5}" destId="{3E2EBB13-E21D-4262-BB5F-EFB31744884F}" srcOrd="1" destOrd="0" presId="urn:microsoft.com/office/officeart/2005/8/layout/hierarchy2#2"/>
    <dgm:cxn modelId="{AA7BA403-CAC5-4B47-A52F-F126DBC07566}" type="presParOf" srcId="{3E2EBB13-E21D-4262-BB5F-EFB31744884F}" destId="{734DA7AE-088B-4488-947A-DD8C38749F86}" srcOrd="0" destOrd="0" presId="urn:microsoft.com/office/officeart/2005/8/layout/hierarchy2#2"/>
    <dgm:cxn modelId="{03D45F5D-4AC7-4731-921F-E3A881F12BAC}" type="presParOf" srcId="{734DA7AE-088B-4488-947A-DD8C38749F86}" destId="{DD42EF89-E33B-4E86-88DF-4D5B4879091B}" srcOrd="0" destOrd="0" presId="urn:microsoft.com/office/officeart/2005/8/layout/hierarchy2#2"/>
    <dgm:cxn modelId="{7268D856-747B-4F71-B6DC-B5A9D023C591}" type="presParOf" srcId="{3E2EBB13-E21D-4262-BB5F-EFB31744884F}" destId="{07B2864E-4D99-4D53-B000-6B27E0A22D01}" srcOrd="1" destOrd="0" presId="urn:microsoft.com/office/officeart/2005/8/layout/hierarchy2#2"/>
    <dgm:cxn modelId="{208BBDA9-0EB7-4A89-AB54-9800704B90CC}" type="presParOf" srcId="{07B2864E-4D99-4D53-B000-6B27E0A22D01}" destId="{A6051F91-08B4-4C9E-AB56-9D60C84FC2B4}" srcOrd="0" destOrd="0" presId="urn:microsoft.com/office/officeart/2005/8/layout/hierarchy2#2"/>
    <dgm:cxn modelId="{E5708886-BFDC-4150-9DCA-5096F678EA47}" type="presParOf" srcId="{07B2864E-4D99-4D53-B000-6B27E0A22D01}" destId="{8336DF6D-A99F-4934-953D-DBF800926301}" srcOrd="1" destOrd="0" presId="urn:microsoft.com/office/officeart/2005/8/layout/hierarchy2#2"/>
    <dgm:cxn modelId="{51DE33DD-BC83-462E-A51D-A28F3A7FEB07}" type="presParOf" srcId="{8336DF6D-A99F-4934-953D-DBF800926301}" destId="{B1B8C55F-8BCD-4055-A7D2-CF77063059B7}" srcOrd="0" destOrd="0" presId="urn:microsoft.com/office/officeart/2005/8/layout/hierarchy2#2"/>
    <dgm:cxn modelId="{291F7F80-2986-444F-A8AF-9DEE24319E41}" type="presParOf" srcId="{B1B8C55F-8BCD-4055-A7D2-CF77063059B7}" destId="{D37DF222-7F2D-4700-B77C-A6B302CFF23C}" srcOrd="0" destOrd="0" presId="urn:microsoft.com/office/officeart/2005/8/layout/hierarchy2#2"/>
    <dgm:cxn modelId="{3AAF3F46-BE46-4392-81C7-490E5C02CD0D}" type="presParOf" srcId="{8336DF6D-A99F-4934-953D-DBF800926301}" destId="{2011B837-15C5-4762-8432-994DD3E0C728}" srcOrd="1" destOrd="0" presId="urn:microsoft.com/office/officeart/2005/8/layout/hierarchy2#2"/>
    <dgm:cxn modelId="{9F472400-797B-4B63-A237-40C9E896E927}" type="presParOf" srcId="{2011B837-15C5-4762-8432-994DD3E0C728}" destId="{B0C0587B-8580-45DA-959B-D6B6E933EDFB}" srcOrd="0" destOrd="0" presId="urn:microsoft.com/office/officeart/2005/8/layout/hierarchy2#2"/>
    <dgm:cxn modelId="{364C1A6E-E4F2-4459-82B9-1A809E312AF0}" type="presParOf" srcId="{2011B837-15C5-4762-8432-994DD3E0C728}" destId="{7E5DF022-BE18-4C54-BF25-A07428E1344D}" srcOrd="1" destOrd="0" presId="urn:microsoft.com/office/officeart/2005/8/layout/hierarchy2#2"/>
    <dgm:cxn modelId="{F54AD231-4397-496A-A72B-4917186E779D}" type="presParOf" srcId="{3E2EBB13-E21D-4262-BB5F-EFB31744884F}" destId="{A7D371A4-3FBB-4DF0-88FC-7258A687A648}" srcOrd="2" destOrd="0" presId="urn:microsoft.com/office/officeart/2005/8/layout/hierarchy2#2"/>
    <dgm:cxn modelId="{EA98333F-4539-48E5-A285-4E5616DF6348}" type="presParOf" srcId="{A7D371A4-3FBB-4DF0-88FC-7258A687A648}" destId="{AF1B75EA-42AC-48EE-BF02-4CB8E1B9F0A7}" srcOrd="0" destOrd="0" presId="urn:microsoft.com/office/officeart/2005/8/layout/hierarchy2#2"/>
    <dgm:cxn modelId="{C3DF3D7D-DAB9-4774-8F96-AC5084524D40}" type="presParOf" srcId="{3E2EBB13-E21D-4262-BB5F-EFB31744884F}" destId="{F44D5CE1-2FF7-4A35-8D45-E00106D0DC2D}" srcOrd="3" destOrd="0" presId="urn:microsoft.com/office/officeart/2005/8/layout/hierarchy2#2"/>
    <dgm:cxn modelId="{B77A9BD7-907F-48A4-B988-6A560702A73A}" type="presParOf" srcId="{F44D5CE1-2FF7-4A35-8D45-E00106D0DC2D}" destId="{1E174ED7-9AEC-4F10-ADCD-7C018BE2D5F7}" srcOrd="0" destOrd="0" presId="urn:microsoft.com/office/officeart/2005/8/layout/hierarchy2#2"/>
    <dgm:cxn modelId="{50C9BE97-AFE3-4DB7-8517-33341D8D5F68}" type="presParOf" srcId="{F44D5CE1-2FF7-4A35-8D45-E00106D0DC2D}" destId="{8566CD54-8F46-4526-88A6-DE63FC68E2D9}" srcOrd="1" destOrd="0" presId="urn:microsoft.com/office/officeart/2005/8/layout/hierarchy2#2"/>
    <dgm:cxn modelId="{6EADB9C7-D217-4E18-B367-5B0E04E6A3E7}" type="presParOf" srcId="{8566CD54-8F46-4526-88A6-DE63FC68E2D9}" destId="{9532E1EB-150B-4A4B-8B1B-EDD112A5881C}" srcOrd="0" destOrd="0" presId="urn:microsoft.com/office/officeart/2005/8/layout/hierarchy2#2"/>
    <dgm:cxn modelId="{47B9D63F-5E90-46DF-BB8A-05AD151A9986}" type="presParOf" srcId="{9532E1EB-150B-4A4B-8B1B-EDD112A5881C}" destId="{D100FEC3-E2B5-4627-807B-FE9DC4114FDE}" srcOrd="0" destOrd="0" presId="urn:microsoft.com/office/officeart/2005/8/layout/hierarchy2#2"/>
    <dgm:cxn modelId="{58917513-73E4-4C4C-BB19-DA7186E4AAF6}" type="presParOf" srcId="{8566CD54-8F46-4526-88A6-DE63FC68E2D9}" destId="{52C95809-2CE0-40E3-9E8A-AD469116D4BA}" srcOrd="1" destOrd="0" presId="urn:microsoft.com/office/officeart/2005/8/layout/hierarchy2#2"/>
    <dgm:cxn modelId="{C65C3EEC-2C83-4AA0-9991-D20CBAB6124F}" type="presParOf" srcId="{52C95809-2CE0-40E3-9E8A-AD469116D4BA}" destId="{1D201A0E-57C8-4075-A884-E8D8F20AE85A}" srcOrd="0" destOrd="0" presId="urn:microsoft.com/office/officeart/2005/8/layout/hierarchy2#2"/>
    <dgm:cxn modelId="{2BEAF961-FA25-44BC-8025-B70368C888CA}" type="presParOf" srcId="{52C95809-2CE0-40E3-9E8A-AD469116D4BA}" destId="{DFDD9F79-7673-4C18-868D-B6A8E96E2B09}"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97E31-D769-4F71-9BA7-14CB9EBD9518}">
      <dsp:nvSpPr>
        <dsp:cNvPr id="0" name=""/>
        <dsp:cNvSpPr/>
      </dsp:nvSpPr>
      <dsp:spPr>
        <a:xfrm>
          <a:off x="9254" y="2767815"/>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数字资产</a:t>
          </a:r>
          <a:endParaRPr lang="en-US" sz="1800" kern="1200" dirty="0"/>
        </a:p>
      </dsp:txBody>
      <dsp:txXfrm>
        <a:off x="32092" y="2790653"/>
        <a:ext cx="1513841" cy="734082"/>
      </dsp:txXfrm>
    </dsp:sp>
    <dsp:sp modelId="{E916B8E6-432B-44DE-A3D8-0FF86DFE17F6}">
      <dsp:nvSpPr>
        <dsp:cNvPr id="0" name=""/>
        <dsp:cNvSpPr/>
      </dsp:nvSpPr>
      <dsp:spPr>
        <a:xfrm rot="17561659">
          <a:off x="1072247" y="2398906"/>
          <a:ext cx="1616857" cy="25902"/>
        </a:xfrm>
        <a:custGeom>
          <a:avLst/>
          <a:gdLst/>
          <a:ahLst/>
          <a:cxnLst/>
          <a:rect l="0" t="0" r="0" b="0"/>
          <a:pathLst>
            <a:path>
              <a:moveTo>
                <a:pt x="0" y="12951"/>
              </a:moveTo>
              <a:lnTo>
                <a:pt x="1616857" y="12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40254" y="2371436"/>
        <a:ext cx="80842" cy="80842"/>
      </dsp:txXfrm>
    </dsp:sp>
    <dsp:sp modelId="{3B7364B7-C2DB-4CA4-B263-973868E2A64B}">
      <dsp:nvSpPr>
        <dsp:cNvPr id="0" name=""/>
        <dsp:cNvSpPr/>
      </dsp:nvSpPr>
      <dsp:spPr>
        <a:xfrm>
          <a:off x="2192579" y="1276140"/>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加密资产</a:t>
          </a:r>
          <a:endParaRPr lang="en-US" sz="1800" kern="1200" dirty="0"/>
        </a:p>
      </dsp:txBody>
      <dsp:txXfrm>
        <a:off x="2215417" y="1298978"/>
        <a:ext cx="1513841" cy="734082"/>
      </dsp:txXfrm>
    </dsp:sp>
    <dsp:sp modelId="{1E34F215-12B8-41DE-8E42-7E2DD5A28556}">
      <dsp:nvSpPr>
        <dsp:cNvPr id="0" name=""/>
        <dsp:cNvSpPr/>
      </dsp:nvSpPr>
      <dsp:spPr>
        <a:xfrm rot="18289469">
          <a:off x="3517820" y="1204707"/>
          <a:ext cx="1092358" cy="25902"/>
        </a:xfrm>
        <a:custGeom>
          <a:avLst/>
          <a:gdLst/>
          <a:ahLst/>
          <a:cxnLst/>
          <a:rect l="0" t="0" r="0" b="0"/>
          <a:pathLst>
            <a:path>
              <a:moveTo>
                <a:pt x="0" y="12951"/>
              </a:moveTo>
              <a:lnTo>
                <a:pt x="1092358"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6691" y="1190350"/>
        <a:ext cx="54617" cy="54617"/>
      </dsp:txXfrm>
    </dsp:sp>
    <dsp:sp modelId="{7E117A6A-D3FA-4BD0-876B-C52C5A6678BA}">
      <dsp:nvSpPr>
        <dsp:cNvPr id="0" name=""/>
        <dsp:cNvSpPr/>
      </dsp:nvSpPr>
      <dsp:spPr>
        <a:xfrm>
          <a:off x="4375903" y="379418"/>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支付型</a:t>
          </a:r>
          <a:endParaRPr lang="en-US" sz="1800" kern="1200" dirty="0"/>
        </a:p>
      </dsp:txBody>
      <dsp:txXfrm>
        <a:off x="4398741" y="402256"/>
        <a:ext cx="1513841" cy="734082"/>
      </dsp:txXfrm>
    </dsp:sp>
    <dsp:sp modelId="{35DC9DBB-D143-47ED-AC30-7E2EE99087FE}">
      <dsp:nvSpPr>
        <dsp:cNvPr id="0" name=""/>
        <dsp:cNvSpPr/>
      </dsp:nvSpPr>
      <dsp:spPr>
        <a:xfrm>
          <a:off x="5935420" y="756346"/>
          <a:ext cx="623806" cy="25902"/>
        </a:xfrm>
        <a:custGeom>
          <a:avLst/>
          <a:gdLst/>
          <a:ahLst/>
          <a:cxnLst/>
          <a:rect l="0" t="0" r="0" b="0"/>
          <a:pathLst>
            <a:path>
              <a:moveTo>
                <a:pt x="0" y="12951"/>
              </a:moveTo>
              <a:lnTo>
                <a:pt x="623806"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31729" y="753702"/>
        <a:ext cx="31190" cy="31190"/>
      </dsp:txXfrm>
    </dsp:sp>
    <dsp:sp modelId="{42A27E79-AA0C-4BB0-9A05-35AB88798B47}">
      <dsp:nvSpPr>
        <dsp:cNvPr id="0" name=""/>
        <dsp:cNvSpPr/>
      </dsp:nvSpPr>
      <dsp:spPr>
        <a:xfrm>
          <a:off x="6559227" y="379418"/>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FF00"/>
              </a:solidFill>
            </a:rPr>
            <a:t>比特币，以太币</a:t>
          </a:r>
          <a:endParaRPr lang="en-US" sz="1800" kern="1200" dirty="0">
            <a:solidFill>
              <a:srgbClr val="FFFF00"/>
            </a:solidFill>
          </a:endParaRPr>
        </a:p>
      </dsp:txBody>
      <dsp:txXfrm>
        <a:off x="6582065" y="402256"/>
        <a:ext cx="1513841" cy="734082"/>
      </dsp:txXfrm>
    </dsp:sp>
    <dsp:sp modelId="{F3092BEB-8FC3-410C-AA49-7E099490A6DC}">
      <dsp:nvSpPr>
        <dsp:cNvPr id="0" name=""/>
        <dsp:cNvSpPr/>
      </dsp:nvSpPr>
      <dsp:spPr>
        <a:xfrm>
          <a:off x="3752096" y="1653069"/>
          <a:ext cx="623806" cy="25902"/>
        </a:xfrm>
        <a:custGeom>
          <a:avLst/>
          <a:gdLst/>
          <a:ahLst/>
          <a:cxnLst/>
          <a:rect l="0" t="0" r="0" b="0"/>
          <a:pathLst>
            <a:path>
              <a:moveTo>
                <a:pt x="0" y="12951"/>
              </a:moveTo>
              <a:lnTo>
                <a:pt x="623806"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404" y="1650425"/>
        <a:ext cx="31190" cy="31190"/>
      </dsp:txXfrm>
    </dsp:sp>
    <dsp:sp modelId="{E5CAA05B-F4E3-4C12-808D-A621C502987F}">
      <dsp:nvSpPr>
        <dsp:cNvPr id="0" name=""/>
        <dsp:cNvSpPr/>
      </dsp:nvSpPr>
      <dsp:spPr>
        <a:xfrm>
          <a:off x="4375903" y="1276140"/>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功能型</a:t>
          </a:r>
          <a:endParaRPr lang="en-US" sz="1800" kern="1200" dirty="0"/>
        </a:p>
      </dsp:txBody>
      <dsp:txXfrm>
        <a:off x="4398741" y="1298978"/>
        <a:ext cx="1513841" cy="734082"/>
      </dsp:txXfrm>
    </dsp:sp>
    <dsp:sp modelId="{837DFC82-196A-41A6-B93C-802E44A21C08}">
      <dsp:nvSpPr>
        <dsp:cNvPr id="0" name=""/>
        <dsp:cNvSpPr/>
      </dsp:nvSpPr>
      <dsp:spPr>
        <a:xfrm rot="3310531">
          <a:off x="3517820" y="2101430"/>
          <a:ext cx="1092358" cy="25902"/>
        </a:xfrm>
        <a:custGeom>
          <a:avLst/>
          <a:gdLst/>
          <a:ahLst/>
          <a:cxnLst/>
          <a:rect l="0" t="0" r="0" b="0"/>
          <a:pathLst>
            <a:path>
              <a:moveTo>
                <a:pt x="0" y="12951"/>
              </a:moveTo>
              <a:lnTo>
                <a:pt x="1092358"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6691" y="2087072"/>
        <a:ext cx="54617" cy="54617"/>
      </dsp:txXfrm>
    </dsp:sp>
    <dsp:sp modelId="{732360D9-79AD-4BCF-BA12-0BC8EC7ABCE4}">
      <dsp:nvSpPr>
        <dsp:cNvPr id="0" name=""/>
        <dsp:cNvSpPr/>
      </dsp:nvSpPr>
      <dsp:spPr>
        <a:xfrm>
          <a:off x="4375903" y="2172863"/>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证券型</a:t>
          </a:r>
          <a:endParaRPr lang="en-US" sz="1800" kern="1200" dirty="0"/>
        </a:p>
      </dsp:txBody>
      <dsp:txXfrm>
        <a:off x="4398741" y="2195701"/>
        <a:ext cx="1513841" cy="734082"/>
      </dsp:txXfrm>
    </dsp:sp>
    <dsp:sp modelId="{3EA5B4B7-B795-48AF-858C-A5E8B799AAF6}">
      <dsp:nvSpPr>
        <dsp:cNvPr id="0" name=""/>
        <dsp:cNvSpPr/>
      </dsp:nvSpPr>
      <dsp:spPr>
        <a:xfrm>
          <a:off x="5935420" y="2549791"/>
          <a:ext cx="623806" cy="25902"/>
        </a:xfrm>
        <a:custGeom>
          <a:avLst/>
          <a:gdLst/>
          <a:ahLst/>
          <a:cxnLst/>
          <a:rect l="0" t="0" r="0" b="0"/>
          <a:pathLst>
            <a:path>
              <a:moveTo>
                <a:pt x="0" y="12951"/>
              </a:moveTo>
              <a:lnTo>
                <a:pt x="623806"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31729" y="2547147"/>
        <a:ext cx="31190" cy="31190"/>
      </dsp:txXfrm>
    </dsp:sp>
    <dsp:sp modelId="{6E5A3E5D-016A-4C5D-B39E-9F2359128E53}">
      <dsp:nvSpPr>
        <dsp:cNvPr id="0" name=""/>
        <dsp:cNvSpPr/>
      </dsp:nvSpPr>
      <dsp:spPr>
        <a:xfrm>
          <a:off x="6559227" y="2172863"/>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FF00"/>
              </a:solidFill>
            </a:rPr>
            <a:t>瑞波币</a:t>
          </a:r>
          <a:endParaRPr lang="en-US" sz="1800" kern="1200" dirty="0">
            <a:solidFill>
              <a:srgbClr val="FFFF00"/>
            </a:solidFill>
          </a:endParaRPr>
        </a:p>
      </dsp:txBody>
      <dsp:txXfrm>
        <a:off x="6582065" y="2195701"/>
        <a:ext cx="1513841" cy="734082"/>
      </dsp:txXfrm>
    </dsp:sp>
    <dsp:sp modelId="{AB45C17A-0F55-4504-B21F-E3897DC278EB}">
      <dsp:nvSpPr>
        <dsp:cNvPr id="0" name=""/>
        <dsp:cNvSpPr/>
      </dsp:nvSpPr>
      <dsp:spPr>
        <a:xfrm rot="1548940">
          <a:off x="1534193" y="3295628"/>
          <a:ext cx="692965" cy="25902"/>
        </a:xfrm>
        <a:custGeom>
          <a:avLst/>
          <a:gdLst/>
          <a:ahLst/>
          <a:cxnLst/>
          <a:rect l="0" t="0" r="0" b="0"/>
          <a:pathLst>
            <a:path>
              <a:moveTo>
                <a:pt x="0" y="12951"/>
              </a:moveTo>
              <a:lnTo>
                <a:pt x="692965" y="12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3351" y="3291255"/>
        <a:ext cx="34648" cy="34648"/>
      </dsp:txXfrm>
    </dsp:sp>
    <dsp:sp modelId="{009494FA-81C5-44A5-A026-CD134FD787B0}">
      <dsp:nvSpPr>
        <dsp:cNvPr id="0" name=""/>
        <dsp:cNvSpPr/>
      </dsp:nvSpPr>
      <dsp:spPr>
        <a:xfrm>
          <a:off x="2192579" y="3069585"/>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证券资产上链</a:t>
          </a:r>
          <a:endParaRPr lang="en-US" sz="1800" kern="1200" dirty="0"/>
        </a:p>
      </dsp:txBody>
      <dsp:txXfrm>
        <a:off x="2215417" y="3092423"/>
        <a:ext cx="1513841" cy="734082"/>
      </dsp:txXfrm>
    </dsp:sp>
    <dsp:sp modelId="{82291195-670F-4B1C-B55C-8E72513C5127}">
      <dsp:nvSpPr>
        <dsp:cNvPr id="0" name=""/>
        <dsp:cNvSpPr/>
      </dsp:nvSpPr>
      <dsp:spPr>
        <a:xfrm>
          <a:off x="3752096" y="3446514"/>
          <a:ext cx="623806" cy="25902"/>
        </a:xfrm>
        <a:custGeom>
          <a:avLst/>
          <a:gdLst/>
          <a:ahLst/>
          <a:cxnLst/>
          <a:rect l="0" t="0" r="0" b="0"/>
          <a:pathLst>
            <a:path>
              <a:moveTo>
                <a:pt x="0" y="12951"/>
              </a:moveTo>
              <a:lnTo>
                <a:pt x="623806"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404" y="3443870"/>
        <a:ext cx="31190" cy="31190"/>
      </dsp:txXfrm>
    </dsp:sp>
    <dsp:sp modelId="{0A099F4C-0B38-415A-BF7B-D8B76161D658}">
      <dsp:nvSpPr>
        <dsp:cNvPr id="0" name=""/>
        <dsp:cNvSpPr/>
      </dsp:nvSpPr>
      <dsp:spPr>
        <a:xfrm>
          <a:off x="4375903" y="3069585"/>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STO</a:t>
          </a:r>
        </a:p>
      </dsp:txBody>
      <dsp:txXfrm>
        <a:off x="4398741" y="3092423"/>
        <a:ext cx="1513841" cy="734082"/>
      </dsp:txXfrm>
    </dsp:sp>
    <dsp:sp modelId="{F02F869B-1B56-4329-B3ED-E90EF0D8D29D}">
      <dsp:nvSpPr>
        <dsp:cNvPr id="0" name=""/>
        <dsp:cNvSpPr/>
      </dsp:nvSpPr>
      <dsp:spPr>
        <a:xfrm rot="3907178">
          <a:off x="1139328" y="3817285"/>
          <a:ext cx="1482695" cy="25902"/>
        </a:xfrm>
        <a:custGeom>
          <a:avLst/>
          <a:gdLst/>
          <a:ahLst/>
          <a:cxnLst/>
          <a:rect l="0" t="0" r="0" b="0"/>
          <a:pathLst>
            <a:path>
              <a:moveTo>
                <a:pt x="0" y="12951"/>
              </a:moveTo>
              <a:lnTo>
                <a:pt x="1482695" y="12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3608" y="3793169"/>
        <a:ext cx="74134" cy="74134"/>
      </dsp:txXfrm>
    </dsp:sp>
    <dsp:sp modelId="{3F81608A-1A3E-4CD8-A97C-97437952C527}">
      <dsp:nvSpPr>
        <dsp:cNvPr id="0" name=""/>
        <dsp:cNvSpPr/>
      </dsp:nvSpPr>
      <dsp:spPr>
        <a:xfrm>
          <a:off x="2192579" y="3966308"/>
          <a:ext cx="2279406" cy="1072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0" kern="1200" dirty="0"/>
            <a:t>基于央行数字货币和稳定币的可编程性构造金融资产</a:t>
          </a:r>
          <a:endParaRPr lang="en-US" altLang="zh-CN" sz="1800" b="0" kern="1200" dirty="0"/>
        </a:p>
      </dsp:txBody>
      <dsp:txXfrm>
        <a:off x="2224004" y="3997733"/>
        <a:ext cx="2216556" cy="1010090"/>
      </dsp:txXfrm>
    </dsp:sp>
    <dsp:sp modelId="{9A198CB6-8D7B-4C98-BFA3-FE8C22417835}">
      <dsp:nvSpPr>
        <dsp:cNvPr id="0" name=""/>
        <dsp:cNvSpPr/>
      </dsp:nvSpPr>
      <dsp:spPr>
        <a:xfrm>
          <a:off x="4471985" y="4489827"/>
          <a:ext cx="623806" cy="25902"/>
        </a:xfrm>
        <a:custGeom>
          <a:avLst/>
          <a:gdLst/>
          <a:ahLst/>
          <a:cxnLst/>
          <a:rect l="0" t="0" r="0" b="0"/>
          <a:pathLst>
            <a:path>
              <a:moveTo>
                <a:pt x="0" y="12951"/>
              </a:moveTo>
              <a:lnTo>
                <a:pt x="623806" y="12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8293" y="4487183"/>
        <a:ext cx="31190" cy="31190"/>
      </dsp:txXfrm>
    </dsp:sp>
    <dsp:sp modelId="{8E46E651-1968-4006-8445-0943FED2085E}">
      <dsp:nvSpPr>
        <dsp:cNvPr id="0" name=""/>
        <dsp:cNvSpPr/>
      </dsp:nvSpPr>
      <dsp:spPr>
        <a:xfrm>
          <a:off x="5095792" y="4112899"/>
          <a:ext cx="1559517" cy="779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FF00"/>
              </a:solidFill>
            </a:rPr>
            <a:t>与</a:t>
          </a:r>
          <a:r>
            <a:rPr lang="en-US" altLang="zh-CN" sz="1800" kern="1200" dirty="0" err="1">
              <a:solidFill>
                <a:srgbClr val="FFFF00"/>
              </a:solidFill>
            </a:rPr>
            <a:t>DeFi</a:t>
          </a:r>
          <a:r>
            <a:rPr lang="zh-CN" altLang="en-US" sz="1800" kern="1200" dirty="0">
              <a:solidFill>
                <a:srgbClr val="FFFF00"/>
              </a:solidFill>
            </a:rPr>
            <a:t>的关系</a:t>
          </a:r>
          <a:endParaRPr lang="en-US" sz="1800" kern="1200" dirty="0">
            <a:solidFill>
              <a:srgbClr val="FFFF00"/>
            </a:solidFill>
          </a:endParaRPr>
        </a:p>
      </dsp:txBody>
      <dsp:txXfrm>
        <a:off x="5118630" y="4135737"/>
        <a:ext cx="1513841" cy="734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5600-2E47-456B-8C1E-770CA3BC8D45}">
      <dsp:nvSpPr>
        <dsp:cNvPr id="0" name=""/>
        <dsp:cNvSpPr/>
      </dsp:nvSpPr>
      <dsp:spPr>
        <a:xfrm>
          <a:off x="6616" y="2836052"/>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数字货币</a:t>
          </a:r>
          <a:endParaRPr lang="en-US" altLang="zh-CN" sz="1800" kern="1200" dirty="0"/>
        </a:p>
      </dsp:txBody>
      <dsp:txXfrm>
        <a:off x="27409" y="2856845"/>
        <a:ext cx="1378251" cy="668332"/>
      </dsp:txXfrm>
    </dsp:sp>
    <dsp:sp modelId="{DC79E11A-3B02-4C61-A0EC-261387DBDF80}">
      <dsp:nvSpPr>
        <dsp:cNvPr id="0" name=""/>
        <dsp:cNvSpPr/>
      </dsp:nvSpPr>
      <dsp:spPr>
        <a:xfrm rot="17951332">
          <a:off x="1128150" y="2671001"/>
          <a:ext cx="1164540" cy="23356"/>
        </a:xfrm>
        <a:custGeom>
          <a:avLst/>
          <a:gdLst/>
          <a:ahLst/>
          <a:cxnLst/>
          <a:rect l="0" t="0" r="0" b="0"/>
          <a:pathLst>
            <a:path>
              <a:moveTo>
                <a:pt x="0" y="11678"/>
              </a:moveTo>
              <a:lnTo>
                <a:pt x="1164540" y="11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681307" y="2653565"/>
        <a:ext cx="58227" cy="58227"/>
      </dsp:txXfrm>
    </dsp:sp>
    <dsp:sp modelId="{4C12C81D-C482-4A4C-A6E1-8E78489064E8}">
      <dsp:nvSpPr>
        <dsp:cNvPr id="0" name=""/>
        <dsp:cNvSpPr/>
      </dsp:nvSpPr>
      <dsp:spPr>
        <a:xfrm>
          <a:off x="1994388" y="1819388"/>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稳定币</a:t>
          </a:r>
          <a:endParaRPr lang="en-US" altLang="zh-CN" sz="1800" kern="1200" dirty="0"/>
        </a:p>
      </dsp:txBody>
      <dsp:txXfrm>
        <a:off x="2015181" y="1840181"/>
        <a:ext cx="1378251" cy="668332"/>
      </dsp:txXfrm>
    </dsp:sp>
    <dsp:sp modelId="{03E6F1EA-681B-49B4-8455-3513D98DFEFD}">
      <dsp:nvSpPr>
        <dsp:cNvPr id="0" name=""/>
        <dsp:cNvSpPr/>
      </dsp:nvSpPr>
      <dsp:spPr>
        <a:xfrm rot="18467873">
          <a:off x="3234859" y="1796552"/>
          <a:ext cx="926669" cy="23356"/>
        </a:xfrm>
        <a:custGeom>
          <a:avLst/>
          <a:gdLst/>
          <a:ahLst/>
          <a:cxnLst/>
          <a:rect l="0" t="0" r="0" b="0"/>
          <a:pathLst>
            <a:path>
              <a:moveTo>
                <a:pt x="0" y="11678"/>
              </a:moveTo>
              <a:lnTo>
                <a:pt x="926669"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75026" y="1785064"/>
        <a:ext cx="46333" cy="46333"/>
      </dsp:txXfrm>
    </dsp:sp>
    <dsp:sp modelId="{8AEFBF64-83AF-47A2-AF8B-3EB81B40692A}">
      <dsp:nvSpPr>
        <dsp:cNvPr id="0" name=""/>
        <dsp:cNvSpPr/>
      </dsp:nvSpPr>
      <dsp:spPr>
        <a:xfrm>
          <a:off x="3982161" y="1087155"/>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法币储备型</a:t>
          </a:r>
          <a:endParaRPr lang="en-US" altLang="zh-CN" sz="1800" kern="1200" dirty="0"/>
        </a:p>
      </dsp:txBody>
      <dsp:txXfrm>
        <a:off x="4002954" y="1107948"/>
        <a:ext cx="1378251" cy="668332"/>
      </dsp:txXfrm>
    </dsp:sp>
    <dsp:sp modelId="{05196C8C-E8CD-4FCC-ADF4-8F8E92DB057C}">
      <dsp:nvSpPr>
        <dsp:cNvPr id="0" name=""/>
        <dsp:cNvSpPr/>
      </dsp:nvSpPr>
      <dsp:spPr>
        <a:xfrm rot="18770822">
          <a:off x="5268393" y="1124283"/>
          <a:ext cx="835145" cy="23356"/>
        </a:xfrm>
        <a:custGeom>
          <a:avLst/>
          <a:gdLst/>
          <a:ahLst/>
          <a:cxnLst/>
          <a:rect l="0" t="0" r="0" b="0"/>
          <a:pathLst>
            <a:path>
              <a:moveTo>
                <a:pt x="0" y="11678"/>
              </a:moveTo>
              <a:lnTo>
                <a:pt x="835145"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665087" y="1115083"/>
        <a:ext cx="41757" cy="41757"/>
      </dsp:txXfrm>
    </dsp:sp>
    <dsp:sp modelId="{F87B9644-A4B5-4461-BA66-FEC48FF0B905}">
      <dsp:nvSpPr>
        <dsp:cNvPr id="0" name=""/>
        <dsp:cNvSpPr/>
      </dsp:nvSpPr>
      <dsp:spPr>
        <a:xfrm>
          <a:off x="5969933" y="474850"/>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非足额储备型</a:t>
          </a:r>
          <a:endParaRPr lang="en-US" altLang="zh-CN" sz="1800" kern="1200" dirty="0"/>
        </a:p>
      </dsp:txBody>
      <dsp:txXfrm>
        <a:off x="5990726" y="495643"/>
        <a:ext cx="1378251" cy="668332"/>
      </dsp:txXfrm>
    </dsp:sp>
    <dsp:sp modelId="{3589FA62-B8F8-4A32-942B-328DA57FB05B}">
      <dsp:nvSpPr>
        <dsp:cNvPr id="0" name=""/>
        <dsp:cNvSpPr/>
      </dsp:nvSpPr>
      <dsp:spPr>
        <a:xfrm>
          <a:off x="7389770" y="818131"/>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59539" y="815611"/>
        <a:ext cx="28396" cy="28396"/>
      </dsp:txXfrm>
    </dsp:sp>
    <dsp:sp modelId="{A586EFE4-CE19-48BF-97B8-1E23B98E75B4}">
      <dsp:nvSpPr>
        <dsp:cNvPr id="0" name=""/>
        <dsp:cNvSpPr/>
      </dsp:nvSpPr>
      <dsp:spPr>
        <a:xfrm>
          <a:off x="7957705" y="474850"/>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USDT</a:t>
          </a:r>
        </a:p>
      </dsp:txBody>
      <dsp:txXfrm>
        <a:off x="7978498" y="495643"/>
        <a:ext cx="1378251" cy="668332"/>
      </dsp:txXfrm>
    </dsp:sp>
    <dsp:sp modelId="{6F127AF6-F088-4960-AD02-00014B629329}">
      <dsp:nvSpPr>
        <dsp:cNvPr id="0" name=""/>
        <dsp:cNvSpPr/>
      </dsp:nvSpPr>
      <dsp:spPr>
        <a:xfrm rot="2829178">
          <a:off x="5268393" y="1736588"/>
          <a:ext cx="835145" cy="23356"/>
        </a:xfrm>
        <a:custGeom>
          <a:avLst/>
          <a:gdLst/>
          <a:ahLst/>
          <a:cxnLst/>
          <a:rect l="0" t="0" r="0" b="0"/>
          <a:pathLst>
            <a:path>
              <a:moveTo>
                <a:pt x="0" y="11678"/>
              </a:moveTo>
              <a:lnTo>
                <a:pt x="835145"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665087" y="1727388"/>
        <a:ext cx="41757" cy="41757"/>
      </dsp:txXfrm>
    </dsp:sp>
    <dsp:sp modelId="{9571C1A7-9E88-4C4A-92AC-2324B0181BE7}">
      <dsp:nvSpPr>
        <dsp:cNvPr id="0" name=""/>
        <dsp:cNvSpPr/>
      </dsp:nvSpPr>
      <dsp:spPr>
        <a:xfrm>
          <a:off x="5969933" y="1699459"/>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足额储备型</a:t>
          </a:r>
          <a:endParaRPr lang="en-US" altLang="zh-CN" sz="1800" kern="1200" dirty="0"/>
        </a:p>
      </dsp:txBody>
      <dsp:txXfrm>
        <a:off x="5990726" y="1720252"/>
        <a:ext cx="1378251" cy="668332"/>
      </dsp:txXfrm>
    </dsp:sp>
    <dsp:sp modelId="{2A86849A-BB40-4B92-B925-D0596D98E6C4}">
      <dsp:nvSpPr>
        <dsp:cNvPr id="0" name=""/>
        <dsp:cNvSpPr/>
      </dsp:nvSpPr>
      <dsp:spPr>
        <a:xfrm rot="19457599">
          <a:off x="7324031" y="1838639"/>
          <a:ext cx="699414" cy="23356"/>
        </a:xfrm>
        <a:custGeom>
          <a:avLst/>
          <a:gdLst/>
          <a:ahLst/>
          <a:cxnLst/>
          <a:rect l="0" t="0" r="0" b="0"/>
          <a:pathLst>
            <a:path>
              <a:moveTo>
                <a:pt x="0" y="11678"/>
              </a:moveTo>
              <a:lnTo>
                <a:pt x="69941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656252" y="1832832"/>
        <a:ext cx="34970" cy="34970"/>
      </dsp:txXfrm>
    </dsp:sp>
    <dsp:sp modelId="{C6A5729B-8FC9-4FE4-95C4-8EF5E6369483}">
      <dsp:nvSpPr>
        <dsp:cNvPr id="0" name=""/>
        <dsp:cNvSpPr/>
      </dsp:nvSpPr>
      <dsp:spPr>
        <a:xfrm>
          <a:off x="7957705" y="1291256"/>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单一货币稳定币</a:t>
          </a:r>
          <a:endParaRPr lang="en-US" altLang="zh-CN" sz="1800" kern="1200" dirty="0"/>
        </a:p>
      </dsp:txBody>
      <dsp:txXfrm>
        <a:off x="7978498" y="1312049"/>
        <a:ext cx="1378251" cy="668332"/>
      </dsp:txXfrm>
    </dsp:sp>
    <dsp:sp modelId="{CC15AC79-5A87-4811-916B-E801489D27C6}">
      <dsp:nvSpPr>
        <dsp:cNvPr id="0" name=""/>
        <dsp:cNvSpPr/>
      </dsp:nvSpPr>
      <dsp:spPr>
        <a:xfrm>
          <a:off x="9377543" y="1634537"/>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7312" y="1632017"/>
        <a:ext cx="28396" cy="28396"/>
      </dsp:txXfrm>
    </dsp:sp>
    <dsp:sp modelId="{B0104824-BBAD-4F82-BD30-DA581D458C03}">
      <dsp:nvSpPr>
        <dsp:cNvPr id="0" name=""/>
        <dsp:cNvSpPr/>
      </dsp:nvSpPr>
      <dsp:spPr>
        <a:xfrm>
          <a:off x="9945478" y="1291256"/>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Libra/</a:t>
          </a:r>
          <a:r>
            <a:rPr lang="en-US" sz="1800" kern="1200" dirty="0" err="1">
              <a:solidFill>
                <a:srgbClr val="FFFF00"/>
              </a:solidFill>
            </a:rPr>
            <a:t>Diem,USDC</a:t>
          </a:r>
          <a:endParaRPr lang="en-US" sz="1800" kern="1200" dirty="0">
            <a:solidFill>
              <a:srgbClr val="FFFF00"/>
            </a:solidFill>
          </a:endParaRPr>
        </a:p>
      </dsp:txBody>
      <dsp:txXfrm>
        <a:off x="9966271" y="1312049"/>
        <a:ext cx="1378251" cy="668332"/>
      </dsp:txXfrm>
    </dsp:sp>
    <dsp:sp modelId="{C8902F7C-D20A-406D-8649-F80BBFECBF0C}">
      <dsp:nvSpPr>
        <dsp:cNvPr id="0" name=""/>
        <dsp:cNvSpPr/>
      </dsp:nvSpPr>
      <dsp:spPr>
        <a:xfrm rot="2142401">
          <a:off x="7324031" y="2246842"/>
          <a:ext cx="699414" cy="23356"/>
        </a:xfrm>
        <a:custGeom>
          <a:avLst/>
          <a:gdLst/>
          <a:ahLst/>
          <a:cxnLst/>
          <a:rect l="0" t="0" r="0" b="0"/>
          <a:pathLst>
            <a:path>
              <a:moveTo>
                <a:pt x="0" y="11678"/>
              </a:moveTo>
              <a:lnTo>
                <a:pt x="69941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656252" y="2241035"/>
        <a:ext cx="34970" cy="34970"/>
      </dsp:txXfrm>
    </dsp:sp>
    <dsp:sp modelId="{9DFFC2DD-6A43-4C00-8304-E6333D14CE68}">
      <dsp:nvSpPr>
        <dsp:cNvPr id="0" name=""/>
        <dsp:cNvSpPr/>
      </dsp:nvSpPr>
      <dsp:spPr>
        <a:xfrm>
          <a:off x="7957705" y="2107663"/>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一篮子货币稳定币</a:t>
          </a:r>
          <a:endParaRPr lang="en-US" altLang="zh-CN" sz="1800" kern="1200" dirty="0"/>
        </a:p>
      </dsp:txBody>
      <dsp:txXfrm>
        <a:off x="7978498" y="2128456"/>
        <a:ext cx="1378251" cy="668332"/>
      </dsp:txXfrm>
    </dsp:sp>
    <dsp:sp modelId="{256A6309-0512-4900-BC8F-6AEEF2BE8DF0}">
      <dsp:nvSpPr>
        <dsp:cNvPr id="0" name=""/>
        <dsp:cNvSpPr/>
      </dsp:nvSpPr>
      <dsp:spPr>
        <a:xfrm>
          <a:off x="9377543" y="2450944"/>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7312" y="2448424"/>
        <a:ext cx="28396" cy="28396"/>
      </dsp:txXfrm>
    </dsp:sp>
    <dsp:sp modelId="{20546E45-A29C-4586-A04C-80656282EB0A}">
      <dsp:nvSpPr>
        <dsp:cNvPr id="0" name=""/>
        <dsp:cNvSpPr/>
      </dsp:nvSpPr>
      <dsp:spPr>
        <a:xfrm>
          <a:off x="9945478" y="2107663"/>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Libra / Diem</a:t>
          </a:r>
        </a:p>
      </dsp:txBody>
      <dsp:txXfrm>
        <a:off x="9966271" y="2128456"/>
        <a:ext cx="1378251" cy="668332"/>
      </dsp:txXfrm>
    </dsp:sp>
    <dsp:sp modelId="{F7E34D21-4A86-42EF-96A9-3A213D650FED}">
      <dsp:nvSpPr>
        <dsp:cNvPr id="0" name=""/>
        <dsp:cNvSpPr/>
      </dsp:nvSpPr>
      <dsp:spPr>
        <a:xfrm rot="3048293">
          <a:off x="3248851" y="2510908"/>
          <a:ext cx="898683" cy="23356"/>
        </a:xfrm>
        <a:custGeom>
          <a:avLst/>
          <a:gdLst/>
          <a:ahLst/>
          <a:cxnLst/>
          <a:rect l="0" t="0" r="0" b="0"/>
          <a:pathLst>
            <a:path>
              <a:moveTo>
                <a:pt x="0" y="11678"/>
              </a:moveTo>
              <a:lnTo>
                <a:pt x="898683"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75726" y="2500119"/>
        <a:ext cx="44934" cy="44934"/>
      </dsp:txXfrm>
    </dsp:sp>
    <dsp:sp modelId="{23D7DAEF-E9EE-4D02-91C0-3BBD26A40233}">
      <dsp:nvSpPr>
        <dsp:cNvPr id="0" name=""/>
        <dsp:cNvSpPr/>
      </dsp:nvSpPr>
      <dsp:spPr>
        <a:xfrm>
          <a:off x="3982161" y="2480111"/>
          <a:ext cx="1419837" cy="7814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风险资产超额抵押型</a:t>
          </a:r>
          <a:endParaRPr lang="en-US" sz="1800" kern="1200" dirty="0"/>
        </a:p>
      </dsp:txBody>
      <dsp:txXfrm>
        <a:off x="4005048" y="2502998"/>
        <a:ext cx="1374063" cy="735654"/>
      </dsp:txXfrm>
    </dsp:sp>
    <dsp:sp modelId="{7000C1ED-B2C3-433A-AD7F-644FF31CFC9D}">
      <dsp:nvSpPr>
        <dsp:cNvPr id="0" name=""/>
        <dsp:cNvSpPr/>
      </dsp:nvSpPr>
      <dsp:spPr>
        <a:xfrm>
          <a:off x="5401998" y="2859147"/>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1767" y="2856627"/>
        <a:ext cx="28396" cy="28396"/>
      </dsp:txXfrm>
    </dsp:sp>
    <dsp:sp modelId="{AA76A87D-367F-43C3-B978-163366260539}">
      <dsp:nvSpPr>
        <dsp:cNvPr id="0" name=""/>
        <dsp:cNvSpPr/>
      </dsp:nvSpPr>
      <dsp:spPr>
        <a:xfrm>
          <a:off x="5969933" y="2515866"/>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solidFill>
                <a:srgbClr val="FFFF00"/>
              </a:solidFill>
            </a:rPr>
            <a:t>Dai</a:t>
          </a:r>
          <a:endParaRPr lang="en-US" sz="1800" kern="1200" dirty="0">
            <a:solidFill>
              <a:srgbClr val="FFFF00"/>
            </a:solidFill>
          </a:endParaRPr>
        </a:p>
      </dsp:txBody>
      <dsp:txXfrm>
        <a:off x="5990726" y="2536659"/>
        <a:ext cx="1378251" cy="668332"/>
      </dsp:txXfrm>
    </dsp:sp>
    <dsp:sp modelId="{DFE4BBCF-0B54-4DA8-8656-37E4C7235896}">
      <dsp:nvSpPr>
        <dsp:cNvPr id="0" name=""/>
        <dsp:cNvSpPr/>
      </dsp:nvSpPr>
      <dsp:spPr>
        <a:xfrm rot="3648668">
          <a:off x="1128150" y="3687665"/>
          <a:ext cx="1164540" cy="23356"/>
        </a:xfrm>
        <a:custGeom>
          <a:avLst/>
          <a:gdLst/>
          <a:ahLst/>
          <a:cxnLst/>
          <a:rect l="0" t="0" r="0" b="0"/>
          <a:pathLst>
            <a:path>
              <a:moveTo>
                <a:pt x="0" y="11678"/>
              </a:moveTo>
              <a:lnTo>
                <a:pt x="1164540" y="11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681307" y="3670229"/>
        <a:ext cx="58227" cy="58227"/>
      </dsp:txXfrm>
    </dsp:sp>
    <dsp:sp modelId="{D4DBA0FF-C580-4135-9296-15ADE4B9E6D4}">
      <dsp:nvSpPr>
        <dsp:cNvPr id="0" name=""/>
        <dsp:cNvSpPr/>
      </dsp:nvSpPr>
      <dsp:spPr>
        <a:xfrm>
          <a:off x="1994388" y="3852715"/>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央行数字货币</a:t>
          </a:r>
          <a:endParaRPr lang="en-US" altLang="zh-CN" sz="1800" kern="1200" dirty="0"/>
        </a:p>
      </dsp:txBody>
      <dsp:txXfrm>
        <a:off x="2015181" y="3873508"/>
        <a:ext cx="1378251" cy="668332"/>
      </dsp:txXfrm>
    </dsp:sp>
    <dsp:sp modelId="{734DA7AE-088B-4488-947A-DD8C38749F86}">
      <dsp:nvSpPr>
        <dsp:cNvPr id="0" name=""/>
        <dsp:cNvSpPr/>
      </dsp:nvSpPr>
      <dsp:spPr>
        <a:xfrm rot="19357991">
          <a:off x="3340896" y="3979148"/>
          <a:ext cx="714593" cy="23356"/>
        </a:xfrm>
        <a:custGeom>
          <a:avLst/>
          <a:gdLst/>
          <a:ahLst/>
          <a:cxnLst/>
          <a:rect l="0" t="0" r="0" b="0"/>
          <a:pathLst>
            <a:path>
              <a:moveTo>
                <a:pt x="0" y="11678"/>
              </a:moveTo>
              <a:lnTo>
                <a:pt x="714593"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80328" y="3972961"/>
        <a:ext cx="35729" cy="35729"/>
      </dsp:txXfrm>
    </dsp:sp>
    <dsp:sp modelId="{A6051F91-08B4-4C9E-AB56-9D60C84FC2B4}">
      <dsp:nvSpPr>
        <dsp:cNvPr id="0" name=""/>
        <dsp:cNvSpPr/>
      </dsp:nvSpPr>
      <dsp:spPr>
        <a:xfrm>
          <a:off x="3982161" y="3419017"/>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批发型</a:t>
          </a:r>
          <a:endParaRPr lang="en-US" altLang="zh-CN" sz="1800" kern="1200" dirty="0"/>
        </a:p>
      </dsp:txBody>
      <dsp:txXfrm>
        <a:off x="4002954" y="3439810"/>
        <a:ext cx="1378251" cy="668332"/>
      </dsp:txXfrm>
    </dsp:sp>
    <dsp:sp modelId="{B1B8C55F-8BCD-4055-A7D2-CF77063059B7}">
      <dsp:nvSpPr>
        <dsp:cNvPr id="0" name=""/>
        <dsp:cNvSpPr/>
      </dsp:nvSpPr>
      <dsp:spPr>
        <a:xfrm>
          <a:off x="5401998" y="3762299"/>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1767" y="3759778"/>
        <a:ext cx="28396" cy="28396"/>
      </dsp:txXfrm>
    </dsp:sp>
    <dsp:sp modelId="{B0C0587B-8580-45DA-959B-D6B6E933EDFB}">
      <dsp:nvSpPr>
        <dsp:cNvPr id="0" name=""/>
        <dsp:cNvSpPr/>
      </dsp:nvSpPr>
      <dsp:spPr>
        <a:xfrm>
          <a:off x="5969933" y="3368027"/>
          <a:ext cx="1483091" cy="811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FF00"/>
              </a:solidFill>
            </a:rPr>
            <a:t> 新加坡，香港，加拿大</a:t>
          </a:r>
          <a:endParaRPr lang="en-US" sz="1800" kern="1200" dirty="0">
            <a:solidFill>
              <a:srgbClr val="FFFF00"/>
            </a:solidFill>
          </a:endParaRPr>
        </a:p>
      </dsp:txBody>
      <dsp:txXfrm>
        <a:off x="5993713" y="3391807"/>
        <a:ext cx="1435531" cy="764338"/>
      </dsp:txXfrm>
    </dsp:sp>
    <dsp:sp modelId="{A7D371A4-3FBB-4DF0-88FC-7258A687A648}">
      <dsp:nvSpPr>
        <dsp:cNvPr id="0" name=""/>
        <dsp:cNvSpPr/>
      </dsp:nvSpPr>
      <dsp:spPr>
        <a:xfrm rot="2242009">
          <a:off x="3340896" y="4412846"/>
          <a:ext cx="714593" cy="23356"/>
        </a:xfrm>
        <a:custGeom>
          <a:avLst/>
          <a:gdLst/>
          <a:ahLst/>
          <a:cxnLst/>
          <a:rect l="0" t="0" r="0" b="0"/>
          <a:pathLst>
            <a:path>
              <a:moveTo>
                <a:pt x="0" y="11678"/>
              </a:moveTo>
              <a:lnTo>
                <a:pt x="714593"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80328" y="4406659"/>
        <a:ext cx="35729" cy="35729"/>
      </dsp:txXfrm>
    </dsp:sp>
    <dsp:sp modelId="{1E174ED7-9AEC-4F10-ADCD-7C018BE2D5F7}">
      <dsp:nvSpPr>
        <dsp:cNvPr id="0" name=""/>
        <dsp:cNvSpPr/>
      </dsp:nvSpPr>
      <dsp:spPr>
        <a:xfrm>
          <a:off x="3982161" y="4286414"/>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zh-CN" altLang="en-US" sz="1800" kern="1200" dirty="0"/>
            <a:t>零售型</a:t>
          </a:r>
          <a:endParaRPr lang="en-US" altLang="zh-CN" sz="1800" kern="1200" dirty="0"/>
        </a:p>
      </dsp:txBody>
      <dsp:txXfrm>
        <a:off x="4002954" y="4307207"/>
        <a:ext cx="1378251" cy="668332"/>
      </dsp:txXfrm>
    </dsp:sp>
    <dsp:sp modelId="{9532E1EB-150B-4A4B-8B1B-EDD112A5881C}">
      <dsp:nvSpPr>
        <dsp:cNvPr id="0" name=""/>
        <dsp:cNvSpPr/>
      </dsp:nvSpPr>
      <dsp:spPr>
        <a:xfrm>
          <a:off x="5401998" y="4629695"/>
          <a:ext cx="567934" cy="23356"/>
        </a:xfrm>
        <a:custGeom>
          <a:avLst/>
          <a:gdLst/>
          <a:ahLst/>
          <a:cxnLst/>
          <a:rect l="0" t="0" r="0" b="0"/>
          <a:pathLst>
            <a:path>
              <a:moveTo>
                <a:pt x="0" y="11678"/>
              </a:moveTo>
              <a:lnTo>
                <a:pt x="567934" y="11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1767" y="4627175"/>
        <a:ext cx="28396" cy="28396"/>
      </dsp:txXfrm>
    </dsp:sp>
    <dsp:sp modelId="{1D201A0E-57C8-4075-A884-E8D8F20AE85A}">
      <dsp:nvSpPr>
        <dsp:cNvPr id="0" name=""/>
        <dsp:cNvSpPr/>
      </dsp:nvSpPr>
      <dsp:spPr>
        <a:xfrm>
          <a:off x="5969933" y="4286414"/>
          <a:ext cx="1419837" cy="709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zh-CN" altLang="en-US" sz="1800" kern="1200" dirty="0">
              <a:solidFill>
                <a:srgbClr val="FFFF00"/>
              </a:solidFill>
            </a:rPr>
            <a:t>数字人民币</a:t>
          </a:r>
          <a:r>
            <a:rPr lang="en-US" sz="1800" kern="1200" dirty="0">
              <a:solidFill>
                <a:srgbClr val="FFFF00"/>
              </a:solidFill>
            </a:rPr>
            <a:t> </a:t>
          </a:r>
          <a:endParaRPr sz="6500" kern="1200"/>
        </a:p>
      </dsp:txBody>
      <dsp:txXfrm>
        <a:off x="5990726" y="4307207"/>
        <a:ext cx="1378251" cy="6683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dirty="0">
                <a:sym typeface="+mn-ea"/>
              </a:rPr>
              <a:t>伪随机性。尽量确保节点完成工作量证明的成功率仅受该节点的计算资源影响，从而相对确保了该工作机制的公平性。</a:t>
            </a:r>
            <a:endParaRPr lang="zh-CN" altLang="zh-CN" dirty="0">
              <a:solidFill>
                <a:schemeClr val="tx1"/>
              </a:solidFill>
            </a:endParaRPr>
          </a:p>
          <a:p>
            <a:r>
              <a:rPr lang="zh-CN" altLang="zh-CN" dirty="0">
                <a:sym typeface="+mn-ea"/>
              </a:rPr>
              <a:t>难度可控。一般来说所选取的计算问题是可以适当调控的，保证系统有效运行。</a:t>
            </a:r>
            <a:endParaRPr lang="zh-CN" altLang="zh-CN" dirty="0">
              <a:sym typeface="+mn-ea"/>
            </a:endParaRPr>
          </a:p>
          <a:p>
            <a:r>
              <a:rPr lang="zh-CN" altLang="zh-CN" dirty="0">
                <a:sym typeface="+mn-ea"/>
              </a:rPr>
              <a:t>可公开验证。由于去中心化的性质，要求计算问题的求解结果可通过简洁的操作公开验证。</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1"/>
            <a:r>
              <a:rPr lang="en-US" altLang="zh-CN" dirty="0" err="1">
                <a:sym typeface="+mn-ea"/>
              </a:rPr>
              <a:t>PoW</a:t>
            </a:r>
            <a:r>
              <a:rPr lang="zh-CN" altLang="zh-CN" dirty="0">
                <a:sym typeface="+mn-ea"/>
              </a:rPr>
              <a:t>工作量证明机制的优点：</a:t>
            </a:r>
            <a:endParaRPr lang="en-US" altLang="zh-CN" dirty="0">
              <a:sym typeface="+mn-ea"/>
            </a:endParaRPr>
          </a:p>
          <a:p>
            <a:pPr lvl="1"/>
            <a:r>
              <a:rPr lang="en-US" altLang="zh-CN" dirty="0">
                <a:sym typeface="+mn-ea"/>
              </a:rPr>
              <a:t>1</a:t>
            </a:r>
            <a:r>
              <a:rPr lang="zh-CN" altLang="zh-CN" dirty="0">
                <a:sym typeface="+mn-ea"/>
              </a:rPr>
              <a:t>）完全去中心化，任何人都可以随意的加入或退出，节点自由进出，容易实现。</a:t>
            </a:r>
            <a:endParaRPr lang="zh-CN" altLang="zh-CN" dirty="0">
              <a:solidFill>
                <a:schemeClr val="tx1"/>
              </a:solidFill>
            </a:endParaRPr>
          </a:p>
          <a:p>
            <a:pPr lvl="1"/>
            <a:r>
              <a:rPr lang="en-US" altLang="zh-CN" dirty="0">
                <a:sym typeface="+mn-ea"/>
              </a:rPr>
              <a:t>2</a:t>
            </a:r>
            <a:r>
              <a:rPr lang="zh-CN" altLang="zh-CN" dirty="0">
                <a:sym typeface="+mn-ea"/>
              </a:rPr>
              <a:t>）机制本身很复杂，有很多细节，比如：挖矿难度自动调整、区块奖励逐步减半等，这些因素都是基于经济学原理，能吸引和鼓励更多人参与。</a:t>
            </a:r>
            <a:endParaRPr lang="zh-CN" altLang="zh-CN" dirty="0">
              <a:solidFill>
                <a:schemeClr val="tx1"/>
              </a:solidFill>
            </a:endParaRPr>
          </a:p>
          <a:p>
            <a:pPr lvl="1"/>
            <a:r>
              <a:rPr lang="en-US" altLang="zh-CN" dirty="0">
                <a:sym typeface="+mn-ea"/>
              </a:rPr>
              <a:t>3</a:t>
            </a:r>
            <a:r>
              <a:rPr lang="zh-CN" altLang="zh-CN" dirty="0">
                <a:sym typeface="+mn-ea"/>
              </a:rPr>
              <a:t>）系统安全性强，破坏系统的花费成本十分巨大。掌握</a:t>
            </a:r>
            <a:r>
              <a:rPr lang="en-US" altLang="zh-CN" dirty="0">
                <a:sym typeface="+mn-ea"/>
              </a:rPr>
              <a:t>51%</a:t>
            </a:r>
            <a:r>
              <a:rPr lang="zh-CN" altLang="zh-CN" dirty="0">
                <a:sym typeface="+mn-ea"/>
              </a:rPr>
              <a:t>的算力对系统进行攻击所付出的代价远远大于作为一个系统的维护者和诚实参与者所得到的</a:t>
            </a:r>
            <a:endParaRPr lang="zh-CN" altLang="zh-CN" dirty="0">
              <a:solidFill>
                <a:schemeClr val="tx1"/>
              </a:solidFill>
            </a:endParaRPr>
          </a:p>
          <a:p>
            <a:pPr marL="0" indent="0">
              <a:buNone/>
            </a:pPr>
            <a:r>
              <a:rPr lang="zh-CN" altLang="zh-CN" dirty="0">
                <a:sym typeface="+mn-ea"/>
              </a:rPr>
              <a:t>工作量证明机制也存在一些问题。</a:t>
            </a:r>
            <a:endParaRPr lang="zh-CN" altLang="zh-CN" dirty="0">
              <a:solidFill>
                <a:schemeClr val="tx1"/>
              </a:solidFill>
            </a:endParaRPr>
          </a:p>
          <a:p>
            <a:pPr lvl="1"/>
            <a:r>
              <a:rPr lang="en-US" altLang="zh-CN" dirty="0">
                <a:sym typeface="+mn-ea"/>
              </a:rPr>
              <a:t>1</a:t>
            </a:r>
            <a:r>
              <a:rPr lang="zh-CN" altLang="zh-CN" dirty="0">
                <a:sym typeface="+mn-ea"/>
              </a:rPr>
              <a:t>）效率低：每个区块的产生需要耗费时间，同时新产生的区块需要后续区块的确认才能保证有效，这需要更长的时间，严重影响系统效率。例如，比特币系统平均</a:t>
            </a:r>
            <a:r>
              <a:rPr lang="en-US" altLang="zh-CN" dirty="0">
                <a:sym typeface="+mn-ea"/>
              </a:rPr>
              <a:t>10</a:t>
            </a:r>
            <a:r>
              <a:rPr lang="zh-CN" altLang="zh-CN" dirty="0">
                <a:sym typeface="+mn-ea"/>
              </a:rPr>
              <a:t>分钟产生一个区块，需等</a:t>
            </a:r>
            <a:r>
              <a:rPr lang="en-US" altLang="zh-CN" dirty="0">
                <a:sym typeface="+mn-ea"/>
              </a:rPr>
              <a:t>6</a:t>
            </a:r>
            <a:r>
              <a:rPr lang="zh-CN" altLang="zh-CN" dirty="0">
                <a:sym typeface="+mn-ea"/>
              </a:rPr>
              <a:t>个后续区块进行确认，这样对于一个交易，需等待近</a:t>
            </a:r>
            <a:r>
              <a:rPr lang="en-US" altLang="zh-CN" dirty="0">
                <a:sym typeface="+mn-ea"/>
              </a:rPr>
              <a:t>60</a:t>
            </a:r>
            <a:r>
              <a:rPr lang="zh-CN" altLang="zh-CN" dirty="0">
                <a:sym typeface="+mn-ea"/>
              </a:rPr>
              <a:t>分钟才能保证被确认。</a:t>
            </a:r>
            <a:endParaRPr lang="zh-CN" altLang="zh-CN" dirty="0">
              <a:solidFill>
                <a:schemeClr val="tx1"/>
              </a:solidFill>
            </a:endParaRPr>
          </a:p>
          <a:p>
            <a:pPr lvl="1"/>
            <a:r>
              <a:rPr lang="en-US" altLang="zh-CN" dirty="0">
                <a:sym typeface="+mn-ea"/>
              </a:rPr>
              <a:t>2</a:t>
            </a:r>
            <a:r>
              <a:rPr lang="zh-CN" altLang="zh-CN" dirty="0">
                <a:sym typeface="+mn-ea"/>
              </a:rPr>
              <a:t>）工作量证明机制的安全性要求攻击者所占的计算资源不超过全网的</a:t>
            </a:r>
            <a:r>
              <a:rPr lang="en-US" altLang="zh-CN" dirty="0">
                <a:sym typeface="+mn-ea"/>
              </a:rPr>
              <a:t> 50%</a:t>
            </a:r>
            <a:r>
              <a:rPr lang="zh-CN" altLang="zh-CN" dirty="0">
                <a:sym typeface="+mn-ea"/>
              </a:rPr>
              <a:t>，然而从目前比特币矿池挖矿算力情况来看，算力排名前</a:t>
            </a:r>
            <a:r>
              <a:rPr lang="en-US" altLang="zh-CN" dirty="0">
                <a:sym typeface="+mn-ea"/>
              </a:rPr>
              <a:t> 5 </a:t>
            </a:r>
            <a:r>
              <a:rPr lang="zh-CN" altLang="zh-CN" dirty="0">
                <a:sym typeface="+mn-ea"/>
              </a:rPr>
              <a:t>的矿池的总的算力所占比例已经过半，对系统的安全性和公平性造成严重威胁。</a:t>
            </a:r>
            <a:endParaRPr lang="zh-CN" altLang="zh-CN" dirty="0">
              <a:solidFill>
                <a:schemeClr val="tx1"/>
              </a:solidFill>
            </a:endParaRPr>
          </a:p>
          <a:p>
            <a:pPr lvl="1"/>
            <a:r>
              <a:rPr lang="en-US" altLang="zh-CN" dirty="0">
                <a:sym typeface="+mn-ea"/>
              </a:rPr>
              <a:t>3</a:t>
            </a:r>
            <a:r>
              <a:rPr lang="zh-CN" altLang="zh-CN" dirty="0">
                <a:sym typeface="+mn-ea"/>
              </a:rPr>
              <a:t>）工作量证明过程本身是毫无意义的，这就导致了大量计算资源、能源的浪费，大量的计算机为了挖矿而空转浪费资源。</a:t>
            </a:r>
            <a:endParaRPr lang="zh-CN" altLang="zh-CN" dirty="0">
              <a:solidFill>
                <a:schemeClr val="tx1"/>
              </a:solidFill>
            </a:endParaRPr>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缺点：</a:t>
            </a:r>
            <a:endParaRPr lang="en-US" altLang="zh-CN" dirty="0">
              <a:sym typeface="+mn-ea"/>
            </a:endParaRPr>
          </a:p>
          <a:p>
            <a:r>
              <a:rPr lang="en-US" altLang="zh-CN" dirty="0">
                <a:sym typeface="+mn-ea"/>
              </a:rPr>
              <a:t>1</a:t>
            </a:r>
            <a:r>
              <a:rPr lang="zh-CN" altLang="en-US" dirty="0">
                <a:sym typeface="+mn-ea"/>
              </a:rPr>
              <a:t>）</a:t>
            </a:r>
            <a:r>
              <a:rPr lang="zh-CN" altLang="zh-CN" dirty="0">
                <a:sym typeface="+mn-ea"/>
              </a:rPr>
              <a:t>出块权力在大部分时间里只集中于少数节点手中，从而使得这部分见证节点获得的奖励累积过多，远远多于其余节点，产生财富累积。</a:t>
            </a:r>
            <a:endParaRPr lang="en-US" altLang="zh-CN" dirty="0">
              <a:sym typeface="+mn-ea"/>
            </a:endParaRPr>
          </a:p>
          <a:p>
            <a:r>
              <a:rPr lang="en-US" altLang="zh-CN" dirty="0">
                <a:sym typeface="+mn-ea"/>
              </a:rPr>
              <a:t>2</a:t>
            </a:r>
            <a:r>
              <a:rPr lang="zh-CN" altLang="en-US" dirty="0">
                <a:sym typeface="+mn-ea"/>
              </a:rPr>
              <a:t>）</a:t>
            </a:r>
            <a:r>
              <a:rPr lang="zh-CN" altLang="zh-CN" dirty="0">
                <a:sym typeface="+mn-ea"/>
              </a:rPr>
              <a:t>当其中出现错误节点导致该节点不能正常生产区块时，</a:t>
            </a:r>
            <a:r>
              <a:rPr lang="en-US" altLang="zh-CN" dirty="0" err="1">
                <a:sym typeface="+mn-ea"/>
              </a:rPr>
              <a:t>DPoS</a:t>
            </a:r>
            <a:r>
              <a:rPr lang="en-US" altLang="zh-CN" dirty="0">
                <a:sym typeface="+mn-ea"/>
              </a:rPr>
              <a:t> </a:t>
            </a:r>
            <a:r>
              <a:rPr lang="zh-CN" altLang="zh-CN" dirty="0">
                <a:sym typeface="+mn-ea"/>
              </a:rPr>
              <a:t>算法只是选择跳过该节点由下一节点继续生产区块，并且只寄希望于在后续通过投票的方式将其从见证人节点序列中淘汰</a:t>
            </a:r>
            <a:r>
              <a:rPr lang="en-US" altLang="zh-CN" dirty="0">
                <a:sym typeface="+mn-ea"/>
              </a:rPr>
              <a:t>,</a:t>
            </a:r>
            <a:r>
              <a:rPr lang="zh-CN" altLang="zh-CN" dirty="0">
                <a:sym typeface="+mn-ea"/>
              </a:rPr>
              <a:t>没有对错误节点或错误节点采取惩罚措施</a:t>
            </a:r>
            <a:r>
              <a:rPr lang="zh-CN" altLang="en-US" dirty="0">
                <a:sym typeface="+mn-ea"/>
              </a:rPr>
              <a:t>。</a:t>
            </a:r>
            <a:endParaRPr lang="en-US" altLang="zh-CN" dirty="0" err="1">
              <a:sym typeface="+mn-ea"/>
            </a:endParaRPr>
          </a:p>
          <a:p>
            <a:r>
              <a:rPr lang="en-US" altLang="zh-CN" dirty="0" err="1">
                <a:sym typeface="+mn-ea"/>
              </a:rPr>
              <a:t>3</a:t>
            </a:r>
            <a:r>
              <a:rPr lang="zh-CN" altLang="en-US" dirty="0" err="1">
                <a:sym typeface="+mn-ea"/>
              </a:rPr>
              <a:t>）时延较高：</a:t>
            </a:r>
            <a:r>
              <a:rPr lang="en-US" altLang="zh-CN" dirty="0" err="1">
                <a:sym typeface="+mn-ea"/>
              </a:rPr>
              <a:t>DPoS</a:t>
            </a:r>
            <a:r>
              <a:rPr lang="en-US" altLang="zh-CN" dirty="0">
                <a:sym typeface="+mn-ea"/>
              </a:rPr>
              <a:t> </a:t>
            </a:r>
            <a:r>
              <a:rPr lang="zh-CN" altLang="zh-CN" dirty="0">
                <a:sym typeface="+mn-ea"/>
              </a:rPr>
              <a:t>算法对见证人节点生产的区块，是交由该节点后续的见证人节点生产区块的同时对其验证的，当一个区块累积得到见证人数量</a:t>
            </a:r>
            <a:r>
              <a:rPr lang="en-US" altLang="zh-CN" dirty="0">
                <a:sym typeface="+mn-ea"/>
              </a:rPr>
              <a:t>(2/3+1)</a:t>
            </a:r>
            <a:r>
              <a:rPr lang="zh-CN" altLang="zh-CN" dirty="0">
                <a:sym typeface="+mn-ea"/>
              </a:rPr>
              <a:t>的验证通过后，该区块才会被加入到区块链中。这样的验证方式使得原本在</a:t>
            </a:r>
            <a:r>
              <a:rPr lang="en-US" altLang="zh-CN" dirty="0">
                <a:sym typeface="+mn-ea"/>
              </a:rPr>
              <a:t> 3s </a:t>
            </a:r>
            <a:r>
              <a:rPr lang="zh-CN" altLang="zh-CN" dirty="0">
                <a:sym typeface="+mn-ea"/>
              </a:rPr>
              <a:t>中就能生产的区块，产生了远高于生产时间的验证时延</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zh-CN" dirty="0">
                <a:sym typeface="+mn-ea"/>
              </a:rPr>
              <a:t>（</a:t>
            </a:r>
            <a:r>
              <a:rPr lang="en-US" altLang="zh-CN" dirty="0">
                <a:sym typeface="+mn-ea"/>
              </a:rPr>
              <a:t>1</a:t>
            </a:r>
            <a:r>
              <a:rPr lang="zh-CN" altLang="zh-CN" dirty="0">
                <a:sym typeface="+mn-ea"/>
              </a:rPr>
              <a:t>）可信性</a:t>
            </a:r>
            <a:r>
              <a:rPr lang="en-US" altLang="zh-CN" dirty="0">
                <a:sym typeface="+mn-ea"/>
              </a:rPr>
              <a:t>:</a:t>
            </a:r>
            <a:r>
              <a:rPr lang="zh-CN" altLang="zh-CN" dirty="0">
                <a:sym typeface="+mn-ea"/>
              </a:rPr>
              <a:t>智能合约的承诺包含两方面，一是自动，无需信任和公正地执行合约；二是直接，在合约执行的各个环节中取消中间人这一角色。智能合约的所有条款和执行过程是提前制定好的，并由计算机绝对执行。因此所有执行的结果都是准确无误的，不会出现不可预料的结果。</a:t>
            </a:r>
            <a:endParaRPr lang="zh-CN" altLang="zh-CN" dirty="0">
              <a:solidFill>
                <a:schemeClr val="tx1"/>
              </a:solidFill>
            </a:endParaRPr>
          </a:p>
          <a:p>
            <a:pPr marL="0" indent="0">
              <a:buNone/>
            </a:pPr>
            <a:r>
              <a:rPr lang="zh-CN" altLang="zh-CN" dirty="0">
                <a:sym typeface="+mn-ea"/>
              </a:rPr>
              <a:t>（</a:t>
            </a:r>
            <a:r>
              <a:rPr lang="en-US" altLang="zh-CN" dirty="0">
                <a:sym typeface="+mn-ea"/>
              </a:rPr>
              <a:t>2</a:t>
            </a:r>
            <a:r>
              <a:rPr lang="zh-CN" altLang="zh-CN" dirty="0">
                <a:sym typeface="+mn-ea"/>
              </a:rPr>
              <a:t>）去中心化自动性：交易无需第三方智能合约不需要中心化的权威来仲裁合约是否按规定执行，合约的监督和仲裁都由计算机来完成。</a:t>
            </a:r>
            <a:endParaRPr lang="zh-CN" altLang="zh-CN" dirty="0">
              <a:solidFill>
                <a:schemeClr val="tx1"/>
              </a:solidFill>
            </a:endParaRPr>
          </a:p>
          <a:p>
            <a:pPr marL="0" indent="0">
              <a:buNone/>
            </a:pPr>
            <a:r>
              <a:rPr lang="zh-CN" altLang="zh-CN" dirty="0">
                <a:sym typeface="+mn-ea"/>
              </a:rPr>
              <a:t>（</a:t>
            </a:r>
            <a:r>
              <a:rPr lang="en-US" altLang="zh-CN" dirty="0">
                <a:sym typeface="+mn-ea"/>
              </a:rPr>
              <a:t>3</a:t>
            </a:r>
            <a:r>
              <a:rPr lang="zh-CN" altLang="zh-CN" dirty="0">
                <a:sym typeface="+mn-ea"/>
              </a:rPr>
              <a:t>）高效的实时更新</a:t>
            </a:r>
            <a:r>
              <a:rPr lang="en-US" altLang="zh-CN" dirty="0">
                <a:sym typeface="+mn-ea"/>
              </a:rPr>
              <a:t> :</a:t>
            </a:r>
            <a:r>
              <a:rPr lang="zh-CN" altLang="zh-CN" dirty="0">
                <a:sym typeface="+mn-ea"/>
              </a:rPr>
              <a:t>由于智能合约的执行不需要人为的第三方权威或中心化代理服务的参与，其能够在任何时候响应用户的请求</a:t>
            </a:r>
            <a:r>
              <a:rPr lang="zh-CN" altLang="en-US" dirty="0">
                <a:sym typeface="+mn-ea"/>
              </a:rPr>
              <a:t>。</a:t>
            </a:r>
            <a:endParaRPr lang="zh-CN" altLang="zh-CN" dirty="0">
              <a:solidFill>
                <a:schemeClr val="tx1"/>
              </a:solidFill>
            </a:endParaRPr>
          </a:p>
          <a:p>
            <a:pPr marL="0" indent="0">
              <a:buNone/>
            </a:pPr>
            <a:r>
              <a:rPr lang="zh-CN" altLang="zh-CN" dirty="0">
                <a:sym typeface="+mn-ea"/>
              </a:rPr>
              <a:t>（</a:t>
            </a:r>
            <a:r>
              <a:rPr lang="en-US" altLang="zh-CN" dirty="0">
                <a:sym typeface="+mn-ea"/>
              </a:rPr>
              <a:t>4</a:t>
            </a:r>
            <a:r>
              <a:rPr lang="zh-CN" altLang="zh-CN" dirty="0">
                <a:sym typeface="+mn-ea"/>
              </a:rPr>
              <a:t>）更低成本</a:t>
            </a:r>
            <a:r>
              <a:rPr lang="en-US" altLang="zh-CN" dirty="0">
                <a:sym typeface="+mn-ea"/>
              </a:rPr>
              <a:t>:</a:t>
            </a:r>
            <a:r>
              <a:rPr lang="zh-CN" altLang="zh-CN" dirty="0">
                <a:sym typeface="+mn-ea"/>
              </a:rPr>
              <a:t>智能合约具有去人为干预的特点，其能够大大减少合约履行、裁决和强制执行所产生的人力成本</a:t>
            </a:r>
            <a:r>
              <a:rPr lang="zh-CN" altLang="en-US" dirty="0">
                <a:sym typeface="+mn-ea"/>
              </a:rPr>
              <a:t>。</a:t>
            </a:r>
            <a:endParaRPr lang="zh-CN" altLang="zh-CN" dirty="0">
              <a:solidFill>
                <a:schemeClr val="tx1"/>
              </a:solidFill>
            </a:endParaRPr>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a:sym typeface="+mn-ea"/>
              </a:rPr>
              <a:t>最初，比特币的价格走势基本平稳，由</a:t>
            </a:r>
            <a:r>
              <a:rPr lang="en-US" altLang="zh-CN">
                <a:sym typeface="+mn-ea"/>
              </a:rPr>
              <a:t>2017</a:t>
            </a:r>
            <a:r>
              <a:rPr lang="zh-CN" altLang="en-US">
                <a:sym typeface="+mn-ea"/>
              </a:rPr>
              <a:t>年时开始疯狂上涨。同时，这也是我们开始听到“区块链”这个概念的时候。</a:t>
            </a:r>
            <a:endParaRPr lang="zh-CN" altLang="en-US"/>
          </a:p>
          <a:p>
            <a:pPr algn="l"/>
            <a:r>
              <a:rPr lang="zh-CN" altLang="en-US">
                <a:sym typeface="+mn-ea"/>
              </a:rPr>
              <a:t>基本上，我们听到“比特币”、“区块链”这些名词也是从这个时候开始。在此之前，它可能仅仅是一个大家都不曾注意的小领域，而在中本聪以一己之力将其具体化，通过技术实现，保证比特币网络无需人维护一直自行运行至今（期间基本很少发生较大的宕机事故）。也正是中本聪，使得学界开始关注到区块链这一技术。</a:t>
            </a:r>
            <a:endParaRPr lang="zh-CN" altLang="en-US"/>
          </a:p>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zh-CN" altLang="en-US" dirty="0"/>
              <a:t>截至目前，全球已经出现了</a:t>
            </a:r>
            <a:r>
              <a:rPr lang="en-US" altLang="zh-CN" dirty="0"/>
              <a:t>2000</a:t>
            </a:r>
            <a:r>
              <a:rPr lang="zh-CN" altLang="en-US" dirty="0"/>
              <a:t>多种数字资产。但是，这些数字资产无一例外都无法实行真正货币的功能。因为这些数字资产都是在区块链技术上产生的，而区块链技术作为底层技术的不完善，导致了这些数字资产也存在许多缺陷。再加上这些数字资产与一般意义上的货币进行对比，政府很难监管，因此在货币发行给市场的调整方面也带来了诸多不利。而且相对来说，这些数字资产在实用、流通等方面与纸币也存在一定的差距。这些缺点与差距都成为数字货币发展的痛点。</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在技术发展的途中，必然会存在其支持者和反对者。而区块链技术和其他技术相比，存在着巨大的争议。其支持者和反对者双方高度对立。支持者认为：区块链于下一代技术 如同蒸汽机对于第一次工业革命一般，具有划时代的意义。而其反对者则认为其仅仅是一个披着技术外衣，吸引人眼球的</a:t>
            </a:r>
            <a:r>
              <a:rPr lang="en-US" altLang="zh-CN" dirty="0"/>
              <a:t>"</a:t>
            </a:r>
            <a:r>
              <a:rPr lang="zh-CN" altLang="en-US" dirty="0"/>
              <a:t>庞氏骗局</a:t>
            </a:r>
            <a:r>
              <a:rPr lang="en-US" altLang="zh-CN" dirty="0"/>
              <a:t>"</a:t>
            </a:r>
            <a:r>
              <a:rPr lang="zh-CN" altLang="en-US" dirty="0"/>
              <a:t>。但是我们需要清楚的是，技术本身和商业运作是不同的，技术就是为了解决某一系列问题，其本身并不应该被抨击。</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900" dirty="0">
                <a:latin typeface="+mn-ea"/>
                <a:ea typeface="+mn-ea"/>
              </a:rPr>
              <a:t>从2008年区块链技术诞生开始，到现今各种数字资产的陆续发布，间隔不到十年的时间。然而在如此短暂的时间里，就已经产生了600多种数字资产。</a:t>
            </a:r>
            <a:endParaRPr lang="en-US" altLang="zh-CN" sz="900" dirty="0">
              <a:latin typeface="+mn-ea"/>
              <a:ea typeface="+mn-ea"/>
            </a:endParaRPr>
          </a:p>
          <a:p>
            <a:r>
              <a:rPr lang="en-US" altLang="zh-CN" sz="900" dirty="0">
                <a:latin typeface="+mn-ea"/>
                <a:ea typeface="+mn-ea"/>
              </a:rPr>
              <a:t>       </a:t>
            </a:r>
            <a:r>
              <a:rPr lang="zh-CN" altLang="en-US" sz="900" dirty="0">
                <a:latin typeface="+mn-ea"/>
                <a:ea typeface="+mn-ea"/>
              </a:rPr>
              <a:t>一方面，如此大量的数字资产种类，让数字资产之间形成了竞争关系。优胜劣汰成为筛选不同数字资产的重要法则。大多数数字资产只是昙花一现，最后只有很少一部分数字资产拥有了固定的玩家。但是，这些拥有固定玩家的数字资产，依然存在着许多目前还无法解决的问题。因此，它们只能在固定的圈子内流通。</a:t>
            </a:r>
            <a:endParaRPr lang="zh-CN" altLang="en-US" sz="900" dirty="0">
              <a:latin typeface="+mn-ea"/>
              <a:ea typeface="+mn-ea"/>
            </a:endParaRPr>
          </a:p>
          <a:p>
            <a:r>
              <a:rPr lang="zh-CN" altLang="en-US" sz="900" dirty="0">
                <a:latin typeface="+mn-ea"/>
                <a:ea typeface="+mn-ea"/>
              </a:rPr>
              <a:t>       另一方面，在底层技术还不够完善的情况下，作为上层的数字资产发展得太快，在往后的应用中就会出现许多不稳定的现象。任何事物的发展都必须要有一个循序渐进的过程，只有有牢固的基础，才能够站稳脚跟。但是作为数字资产底层的区块链技术，到目前为止，并不是一个足够牢固的根基。区块链技术作为底层技术虽然已经被大多数相关人士认同，但是其自身的缺陷也遭到了很多人的争议。即使对区块链技术给予了极大厚望的相关人士，也在重点监视着它的缺陷，进而让他们在区块链技术未来的发展过程中逐步修正这些缺陷。只有区块链技术稳定了，才能支撑起庞大的数字资产的上层。</a:t>
            </a:r>
            <a:endParaRPr lang="zh-CN" altLang="en-US" sz="900" dirty="0">
              <a:latin typeface="+mn-ea"/>
              <a:ea typeface="+mn-ea"/>
            </a:endParaRPr>
          </a:p>
          <a:p>
            <a:r>
              <a:rPr lang="zh-CN" altLang="en-US" sz="900" dirty="0">
                <a:latin typeface="+mn-ea"/>
                <a:ea typeface="+mn-ea"/>
              </a:rPr>
              <a:t>将这些数字资产发展中的痛点进行整合，就可以看出大多数的痛点来源其实都是区块链技术。虽然研究者不能否认区块链技术为数字资产提供的发展机会，但是也不能因为区块链技术在数字资产的发展中利大于弊，进而忽视了底层的漏洞。只有从底层抓起，一步步地建立牢靠的根基，数字资产才能成为真正的"货币"。</a:t>
            </a:r>
            <a:endParaRPr lang="zh-CN" altLang="en-US" sz="900" dirty="0">
              <a:latin typeface="+mn-ea"/>
              <a:ea typeface="+mn-ea"/>
            </a:endParaRPr>
          </a:p>
          <a:p>
            <a:endParaRPr lang="en-US" sz="1000"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2E43F92-EF15-4472-A428-B716D84322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未来数字货币最终要达到的目标是，在互联网中合法流通。虽然数字货币的发展优势大于一般意义上的货币，但是由于目前数字货币存在着许多不稳定的因素，因此大多数国家对于数字货币的正式发行都持有保守的态度。站在国家的角度综观目前的数字货币市场，虽然比特币、莱特币等数字货币都在一定程度上获得了成功，但是这些数字货币无一例外都没有获得法律上的承认。因此，法定数字货币是未来数字货币的最终形态。</a:t>
            </a:r>
            <a:endParaRPr lang="zh-CN" altLang="en-US" dirty="0"/>
          </a:p>
          <a:p>
            <a:r>
              <a:rPr lang="zh-CN" altLang="en-US" dirty="0"/>
              <a:t>在2016年6月24日召开的首届大数据金融论坛上，央行调查统计司司长对于中国的数字货币给出了相应的解释∶"首先，数字货币由央行发行，不是去中心化;其次，与现有电子形式的本位币（主币，由国家垄断发行）不同，未来的央行数字货币将可能是基于区块链技术、具有分散式账薄特点的本位币;最后，未来的央行数字货币可实现"点对点"支付结算，不需要借助第三方中心化机构。</a:t>
            </a:r>
            <a:endParaRPr lang="zh-CN" altLang="en-US" dirty="0"/>
          </a:p>
          <a:p>
            <a:r>
              <a:rPr lang="zh-CN" altLang="en-US" dirty="0"/>
              <a:t>因此，即使是去中心化、拥有自治功能的数字货币，也不能离开法律体系的约束。法律与数字货币的结合，是未来数字货币进化的必然选择。</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供应链金融的参与主体主要有金融机构、中小企业、支持型企业以及在供应链中占优势地位的核心企业</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三大金融行业的简单应用例子</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共识机制：例如大家商量去哪个饭店吃饭？</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区块高度，指的是区块的编号，换句话说，就是一个区块与创世区块之间的块数。创世区块，顾名思义，就是一条区块链上的第一个区块，要注意的是，创世区块的区块高度是0，而不是1。</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dirty="0">
                <a:sym typeface="+mn-ea"/>
              </a:rPr>
              <a:t>在开始讲拜占庭容错算法前，先给大家讲一个故事，这个故事能为大家理解共识协议以及拜占庭容错算法提供很大的帮助。</a:t>
            </a:r>
            <a:endParaRPr lang="zh-CN" altLang="zh-CN" dirty="0">
              <a:solidFill>
                <a:schemeClr val="tx1"/>
              </a:solidFill>
            </a:endParaRPr>
          </a:p>
          <a:p>
            <a:r>
              <a:rPr lang="zh-CN" altLang="zh-CN" dirty="0">
                <a:sym typeface="+mn-ea"/>
              </a:rPr>
              <a:t>拜占庭位于如今的土耳其的伊斯坦布尔，是东罗马帝国的首都。由于当时拜占庭罗马帝国国土辽阔，为了达到防御目的，每个军队都分隔很远，将军与将军之间只能靠信差传消息。在战争的时候，拜占庭军队内所有将军和副官必须达成一致的共识，决定是否有赢的机会才去攻打敌人的阵营。但是，在军队内有可能存有叛徒和敌军的间谍，左右将军们的决定又扰乱整体军队的秩序。在进行共识时，结果并不代表大多数人的意见。这时候，在已知有成员谋反的情况下，其余忠诚的将军在不受叛徒的影响下如何达成一致的协议，拜占庭问题就此形成。</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现实世界中的一个回合可以是所有参与者都能发送信息的固定时间</a:t>
            </a:r>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1">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5.xml"/><Relationship Id="rId5" Type="http://schemas.openxmlformats.org/officeDocument/2006/relationships/image" Target="../media/image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67.xml"/><Relationship Id="rId11" Type="http://schemas.openxmlformats.org/officeDocument/2006/relationships/image" Target="../media/image1.png"/><Relationship Id="rId10" Type="http://schemas.openxmlformats.org/officeDocument/2006/relationships/image" Target="../media/image20.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image" Target="../media/image24.emf"/></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image" Target="../media/image24.emf"/></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image" Target="../media/image24.emf"/></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image" Target="../media/image24.emf"/></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image" Target="../media/image24.emf"/></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image" Target="../media/image24.emf"/></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image" Target="../media/image24.emf"/></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image" Target="../media/image24.emf"/></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image" Target="../media/image24.emf"/></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file:///C:\Users\admin\AppData\Local\Temp\wps\INetCache\42bdb534b819a9be5b63b615b5e5f8ec" TargetMode="External"/><Relationship Id="rId1"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3.xml"/><Relationship Id="rId3" Type="http://schemas.openxmlformats.org/officeDocument/2006/relationships/image" Target="file:///C:\Users\admin\AppData\Local\Temp\wps\INetCache\59626c4e0503097c64b0745e1a1e3399" TargetMode="External"/><Relationship Id="rId2" Type="http://schemas.openxmlformats.org/officeDocument/2006/relationships/image" Target="../media/image39.png"/><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7.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4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5.xml"/><Relationship Id="rId2" Type="http://schemas.openxmlformats.org/officeDocument/2006/relationships/image" Target="../media/image47.png"/><Relationship Id="rId1"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48.png"/></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49.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9.xml"/><Relationship Id="rId2" Type="http://schemas.openxmlformats.org/officeDocument/2006/relationships/image" Target="../media/image50.png"/><Relationship Id="rId1" Type="http://schemas.openxmlformats.org/officeDocument/2006/relationships/tags" Target="../tags/tag88.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52.emf"/><Relationship Id="rId1"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93.xml"/><Relationship Id="rId2" Type="http://schemas.openxmlformats.org/officeDocument/2006/relationships/image" Target="../media/image54.png"/><Relationship Id="rId1" Type="http://schemas.openxmlformats.org/officeDocument/2006/relationships/image" Target="../media/image53.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55.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56.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57.jpe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463116" y="2762885"/>
            <a:ext cx="3005951" cy="769441"/>
          </a:xfrm>
          <a:prstGeom prst="rect">
            <a:avLst/>
          </a:prstGeom>
        </p:spPr>
        <p:txBody>
          <a:bodyPr wrap="none">
            <a:spAutoFit/>
          </a:bodyPr>
          <a:lstStyle/>
          <a:p>
            <a:pPr algn="ctr">
              <a:defRPr/>
            </a:pPr>
            <a:r>
              <a:rPr lang="zh-CN" altLang="en-US" sz="4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区块链金融</a:t>
            </a:r>
            <a:endParaRPr lang="zh-CN" altLang="en-US" sz="44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4" name="直接连接符 33"/>
          <p:cNvCxnSpPr/>
          <p:nvPr/>
        </p:nvCxnSpPr>
        <p:spPr>
          <a:xfrm>
            <a:off x="11343404" y="6149591"/>
            <a:ext cx="3349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10468373" y="6222939"/>
            <a:ext cx="1402080" cy="337185"/>
          </a:xfrm>
          <a:prstGeom prst="rect">
            <a:avLst/>
          </a:prstGeom>
        </p:spPr>
        <p:txBody>
          <a:bodyPr wrap="none">
            <a:spAutoFit/>
          </a:bodyPr>
          <a:lstStyle/>
          <a:p>
            <a:pPr algn="r">
              <a:defRPr/>
            </a:pPr>
            <a:r>
              <a:rPr lang="zh-CN" altLang="en-US" sz="16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南京邮电大学</a:t>
            </a:r>
            <a:endParaRPr lang="zh-CN" altLang="en-US" sz="16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7" name="直接连接符 46"/>
          <p:cNvCxnSpPr/>
          <p:nvPr/>
        </p:nvCxnSpPr>
        <p:spPr>
          <a:xfrm>
            <a:off x="531652" y="6149591"/>
            <a:ext cx="3349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371184" y="6222939"/>
            <a:ext cx="1193800" cy="337185"/>
          </a:xfrm>
          <a:prstGeom prst="rect">
            <a:avLst/>
          </a:prstGeom>
        </p:spPr>
        <p:txBody>
          <a:bodyPr wrap="none">
            <a:spAutoFit/>
          </a:bodyPr>
          <a:lstStyle/>
          <a:p>
            <a:pPr>
              <a:defRPr/>
            </a:pPr>
            <a:fld id="{BB962C8B-B14F-4D97-AF65-F5344CB8AC3E}" type="datetime1">
              <a:rPr lang="zh-CN" altLang="en-US"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fld>
            <a:endParaRPr lang="zh-CN" altLang="en-US"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4974590" y="4688840"/>
            <a:ext cx="2379980" cy="368300"/>
          </a:xfrm>
          <a:prstGeom prst="rect">
            <a:avLst/>
          </a:prstGeom>
          <a:noFill/>
        </p:spPr>
        <p:txBody>
          <a:bodyPr wrap="square" rtlCol="0">
            <a:spAutoFit/>
          </a:bodyPr>
          <a:lstStyle/>
          <a:p>
            <a:r>
              <a:rPr lang="zh-CN" altLang="en-US"/>
              <a:t>主讲人：黄海平</a:t>
            </a:r>
            <a:endParaRPr lang="zh-CN" altLang="en-US"/>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pic>
        <p:nvPicPr>
          <p:cNvPr id="4" name="图片 3" descr="计算机学科楼照片"/>
          <p:cNvPicPr>
            <a:picLocks noChangeAspect="1"/>
          </p:cNvPicPr>
          <p:nvPr/>
        </p:nvPicPr>
        <p:blipFill>
          <a:blip r:embed="rId2"/>
          <a:stretch>
            <a:fillRect/>
          </a:stretch>
        </p:blipFill>
        <p:spPr>
          <a:xfrm>
            <a:off x="0" y="0"/>
            <a:ext cx="4464050" cy="1325245"/>
          </a:xfrm>
          <a:prstGeom prst="rect">
            <a:avLst/>
          </a:prstGeom>
        </p:spPr>
      </p:pic>
      <p:sp>
        <p:nvSpPr>
          <p:cNvPr id="2" name="菱形 1"/>
          <p:cNvSpPr/>
          <p:nvPr/>
        </p:nvSpPr>
        <p:spPr>
          <a:xfrm>
            <a:off x="1991995" y="133350"/>
            <a:ext cx="8074660" cy="6591935"/>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979170"/>
            <a:ext cx="5654675" cy="1004570"/>
          </a:xfrm>
          <a:prstGeom prst="rect">
            <a:avLst/>
          </a:prstGeom>
          <a:noFill/>
        </p:spPr>
        <p:txBody>
          <a:bodyPr wrap="square" rtlCol="0">
            <a:spAutoFit/>
          </a:bodyPr>
          <a:lstStyle/>
          <a:p>
            <a:pPr algn="just">
              <a:lnSpc>
                <a:spcPct val="110000"/>
              </a:lnSpc>
            </a:pPr>
            <a:r>
              <a:rPr lang="zh-CN" altLang="en-US" b="1">
                <a:solidFill>
                  <a:schemeClr val="tx1"/>
                </a:solidFill>
                <a:latin typeface="微软雅黑" panose="020B0503020204020204" pitchFamily="34" charset="-122"/>
                <a:ea typeface="微软雅黑" panose="020B0503020204020204" pitchFamily="34" charset="-122"/>
              </a:rPr>
              <a:t>国内：在区块链迅速发展的背景下，中国顺应全球化需求，紧跟国际步伐，积极推动国内区块链的相关领研究、标准化制定以及产业化发展</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72530" y="979170"/>
            <a:ext cx="5471795" cy="700405"/>
          </a:xfrm>
          <a:prstGeom prst="rect">
            <a:avLst/>
          </a:prstGeom>
          <a:noFill/>
        </p:spPr>
        <p:txBody>
          <a:bodyPr wrap="square" rtlCol="0">
            <a:spAutoFit/>
          </a:bodyPr>
          <a:lstStyle/>
          <a:p>
            <a:pPr algn="just">
              <a:lnSpc>
                <a:spcPct val="110000"/>
              </a:lnSpc>
            </a:pPr>
            <a:r>
              <a:rPr lang="zh-CN" altLang="en-US" b="1">
                <a:solidFill>
                  <a:schemeClr val="tx1"/>
                </a:solidFill>
                <a:latin typeface="微软雅黑" panose="020B0503020204020204" pitchFamily="34" charset="-122"/>
                <a:ea typeface="微软雅黑" panose="020B0503020204020204" pitchFamily="34" charset="-122"/>
              </a:rPr>
              <a:t>国际：对推动区块链技术和应用的发展较为积极，区块链在各国快速发展</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115310" y="2499360"/>
            <a:ext cx="2940685" cy="800735"/>
          </a:xfrm>
          <a:prstGeom prst="rect">
            <a:avLst/>
          </a:prstGeom>
          <a:noFill/>
        </p:spPr>
        <p:txBody>
          <a:bodyPr wrap="square" rtlCol="0">
            <a:spAutoFit/>
          </a:bodyPr>
          <a:lstStyle/>
          <a:p>
            <a:pPr algn="just">
              <a:lnSpc>
                <a:spcPct val="110000"/>
              </a:lnSpc>
            </a:pPr>
            <a:r>
              <a:rPr lang="zh-CN" altLang="zh-CN" sz="1400" dirty="0">
                <a:solidFill>
                  <a:schemeClr val="tx1"/>
                </a:solidFill>
                <a:latin typeface="微软雅黑" panose="020B0503020204020204" pitchFamily="34" charset="-122"/>
                <a:ea typeface="微软雅黑" panose="020B0503020204020204" pitchFamily="34" charset="-122"/>
              </a:rPr>
              <a:t>工信部发布《区块链参考架构》，给予行业发展政策指导。意味着区块链基础性标准确立</a:t>
            </a:r>
            <a:endParaRPr lang="zh-CN" altLang="zh-CN" sz="1400"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708910" y="3784600"/>
            <a:ext cx="3092450" cy="1037590"/>
          </a:xfrm>
          <a:prstGeom prst="rect">
            <a:avLst/>
          </a:prstGeom>
          <a:noFill/>
        </p:spPr>
        <p:txBody>
          <a:bodyPr wrap="square" rtlCol="0">
            <a:spAutoFit/>
          </a:bodyPr>
          <a:lstStyle/>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国务院发布《十三五国家信息规划》，区块链写入</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十三五</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规划，首次提到支持区块链技术的发展，两次提及</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区块链</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关键词</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67230" y="5100320"/>
            <a:ext cx="3122295" cy="1274445"/>
          </a:xfrm>
          <a:prstGeom prst="rect">
            <a:avLst/>
          </a:prstGeom>
          <a:noFill/>
        </p:spPr>
        <p:txBody>
          <a:bodyPr wrap="square" rtlCol="0">
            <a:spAutoFit/>
          </a:bodyPr>
          <a:lstStyle/>
          <a:p>
            <a:pPr algn="just">
              <a:lnSpc>
                <a:spcPct val="110000"/>
              </a:lnSpc>
            </a:pPr>
            <a:r>
              <a:rPr lang="zh-CN" altLang="en-US" sz="1400">
                <a:solidFill>
                  <a:schemeClr val="tx1"/>
                </a:solidFill>
                <a:latin typeface="微软雅黑" panose="020B0503020204020204" pitchFamily="34" charset="-122"/>
                <a:ea typeface="微软雅黑" panose="020B0503020204020204" pitchFamily="34" charset="-122"/>
              </a:rPr>
              <a:t>工信部发布《中国区块链技术和应用发展白皮书》，首提标准化路线图和标准框架体系。总结国内外区块链发展现状和趋势，指出区块链的核心技术路径。</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3" name="右箭头"/>
          <p:cNvSpPr/>
          <p:nvPr/>
        </p:nvSpPr>
        <p:spPr>
          <a:xfrm rot="16200000">
            <a:off x="534035" y="4785360"/>
            <a:ext cx="1508760" cy="1356995"/>
          </a:xfrm>
          <a:prstGeom prst="rightArrow">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文本框 8"/>
          <p:cNvSpPr txBox="1"/>
          <p:nvPr/>
        </p:nvSpPr>
        <p:spPr>
          <a:xfrm>
            <a:off x="784860" y="5007610"/>
            <a:ext cx="1007745" cy="361950"/>
          </a:xfrm>
          <a:prstGeom prst="rect">
            <a:avLst/>
          </a:prstGeom>
          <a:noFill/>
        </p:spPr>
        <p:txBody>
          <a:bodyPr wrap="square" rtlCol="0">
            <a:spAutoFit/>
          </a:bodyPr>
          <a:lstStyle/>
          <a:p>
            <a:pPr algn="just">
              <a:lnSpc>
                <a:spcPct val="110000"/>
              </a:lnSpc>
            </a:pPr>
            <a:r>
              <a:rPr lang="en-US" altLang="zh-CN" sz="1600">
                <a:solidFill>
                  <a:schemeClr val="bg1"/>
                </a:solidFill>
                <a:latin typeface="微软雅黑" panose="020B0503020204020204" pitchFamily="34" charset="-122"/>
                <a:ea typeface="微软雅黑" panose="020B0503020204020204" pitchFamily="34" charset="-122"/>
              </a:rPr>
              <a:t>2015.12</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0" name="右箭头"/>
          <p:cNvSpPr/>
          <p:nvPr/>
        </p:nvSpPr>
        <p:spPr>
          <a:xfrm rot="16200000">
            <a:off x="1153795" y="3624580"/>
            <a:ext cx="1508760" cy="135699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右箭头"/>
          <p:cNvSpPr/>
          <p:nvPr/>
        </p:nvSpPr>
        <p:spPr>
          <a:xfrm rot="16200000">
            <a:off x="1716405" y="2351405"/>
            <a:ext cx="1508760" cy="135699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1404620" y="3784600"/>
            <a:ext cx="1007745" cy="361950"/>
          </a:xfrm>
          <a:prstGeom prst="rect">
            <a:avLst/>
          </a:prstGeom>
          <a:noFill/>
        </p:spPr>
        <p:txBody>
          <a:bodyPr wrap="square" rtlCol="0">
            <a:spAutoFit/>
          </a:bodyPr>
          <a:lstStyle/>
          <a:p>
            <a:pPr algn="just">
              <a:lnSpc>
                <a:spcPct val="110000"/>
              </a:lnSpc>
            </a:pPr>
            <a:r>
              <a:rPr lang="en-US" altLang="zh-CN" sz="1600">
                <a:solidFill>
                  <a:schemeClr val="bg1"/>
                </a:solidFill>
                <a:latin typeface="微软雅黑" panose="020B0503020204020204" pitchFamily="34" charset="-122"/>
                <a:ea typeface="微软雅黑" panose="020B0503020204020204" pitchFamily="34" charset="-122"/>
              </a:rPr>
              <a:t>2016.12</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28190" y="2585720"/>
            <a:ext cx="1007745" cy="361950"/>
          </a:xfrm>
          <a:prstGeom prst="rect">
            <a:avLst/>
          </a:prstGeom>
          <a:noFill/>
        </p:spPr>
        <p:txBody>
          <a:bodyPr wrap="square" rtlCol="0">
            <a:spAutoFit/>
          </a:bodyPr>
          <a:lstStyle/>
          <a:p>
            <a:pPr algn="just">
              <a:lnSpc>
                <a:spcPct val="110000"/>
              </a:lnSpc>
            </a:pPr>
            <a:r>
              <a:rPr lang="en-US" altLang="zh-CN" sz="1600">
                <a:solidFill>
                  <a:schemeClr val="bg1"/>
                </a:solidFill>
                <a:latin typeface="微软雅黑" panose="020B0503020204020204" pitchFamily="34" charset="-122"/>
                <a:ea typeface="微软雅黑" panose="020B0503020204020204" pitchFamily="34" charset="-122"/>
              </a:rPr>
              <a:t>2017.5</a:t>
            </a:r>
            <a:endParaRPr lang="en-US" altLang="zh-CN" sz="160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srcRect t="565" b="565"/>
          <a:stretch>
            <a:fillRect/>
          </a:stretch>
        </p:blipFill>
        <p:spPr>
          <a:xfrm>
            <a:off x="6379210" y="1988714"/>
            <a:ext cx="1306195" cy="870797"/>
          </a:xfrm>
          <a:prstGeom prst="rect">
            <a:avLst/>
          </a:prstGeom>
        </p:spPr>
      </p:pic>
      <p:pic>
        <p:nvPicPr>
          <p:cNvPr id="15" name="图片 14"/>
          <p:cNvPicPr>
            <a:picLocks noChangeAspect="1"/>
          </p:cNvPicPr>
          <p:nvPr/>
        </p:nvPicPr>
        <p:blipFill>
          <a:blip r:embed="rId2"/>
          <a:srcRect t="5563" b="5563"/>
          <a:stretch>
            <a:fillRect/>
          </a:stretch>
        </p:blipFill>
        <p:spPr>
          <a:xfrm>
            <a:off x="6379210" y="3109489"/>
            <a:ext cx="1306195" cy="870797"/>
          </a:xfrm>
          <a:prstGeom prst="rect">
            <a:avLst/>
          </a:prstGeom>
        </p:spPr>
      </p:pic>
      <p:pic>
        <p:nvPicPr>
          <p:cNvPr id="17" name="图片 16"/>
          <p:cNvPicPr>
            <a:picLocks noChangeAspect="1"/>
          </p:cNvPicPr>
          <p:nvPr/>
        </p:nvPicPr>
        <p:blipFill>
          <a:blip r:embed="rId3"/>
          <a:srcRect t="5888" b="5888"/>
          <a:stretch>
            <a:fillRect/>
          </a:stretch>
        </p:blipFill>
        <p:spPr>
          <a:xfrm>
            <a:off x="6379210" y="5487670"/>
            <a:ext cx="1320165" cy="880745"/>
          </a:xfrm>
          <a:prstGeom prst="rect">
            <a:avLst/>
          </a:prstGeom>
        </p:spPr>
      </p:pic>
      <p:pic>
        <p:nvPicPr>
          <p:cNvPr id="18" name="图片 17"/>
          <p:cNvPicPr>
            <a:picLocks noChangeAspect="1"/>
          </p:cNvPicPr>
          <p:nvPr/>
        </p:nvPicPr>
        <p:blipFill>
          <a:blip r:embed="rId4"/>
          <a:srcRect t="2118" b="2118"/>
          <a:stretch>
            <a:fillRect/>
          </a:stretch>
        </p:blipFill>
        <p:spPr>
          <a:xfrm>
            <a:off x="6394450" y="4230370"/>
            <a:ext cx="1304925" cy="869950"/>
          </a:xfrm>
          <a:prstGeom prst="rect">
            <a:avLst/>
          </a:prstGeom>
        </p:spPr>
      </p:pic>
      <p:sp>
        <p:nvSpPr>
          <p:cNvPr id="19" name="文本框 18"/>
          <p:cNvSpPr txBox="1"/>
          <p:nvPr/>
        </p:nvSpPr>
        <p:spPr>
          <a:xfrm>
            <a:off x="7829550" y="1889760"/>
            <a:ext cx="3914775" cy="1037590"/>
          </a:xfrm>
          <a:prstGeom prst="rect">
            <a:avLst/>
          </a:prstGeom>
          <a:noFill/>
        </p:spPr>
        <p:txBody>
          <a:bodyPr wrap="square" rtlCol="0">
            <a:spAutoFit/>
          </a:bodyPr>
          <a:lstStyle/>
          <a:p>
            <a:pPr algn="just">
              <a:lnSpc>
                <a:spcPct val="110000"/>
              </a:lnSpc>
            </a:pPr>
            <a:r>
              <a:rPr lang="zh-CN" altLang="en-US" sz="1400" b="1">
                <a:solidFill>
                  <a:schemeClr val="tx1"/>
                </a:solidFill>
                <a:latin typeface="微软雅黑" panose="020B0503020204020204" pitchFamily="34" charset="-122"/>
                <a:ea typeface="微软雅黑" panose="020B0503020204020204" pitchFamily="34" charset="-122"/>
              </a:rPr>
              <a:t>美国</a:t>
            </a:r>
            <a:r>
              <a:rPr lang="zh-CN" altLang="en-US" sz="1400">
                <a:solidFill>
                  <a:schemeClr val="tx1"/>
                </a:solidFill>
                <a:latin typeface="微软雅黑" panose="020B0503020204020204" pitchFamily="34" charset="-122"/>
                <a:ea typeface="微软雅黑" panose="020B0503020204020204" pitchFamily="34" charset="-122"/>
              </a:rPr>
              <a:t>：</a:t>
            </a:r>
            <a:r>
              <a:rPr lang="en-US" altLang="zh-CN" sz="1400">
                <a:solidFill>
                  <a:schemeClr val="tx1"/>
                </a:solidFill>
                <a:latin typeface="微软雅黑" panose="020B0503020204020204" pitchFamily="34" charset="-122"/>
                <a:ea typeface="微软雅黑" panose="020B0503020204020204" pitchFamily="34" charset="-122"/>
              </a:rPr>
              <a:t>2015</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月，批准比特币交易所成立，</a:t>
            </a:r>
            <a:r>
              <a:rPr lang="en-US" altLang="zh-CN" sz="1400">
                <a:solidFill>
                  <a:schemeClr val="tx1"/>
                </a:solidFill>
                <a:latin typeface="微软雅黑" panose="020B0503020204020204" pitchFamily="34" charset="-122"/>
                <a:ea typeface="微软雅黑" panose="020B0503020204020204" pitchFamily="34" charset="-122"/>
              </a:rPr>
              <a:t>2015</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6</a:t>
            </a:r>
            <a:r>
              <a:rPr lang="zh-CN" altLang="en-US" sz="1400">
                <a:solidFill>
                  <a:schemeClr val="tx1"/>
                </a:solidFill>
                <a:latin typeface="微软雅黑" panose="020B0503020204020204" pitchFamily="34" charset="-122"/>
                <a:ea typeface="微软雅黑" panose="020B0503020204020204" pitchFamily="34" charset="-122"/>
              </a:rPr>
              <a:t>月，数字货币公司监管框架最终版本</a:t>
            </a:r>
            <a:r>
              <a:rPr lang="en-US" altLang="zh-CN" sz="1400">
                <a:solidFill>
                  <a:schemeClr val="tx1"/>
                </a:solidFill>
                <a:latin typeface="微软雅黑" panose="020B0503020204020204" pitchFamily="34" charset="-122"/>
                <a:ea typeface="微软雅黑" panose="020B0503020204020204" pitchFamily="34" charset="-122"/>
              </a:rPr>
              <a:t>Biticense</a:t>
            </a:r>
            <a:r>
              <a:rPr lang="zh-CN" altLang="en-US" sz="1400">
                <a:solidFill>
                  <a:schemeClr val="tx1"/>
                </a:solidFill>
                <a:latin typeface="微软雅黑" panose="020B0503020204020204" pitchFamily="34" charset="-122"/>
                <a:ea typeface="微软雅黑" panose="020B0503020204020204" pitchFamily="34" charset="-122"/>
              </a:rPr>
              <a:t>发布，</a:t>
            </a:r>
            <a:r>
              <a:rPr lang="en-US" altLang="zh-CN" sz="1400">
                <a:solidFill>
                  <a:schemeClr val="tx1"/>
                </a:solidFill>
                <a:latin typeface="微软雅黑" panose="020B0503020204020204" pitchFamily="34" charset="-122"/>
                <a:ea typeface="微软雅黑" panose="020B0503020204020204" pitchFamily="34" charset="-122"/>
              </a:rPr>
              <a:t>2016</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6</a:t>
            </a:r>
            <a:r>
              <a:rPr lang="zh-CN" altLang="en-US" sz="1400">
                <a:solidFill>
                  <a:schemeClr val="tx1"/>
                </a:solidFill>
                <a:latin typeface="微软雅黑" panose="020B0503020204020204" pitchFamily="34" charset="-122"/>
                <a:ea typeface="微软雅黑" panose="020B0503020204020204" pitchFamily="34" charset="-122"/>
              </a:rPr>
              <a:t>月，国土安全部对</a:t>
            </a:r>
            <a:r>
              <a:rPr lang="en-US" altLang="zh-CN" sz="1400">
                <a:solidFill>
                  <a:schemeClr val="tx1"/>
                </a:solidFill>
                <a:latin typeface="微软雅黑" panose="020B0503020204020204" pitchFamily="34" charset="-122"/>
                <a:ea typeface="微软雅黑" panose="020B0503020204020204" pitchFamily="34" charset="-122"/>
              </a:rPr>
              <a:t>6</a:t>
            </a:r>
            <a:r>
              <a:rPr lang="zh-CN" altLang="en-US" sz="1400">
                <a:solidFill>
                  <a:schemeClr val="tx1"/>
                </a:solidFill>
                <a:latin typeface="微软雅黑" panose="020B0503020204020204" pitchFamily="34" charset="-122"/>
                <a:ea typeface="微软雅黑" panose="020B0503020204020204" pitchFamily="34" charset="-122"/>
              </a:rPr>
              <a:t>家致力于政府区块链应用开发的公司发布补贴</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829550" y="3109595"/>
            <a:ext cx="3914775" cy="800735"/>
          </a:xfrm>
          <a:prstGeom prst="rect">
            <a:avLst/>
          </a:prstGeom>
          <a:noFill/>
        </p:spPr>
        <p:txBody>
          <a:bodyPr wrap="square" rtlCol="0">
            <a:spAutoFit/>
          </a:bodyPr>
          <a:lstStyle/>
          <a:p>
            <a:pPr algn="just">
              <a:lnSpc>
                <a:spcPct val="110000"/>
              </a:lnSpc>
            </a:pPr>
            <a:r>
              <a:rPr lang="zh-CN" altLang="en-US" sz="1400" b="1">
                <a:solidFill>
                  <a:schemeClr val="tx1"/>
                </a:solidFill>
                <a:latin typeface="微软雅黑" panose="020B0503020204020204" pitchFamily="34" charset="-122"/>
                <a:ea typeface="微软雅黑" panose="020B0503020204020204" pitchFamily="34" charset="-122"/>
              </a:rPr>
              <a:t>日本</a:t>
            </a:r>
            <a:r>
              <a:rPr lang="zh-CN" altLang="en-US" sz="1400">
                <a:solidFill>
                  <a:schemeClr val="tx1"/>
                </a:solidFill>
                <a:latin typeface="微软雅黑" panose="020B0503020204020204" pitchFamily="34" charset="-122"/>
                <a:ea typeface="微软雅黑" panose="020B0503020204020204" pitchFamily="34" charset="-122"/>
              </a:rPr>
              <a:t>：</a:t>
            </a:r>
            <a:r>
              <a:rPr lang="en-US" sz="1400">
                <a:solidFill>
                  <a:schemeClr val="tx1"/>
                </a:solidFill>
                <a:latin typeface="微软雅黑" panose="020B0503020204020204" pitchFamily="34" charset="-122"/>
                <a:ea typeface="微软雅黑" panose="020B0503020204020204" pitchFamily="34" charset="-122"/>
              </a:rPr>
              <a:t>2016</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5</a:t>
            </a:r>
            <a:r>
              <a:rPr lang="zh-CN" altLang="en-US" sz="1400">
                <a:solidFill>
                  <a:schemeClr val="tx1"/>
                </a:solidFill>
                <a:latin typeface="微软雅黑" panose="020B0503020204020204" pitchFamily="34" charset="-122"/>
                <a:ea typeface="微软雅黑" panose="020B0503020204020204" pitchFamily="34" charset="-122"/>
              </a:rPr>
              <a:t>月，日本首次批准数字货币监管法案，并定义为财产；成立首个区块链行业组织</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区块链合作联盟（</a:t>
            </a:r>
            <a:r>
              <a:rPr lang="en-US" altLang="zh-CN" sz="1400">
                <a:solidFill>
                  <a:schemeClr val="tx1"/>
                </a:solidFill>
                <a:latin typeface="微软雅黑" panose="020B0503020204020204" pitchFamily="34" charset="-122"/>
                <a:ea typeface="微软雅黑" panose="020B0503020204020204" pitchFamily="34" charset="-122"/>
              </a:rPr>
              <a:t>BCCC</a:t>
            </a:r>
            <a:r>
              <a:rPr lang="zh-CN" altLang="en-US"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829550" y="4161790"/>
            <a:ext cx="3914775" cy="1037590"/>
          </a:xfrm>
          <a:prstGeom prst="rect">
            <a:avLst/>
          </a:prstGeom>
          <a:noFill/>
        </p:spPr>
        <p:txBody>
          <a:bodyPr wrap="square" rtlCol="0">
            <a:spAutoFit/>
          </a:bodyPr>
          <a:lstStyle/>
          <a:p>
            <a:pPr algn="just">
              <a:lnSpc>
                <a:spcPct val="110000"/>
              </a:lnSpc>
            </a:pPr>
            <a:r>
              <a:rPr lang="zh-CN" altLang="en-US" sz="1400" b="1">
                <a:solidFill>
                  <a:schemeClr val="tx1"/>
                </a:solidFill>
                <a:latin typeface="微软雅黑" panose="020B0503020204020204" pitchFamily="34" charset="-122"/>
                <a:ea typeface="微软雅黑" panose="020B0503020204020204" pitchFamily="34" charset="-122"/>
              </a:rPr>
              <a:t>欧盟</a:t>
            </a:r>
            <a:r>
              <a:rPr lang="zh-CN" altLang="en-US" sz="1400">
                <a:solidFill>
                  <a:schemeClr val="tx1"/>
                </a:solidFill>
                <a:latin typeface="微软雅黑" panose="020B0503020204020204" pitchFamily="34" charset="-122"/>
                <a:ea typeface="微软雅黑" panose="020B0503020204020204" pitchFamily="34" charset="-122"/>
              </a:rPr>
              <a:t>：</a:t>
            </a:r>
            <a:r>
              <a:rPr lang="en-US" altLang="zh-CN" sz="1400">
                <a:solidFill>
                  <a:schemeClr val="tx1"/>
                </a:solidFill>
                <a:latin typeface="微软雅黑" panose="020B0503020204020204" pitchFamily="34" charset="-122"/>
                <a:ea typeface="微软雅黑" panose="020B0503020204020204" pitchFamily="34" charset="-122"/>
              </a:rPr>
              <a:t>2016</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12</a:t>
            </a:r>
            <a:r>
              <a:rPr lang="zh-CN" altLang="en-US" sz="1400">
                <a:solidFill>
                  <a:schemeClr val="tx1"/>
                </a:solidFill>
                <a:latin typeface="微软雅黑" panose="020B0503020204020204" pitchFamily="34" charset="-122"/>
                <a:ea typeface="微软雅黑" panose="020B0503020204020204" pitchFamily="34" charset="-122"/>
              </a:rPr>
              <a:t>月，欧盟委员会将加密数字货币放在快速发展目标领域的首位；</a:t>
            </a:r>
            <a:r>
              <a:rPr lang="en-US" altLang="zh-CN" sz="1400">
                <a:solidFill>
                  <a:schemeClr val="tx1"/>
                </a:solidFill>
                <a:latin typeface="微软雅黑" panose="020B0503020204020204" pitchFamily="34" charset="-122"/>
                <a:ea typeface="微软雅黑" panose="020B0503020204020204" pitchFamily="34" charset="-122"/>
              </a:rPr>
              <a:t>2016</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4</a:t>
            </a:r>
            <a:r>
              <a:rPr lang="zh-CN" altLang="en-US" sz="1400">
                <a:solidFill>
                  <a:schemeClr val="tx1"/>
                </a:solidFill>
                <a:latin typeface="微软雅黑" panose="020B0503020204020204" pitchFamily="34" charset="-122"/>
                <a:ea typeface="微软雅黑" panose="020B0503020204020204" pitchFamily="34" charset="-122"/>
              </a:rPr>
              <a:t>月，央行计划对区块链和分类账簿技术与支付、证券托管以及抵押等银行业务的相关性进行评估</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829550" y="5290820"/>
            <a:ext cx="3914775" cy="1274445"/>
          </a:xfrm>
          <a:prstGeom prst="rect">
            <a:avLst/>
          </a:prstGeom>
          <a:noFill/>
        </p:spPr>
        <p:txBody>
          <a:bodyPr wrap="square" rtlCol="0">
            <a:spAutoFit/>
          </a:bodyPr>
          <a:lstStyle/>
          <a:p>
            <a:pPr algn="just">
              <a:lnSpc>
                <a:spcPct val="110000"/>
              </a:lnSpc>
            </a:pPr>
            <a:r>
              <a:rPr lang="zh-CN" altLang="en-US" sz="1400" b="1">
                <a:solidFill>
                  <a:schemeClr val="tx1"/>
                </a:solidFill>
                <a:latin typeface="微软雅黑" panose="020B0503020204020204" pitchFamily="34" charset="-122"/>
                <a:ea typeface="微软雅黑" panose="020B0503020204020204" pitchFamily="34" charset="-122"/>
              </a:rPr>
              <a:t>俄罗斯</a:t>
            </a:r>
            <a:r>
              <a:rPr lang="zh-CN" altLang="en-US" sz="1400">
                <a:solidFill>
                  <a:schemeClr val="tx1"/>
                </a:solidFill>
                <a:latin typeface="微软雅黑" panose="020B0503020204020204" pitchFamily="34" charset="-122"/>
                <a:ea typeface="微软雅黑" panose="020B0503020204020204" pitchFamily="34" charset="-122"/>
              </a:rPr>
              <a:t>：</a:t>
            </a:r>
            <a:r>
              <a:rPr lang="en-US" altLang="zh-CN" sz="1400">
                <a:solidFill>
                  <a:schemeClr val="tx1"/>
                </a:solidFill>
                <a:latin typeface="微软雅黑" panose="020B0503020204020204" pitchFamily="34" charset="-122"/>
                <a:ea typeface="微软雅黑" panose="020B0503020204020204" pitchFamily="34" charset="-122"/>
              </a:rPr>
              <a:t>2014</a:t>
            </a:r>
            <a:r>
              <a:rPr lang="zh-CN" altLang="en-US" sz="1400">
                <a:solidFill>
                  <a:schemeClr val="tx1"/>
                </a:solidFill>
                <a:latin typeface="微软雅黑" panose="020B0503020204020204" pitchFamily="34" charset="-122"/>
                <a:ea typeface="微软雅黑" panose="020B0503020204020204" pitchFamily="34" charset="-122"/>
              </a:rPr>
              <a:t>年，俄罗斯财政部建议禁止比特币及加密电子货币的操作；</a:t>
            </a:r>
            <a:r>
              <a:rPr lang="en-US" altLang="zh-CN" sz="1400">
                <a:solidFill>
                  <a:schemeClr val="tx1"/>
                </a:solidFill>
                <a:latin typeface="微软雅黑" panose="020B0503020204020204" pitchFamily="34" charset="-122"/>
                <a:ea typeface="微软雅黑" panose="020B0503020204020204" pitchFamily="34" charset="-122"/>
              </a:rPr>
              <a:t>2016</a:t>
            </a:r>
            <a:r>
              <a:rPr lang="zh-CN" altLang="en-US" sz="1400">
                <a:solidFill>
                  <a:schemeClr val="tx1"/>
                </a:solidFill>
                <a:latin typeface="微软雅黑" panose="020B0503020204020204" pitchFamily="34" charset="-122"/>
                <a:ea typeface="微软雅黑" panose="020B0503020204020204" pitchFamily="34" charset="-122"/>
              </a:rPr>
              <a:t>年初，央行考虑比特币合法化和交易监管；</a:t>
            </a:r>
            <a:r>
              <a:rPr lang="en-US" altLang="zh-CN" sz="1400">
                <a:solidFill>
                  <a:schemeClr val="tx1"/>
                </a:solidFill>
                <a:latin typeface="微软雅黑" panose="020B0503020204020204" pitchFamily="34" charset="-122"/>
                <a:ea typeface="微软雅黑" panose="020B0503020204020204" pitchFamily="34" charset="-122"/>
              </a:rPr>
              <a:t>2017</a:t>
            </a:r>
            <a:r>
              <a:rPr lang="zh-CN" altLang="en-US" sz="1400">
                <a:solidFill>
                  <a:schemeClr val="tx1"/>
                </a:solidFill>
                <a:latin typeface="微软雅黑" panose="020B0503020204020204" pitchFamily="34" charset="-122"/>
                <a:ea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月，关于</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合法化</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区块链技术的发展战略线图提交总统批准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 name="标题 1"/>
          <p:cNvSpPr>
            <a:spLocks noGrp="1"/>
          </p:cNvSpPr>
          <p:nvPr/>
        </p:nvSpPr>
        <p:spPr>
          <a:xfrm>
            <a:off x="608400" y="347415"/>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t>区块链国内外政策</a:t>
            </a:r>
          </a:p>
        </p:txBody>
      </p:sp>
      <p:pic>
        <p:nvPicPr>
          <p:cNvPr id="23" name="图片 22" descr="J84`I@2ZF%$(]6X2[`[(KRY"/>
          <p:cNvPicPr>
            <a:picLocks noChangeAspect="1"/>
          </p:cNvPicPr>
          <p:nvPr/>
        </p:nvPicPr>
        <p:blipFill>
          <a:blip r:embed="rId5"/>
          <a:stretch>
            <a:fillRect/>
          </a:stretch>
        </p:blipFill>
        <p:spPr>
          <a:xfrm>
            <a:off x="9902825" y="159385"/>
            <a:ext cx="2162175" cy="695325"/>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blinds(horizontal)">
                                      <p:cBhvr>
                                        <p:cTn id="16" dur="500"/>
                                        <p:tgtEl>
                                          <p:spTgt spid="9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3" grpId="0" animBg="1"/>
      <p:bldP spid="9" grpId="0"/>
      <p:bldP spid="10" grpId="0" animBg="1"/>
      <p:bldP spid="11" grpId="0" animBg="1"/>
      <p:bldP spid="12" grpId="0"/>
      <p:bldP spid="13" grpId="0"/>
      <p:bldP spid="19" grpId="0"/>
      <p:bldP spid="20" grpId="0"/>
      <p:bldP spid="21" grpId="0"/>
      <p:bldP spid="2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54938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区块链主要面临着来自技术性能和安全风险方面的瓶颈</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5765" y="1320165"/>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技术瓶颈</a:t>
            </a:r>
            <a:endParaRPr lang="zh-CN" altLang="en-US" sz="2000" b="1">
              <a:latin typeface="微软雅黑" panose="020B0503020204020204" pitchFamily="34" charset="-122"/>
              <a:ea typeface="微软雅黑" panose="020B0503020204020204" pitchFamily="34" charset="-122"/>
            </a:endParaRPr>
          </a:p>
        </p:txBody>
      </p:sp>
      <p:sp>
        <p:nvSpPr>
          <p:cNvPr id="3" name="矩形 2"/>
          <p:cNvSpPr/>
          <p:nvPr/>
        </p:nvSpPr>
        <p:spPr>
          <a:xfrm>
            <a:off x="373380" y="2265680"/>
            <a:ext cx="2891155" cy="504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技术性能</a:t>
            </a:r>
            <a:endParaRPr lang="zh-CN" altLang="en-US" sz="2000" b="1">
              <a:latin typeface="微软雅黑" panose="020B0503020204020204" pitchFamily="34" charset="-122"/>
              <a:ea typeface="微软雅黑" panose="020B0503020204020204" pitchFamily="34" charset="-122"/>
            </a:endParaRPr>
          </a:p>
        </p:txBody>
      </p:sp>
      <p:sp>
        <p:nvSpPr>
          <p:cNvPr id="6" name="矩形 5"/>
          <p:cNvSpPr/>
          <p:nvPr/>
        </p:nvSpPr>
        <p:spPr>
          <a:xfrm>
            <a:off x="6817995" y="2265680"/>
            <a:ext cx="2891155" cy="504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安全风险</a:t>
            </a:r>
            <a:endParaRPr lang="zh-CN" altLang="en-US" sz="2000" b="1">
              <a:latin typeface="微软雅黑" panose="020B0503020204020204" pitchFamily="34" charset="-122"/>
              <a:ea typeface="微软雅黑" panose="020B0503020204020204" pitchFamily="34" charset="-122"/>
            </a:endParaRPr>
          </a:p>
        </p:txBody>
      </p:sp>
      <p:sp>
        <p:nvSpPr>
          <p:cNvPr id="7" name="矩形 6"/>
          <p:cNvSpPr/>
          <p:nvPr/>
        </p:nvSpPr>
        <p:spPr>
          <a:xfrm>
            <a:off x="1525270" y="3176905"/>
            <a:ext cx="508952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dirty="0">
                <a:latin typeface="微软雅黑" panose="020B0503020204020204" pitchFamily="34" charset="-122"/>
                <a:ea typeface="微软雅黑" panose="020B0503020204020204" pitchFamily="34" charset="-122"/>
              </a:rPr>
              <a:t>区块链系统的性能很难满足实际业务需求</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1525270" y="3961765"/>
            <a:ext cx="508952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区块链系统数据承载有限，信息选择难度大</a:t>
            </a:r>
            <a:endParaRPr lang="zh-CN" altLang="en-US" sz="2000" b="1">
              <a:latin typeface="微软雅黑" panose="020B0503020204020204" pitchFamily="34" charset="-122"/>
              <a:ea typeface="微软雅黑" panose="020B0503020204020204" pitchFamily="34" charset="-122"/>
            </a:endParaRPr>
          </a:p>
        </p:txBody>
      </p:sp>
      <p:sp>
        <p:nvSpPr>
          <p:cNvPr id="9" name="矩形 8"/>
          <p:cNvSpPr/>
          <p:nvPr/>
        </p:nvSpPr>
        <p:spPr>
          <a:xfrm>
            <a:off x="1525270" y="4761865"/>
            <a:ext cx="5090160"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确保区块链网络稳定性的问题有待解决</a:t>
            </a:r>
            <a:endParaRPr lang="en-US" altLang="zh-CN" sz="2000" b="1">
              <a:latin typeface="微软雅黑" panose="020B0503020204020204" pitchFamily="34" charset="-122"/>
              <a:ea typeface="微软雅黑" panose="020B0503020204020204" pitchFamily="34" charset="-122"/>
            </a:endParaRPr>
          </a:p>
        </p:txBody>
      </p:sp>
      <p:sp>
        <p:nvSpPr>
          <p:cNvPr id="10" name="矩形 9"/>
          <p:cNvSpPr/>
          <p:nvPr/>
        </p:nvSpPr>
        <p:spPr>
          <a:xfrm>
            <a:off x="1525270" y="5607685"/>
            <a:ext cx="509079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区块链技术使用门槛高、人才需求大</a:t>
            </a:r>
            <a:endParaRPr lang="zh-CN" altLang="en-US" sz="2000" b="1">
              <a:latin typeface="微软雅黑" panose="020B0503020204020204" pitchFamily="34" charset="-122"/>
              <a:ea typeface="微软雅黑" panose="020B0503020204020204" pitchFamily="34" charset="-122"/>
            </a:endParaRPr>
          </a:p>
        </p:txBody>
      </p:sp>
      <p:sp>
        <p:nvSpPr>
          <p:cNvPr id="11" name="矩形 10"/>
          <p:cNvSpPr/>
          <p:nvPr/>
        </p:nvSpPr>
        <p:spPr>
          <a:xfrm>
            <a:off x="7694295" y="3176905"/>
            <a:ext cx="442023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技术漏洞存在隐患</a:t>
            </a:r>
            <a:endParaRPr lang="zh-CN" altLang="en-US" sz="2000" b="1">
              <a:latin typeface="微软雅黑" panose="020B0503020204020204" pitchFamily="34" charset="-122"/>
              <a:ea typeface="微软雅黑" panose="020B0503020204020204" pitchFamily="34" charset="-122"/>
            </a:endParaRPr>
          </a:p>
        </p:txBody>
      </p:sp>
      <p:sp>
        <p:nvSpPr>
          <p:cNvPr id="12" name="矩形 11"/>
          <p:cNvSpPr/>
          <p:nvPr/>
        </p:nvSpPr>
        <p:spPr>
          <a:xfrm>
            <a:off x="7694295" y="3961765"/>
            <a:ext cx="4420235" cy="6273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latin typeface="微软雅黑" panose="020B0503020204020204" pitchFamily="34" charset="-122"/>
                <a:ea typeface="微软雅黑" panose="020B0503020204020204" pitchFamily="34" charset="-122"/>
              </a:rPr>
              <a:t>区块链技术应用平台没有形成风险防控保护机制</a:t>
            </a:r>
            <a:endParaRPr lang="zh-CN" altLang="en-US" b="1">
              <a:latin typeface="微软雅黑" panose="020B0503020204020204" pitchFamily="34" charset="-122"/>
              <a:ea typeface="微软雅黑" panose="020B0503020204020204" pitchFamily="34" charset="-122"/>
            </a:endParaRPr>
          </a:p>
        </p:txBody>
      </p:sp>
      <p:sp>
        <p:nvSpPr>
          <p:cNvPr id="13" name="矩形 12"/>
          <p:cNvSpPr/>
          <p:nvPr/>
        </p:nvSpPr>
        <p:spPr>
          <a:xfrm>
            <a:off x="7694295" y="4761865"/>
            <a:ext cx="442023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相关法律和监管制度体系有待健全</a:t>
            </a: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7694295" y="5607685"/>
            <a:ext cx="4420235" cy="504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latin typeface="微软雅黑" panose="020B0503020204020204" pitchFamily="34" charset="-122"/>
                <a:ea typeface="微软雅黑" panose="020B0503020204020204" pitchFamily="34" charset="-122"/>
              </a:rPr>
              <a:t>用户隐私和商业机密如何得到保护</a:t>
            </a:r>
            <a:endParaRPr lang="zh-CN" altLang="en-US" sz="2000" b="1">
              <a:latin typeface="微软雅黑" panose="020B0503020204020204" pitchFamily="34" charset="-122"/>
              <a:ea typeface="微软雅黑" panose="020B0503020204020204" pitchFamily="34" charset="-122"/>
            </a:endParaRPr>
          </a:p>
        </p:txBody>
      </p:sp>
      <p:cxnSp>
        <p:nvCxnSpPr>
          <p:cNvPr id="15" name="肘形连接符 14"/>
          <p:cNvCxnSpPr>
            <a:endCxn id="10" idx="1"/>
          </p:cNvCxnSpPr>
          <p:nvPr/>
        </p:nvCxnSpPr>
        <p:spPr>
          <a:xfrm rot="5400000" flipV="1">
            <a:off x="-396875" y="3938270"/>
            <a:ext cx="3074670" cy="769620"/>
          </a:xfrm>
          <a:prstGeom prst="bentConnector2">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 idx="1"/>
          </p:cNvCxnSpPr>
          <p:nvPr/>
        </p:nvCxnSpPr>
        <p:spPr>
          <a:xfrm flipH="1">
            <a:off x="763905" y="5014595"/>
            <a:ext cx="761365"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63905" y="3429000"/>
            <a:ext cx="761365"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63905" y="4213860"/>
            <a:ext cx="761365"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a:endCxn id="14" idx="1"/>
          </p:cNvCxnSpPr>
          <p:nvPr/>
        </p:nvCxnSpPr>
        <p:spPr>
          <a:xfrm rot="5400000" flipV="1">
            <a:off x="5941695" y="4107815"/>
            <a:ext cx="3089910" cy="415290"/>
          </a:xfrm>
          <a:prstGeom prst="bentConnector2">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263765" y="5014595"/>
            <a:ext cx="445770"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279005" y="3429635"/>
            <a:ext cx="445770"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279005" y="4275455"/>
            <a:ext cx="445770" cy="0"/>
          </a:xfrm>
          <a:prstGeom prst="line">
            <a:avLst/>
          </a:prstGeom>
          <a:ln w="12700">
            <a:solidFill>
              <a:srgbClr val="023D75"/>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par>
                                <p:cTn id="52" presetID="3" presetClass="entr" presetSubtype="1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par>
                                <p:cTn id="61" presetID="3" presetClass="entr" presetSubtype="1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bldLvl="0" animBg="1"/>
      <p:bldP spid="8" grpId="0" bldLvl="0" animBg="1"/>
      <p:bldP spid="9" grpId="0" bldLvl="0" animBg="1"/>
      <p:bldP spid="10" grpId="0" bldLvl="0" animBg="1"/>
      <p:bldP spid="11" grpId="0" animBg="1"/>
      <p:bldP spid="12" grpId="0" animBg="1"/>
      <p:bldP spid="13"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54938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区块链技术与金融行业系统整合难度更大</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5765" y="1320165"/>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系统整合</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405765" y="2133600"/>
            <a:ext cx="11353800" cy="4184650"/>
          </a:xfrm>
          <a:prstGeom prst="rect">
            <a:avLst/>
          </a:prstGeom>
          <a:noFill/>
        </p:spPr>
        <p:txBody>
          <a:bodyPr wrap="square" rtlCol="0">
            <a:spAutoFit/>
          </a:bodyPr>
          <a:lstStyle/>
          <a:p>
            <a:pPr marL="457200" indent="-457200" algn="just">
              <a:lnSpc>
                <a:spcPct val="190000"/>
              </a:lnSpc>
              <a:buFont typeface="Arial" panose="020B0604020202020204" pitchFamily="34" charset="0"/>
              <a:buChar char="•"/>
            </a:pPr>
            <a:r>
              <a:rPr lang="zh-CN" altLang="zh-CN" sz="2000" b="1">
                <a:solidFill>
                  <a:schemeClr val="tx1"/>
                </a:solidFill>
                <a:latin typeface="微软雅黑" panose="020B0503020204020204" pitchFamily="34" charset="-122"/>
                <a:ea typeface="微软雅黑" panose="020B0503020204020204" pitchFamily="34" charset="-122"/>
              </a:rPr>
              <a:t>区块链技术框架与现有框架不同</a:t>
            </a:r>
            <a:r>
              <a:rPr lang="zh-CN" altLang="zh-CN" sz="2000">
                <a:solidFill>
                  <a:schemeClr val="tx1"/>
                </a:solidFill>
                <a:latin typeface="微软雅黑" panose="020B0503020204020204" pitchFamily="34" charset="-122"/>
                <a:ea typeface="微软雅黑" panose="020B0503020204020204" pitchFamily="34" charset="-122"/>
              </a:rPr>
              <a:t>，要想应用到金融领域，必须要改变金融原有的系统；</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r>
              <a:rPr lang="zh-CN" altLang="zh-CN" sz="2000" b="1">
                <a:solidFill>
                  <a:schemeClr val="tx1"/>
                </a:solidFill>
                <a:latin typeface="微软雅黑" panose="020B0503020204020204" pitchFamily="34" charset="-122"/>
                <a:ea typeface="微软雅黑" panose="020B0503020204020204" pitchFamily="34" charset="-122"/>
              </a:rPr>
              <a:t>金融系统转入门槛高</a:t>
            </a:r>
            <a:r>
              <a:rPr lang="zh-CN" altLang="zh-CN" sz="2000">
                <a:solidFill>
                  <a:schemeClr val="tx1"/>
                </a:solidFill>
                <a:latin typeface="微软雅黑" panose="020B0503020204020204" pitchFamily="34" charset="-122"/>
                <a:ea typeface="微软雅黑" panose="020B0503020204020204" pitchFamily="34" charset="-122"/>
              </a:rPr>
              <a:t>，要想跟金融系统对接很难，加上区块链的技术应用到金融系统当中是要改变原来的金融框架，这个应用会更难；</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r>
              <a:rPr lang="zh-CN" altLang="zh-CN" sz="2000" b="1">
                <a:solidFill>
                  <a:schemeClr val="tx1"/>
                </a:solidFill>
                <a:latin typeface="微软雅黑" panose="020B0503020204020204" pitchFamily="34" charset="-122"/>
                <a:ea typeface="微软雅黑" panose="020B0503020204020204" pitchFamily="34" charset="-122"/>
              </a:rPr>
              <a:t>区块链金融应用人才短缺</a:t>
            </a:r>
            <a:r>
              <a:rPr lang="zh-CN" altLang="zh-CN" sz="2000">
                <a:solidFill>
                  <a:schemeClr val="tx1"/>
                </a:solidFill>
                <a:latin typeface="微软雅黑" panose="020B0503020204020204" pitchFamily="34" charset="-122"/>
                <a:ea typeface="微软雅黑" panose="020B0503020204020204" pitchFamily="34" charset="-122"/>
              </a:rPr>
              <a:t>，区块链技术属于新兴技术，处于发展初步阶段，技术和应用人才缺乏，适合于区块链金融应用场景的开发人员更是稀缺。</a:t>
            </a:r>
            <a:endParaRPr lang="zh-CN" altLang="zh-CN" sz="2000">
              <a:solidFill>
                <a:schemeClr val="tx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86116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区块链发展受到人们现行观念、制度和法律等方面的制约</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1320" y="1203960"/>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价值认可</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419100" y="1798320"/>
            <a:ext cx="11353800" cy="4769485"/>
          </a:xfrm>
          <a:prstGeom prst="rect">
            <a:avLst/>
          </a:prstGeom>
          <a:noFill/>
        </p:spPr>
        <p:txBody>
          <a:bodyPr wrap="square" rtlCol="0">
            <a:spAutoFit/>
          </a:bodyPr>
          <a:lstStyle/>
          <a:p>
            <a:pPr indent="0" algn="just">
              <a:lnSpc>
                <a:spcPct val="190000"/>
              </a:lnSpc>
              <a:buFont typeface="Arial" panose="020B0604020202020204" pitchFamily="34" charset="0"/>
              <a:buNone/>
            </a:pPr>
            <a:r>
              <a:rPr lang="zh-CN" altLang="zh-CN" sz="2000" b="1">
                <a:solidFill>
                  <a:schemeClr val="tx1"/>
                </a:solidFill>
                <a:latin typeface="微软雅黑" panose="020B0503020204020204" pitchFamily="34" charset="-122"/>
                <a:ea typeface="微软雅黑" panose="020B0503020204020204" pitchFamily="34" charset="-122"/>
              </a:rPr>
              <a:t>受到现行观念、制度、法律制约</a:t>
            </a:r>
            <a:endParaRPr lang="zh-CN" altLang="zh-CN" sz="2000" b="1">
              <a:solidFill>
                <a:schemeClr val="tx1"/>
              </a:solidFill>
              <a:latin typeface="微软雅黑" panose="020B0503020204020204" pitchFamily="34" charset="-122"/>
              <a:ea typeface="微软雅黑" panose="020B0503020204020204" pitchFamily="34" charset="-122"/>
            </a:endParaRPr>
          </a:p>
          <a:p>
            <a:pPr indent="0" algn="just">
              <a:lnSpc>
                <a:spcPct val="190000"/>
              </a:lnSpc>
              <a:buFont typeface="Arial" panose="020B0604020202020204" pitchFamily="34" charset="0"/>
              <a:buNone/>
            </a:pP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区块链去中心化、自我分散管理、集体维护的特点颠覆了人们目前的生产生活方式，淡化了国家、监管概念，对现行的法律制度安排构成了冲击；</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a:lnSpc>
                <a:spcPct val="190000"/>
              </a:lnSpc>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对于这些，整个世界完全缺少理论准备和制度探讨。即使是区块链应用最成熟的比特币，不同国家持有态度也不相同，不可避免阻碍了区块链技术的应用与发展。解决这类问题，显然还有很长的路要走。</a:t>
            </a:r>
            <a:endParaRPr lang="zh-CN" altLang="zh-CN" sz="2000">
              <a:solidFill>
                <a:schemeClr val="tx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74115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区块链商业成本化在市场准入机制、规范等方面亟待完善</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1320" y="1203960"/>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商业成本化</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401320" y="2066925"/>
            <a:ext cx="4619625"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区块链商业成本化制约因素</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30835" y="2686685"/>
            <a:ext cx="1483995" cy="148463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项目应用场景缺乏</a:t>
            </a:r>
            <a:endParaRPr lang="zh-CN" altLang="en-US" sz="2000" b="1">
              <a:latin typeface="微软雅黑" panose="020B0503020204020204" pitchFamily="34" charset="-122"/>
              <a:ea typeface="微软雅黑" panose="020B0503020204020204" pitchFamily="34" charset="-122"/>
            </a:endParaRPr>
          </a:p>
        </p:txBody>
      </p:sp>
      <p:sp>
        <p:nvSpPr>
          <p:cNvPr id="7" name="圆角矩形 6"/>
          <p:cNvSpPr/>
          <p:nvPr/>
        </p:nvSpPr>
        <p:spPr>
          <a:xfrm>
            <a:off x="2336800" y="2686685"/>
            <a:ext cx="1483995" cy="14846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市场准入机制</a:t>
            </a:r>
            <a:endParaRPr lang="zh-CN" altLang="en-US" sz="2000" b="1">
              <a:latin typeface="微软雅黑" panose="020B0503020204020204" pitchFamily="34" charset="-122"/>
              <a:ea typeface="微软雅黑" panose="020B0503020204020204" pitchFamily="34" charset="-122"/>
            </a:endParaRPr>
          </a:p>
        </p:txBody>
      </p:sp>
      <p:sp>
        <p:nvSpPr>
          <p:cNvPr id="8" name="圆角矩形 7"/>
          <p:cNvSpPr/>
          <p:nvPr/>
        </p:nvSpPr>
        <p:spPr>
          <a:xfrm>
            <a:off x="4358640" y="2686685"/>
            <a:ext cx="1483995" cy="148463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标准规范缺失</a:t>
            </a:r>
            <a:endParaRPr lang="zh-CN" altLang="en-US" sz="2000" b="1">
              <a:latin typeface="微软雅黑" panose="020B0503020204020204" pitchFamily="34" charset="-122"/>
              <a:ea typeface="微软雅黑" panose="020B0503020204020204" pitchFamily="34" charset="-122"/>
            </a:endParaRPr>
          </a:p>
        </p:txBody>
      </p:sp>
      <p:sp>
        <p:nvSpPr>
          <p:cNvPr id="9" name="圆角矩形 8"/>
          <p:cNvSpPr/>
          <p:nvPr/>
        </p:nvSpPr>
        <p:spPr>
          <a:xfrm>
            <a:off x="6380480" y="2686685"/>
            <a:ext cx="1483995" cy="148463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专利与自主知识产权问题</a:t>
            </a:r>
            <a:endParaRPr lang="zh-CN" altLang="en-US" b="1">
              <a:latin typeface="微软雅黑" panose="020B0503020204020204" pitchFamily="34" charset="-122"/>
              <a:ea typeface="微软雅黑" panose="020B0503020204020204" pitchFamily="34" charset="-122"/>
            </a:endParaRPr>
          </a:p>
        </p:txBody>
      </p:sp>
      <p:sp>
        <p:nvSpPr>
          <p:cNvPr id="10" name="圆角矩形 9"/>
          <p:cNvSpPr/>
          <p:nvPr/>
        </p:nvSpPr>
        <p:spPr>
          <a:xfrm>
            <a:off x="8348980" y="2686685"/>
            <a:ext cx="1483995" cy="14846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成本与收益之间的商业考量</a:t>
            </a:r>
            <a:endParaRPr lang="zh-CN" altLang="en-US" b="1">
              <a:latin typeface="微软雅黑" panose="020B0503020204020204" pitchFamily="34" charset="-122"/>
              <a:ea typeface="微软雅黑" panose="020B0503020204020204" pitchFamily="34" charset="-122"/>
            </a:endParaRPr>
          </a:p>
        </p:txBody>
      </p:sp>
      <p:sp>
        <p:nvSpPr>
          <p:cNvPr id="11" name="圆角矩形 10"/>
          <p:cNvSpPr/>
          <p:nvPr/>
        </p:nvSpPr>
        <p:spPr>
          <a:xfrm>
            <a:off x="10316845" y="2686685"/>
            <a:ext cx="1483995" cy="148463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参考者数量及普及率</a:t>
            </a:r>
            <a:endParaRPr lang="zh-CN" altLang="en-US" b="1">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56462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区块链发展需找到解决区块链隐私保护问题的解决方案</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1320" y="1203960"/>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隐私保护</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331470" y="2133600"/>
            <a:ext cx="11563350" cy="3630930"/>
          </a:xfrm>
          <a:prstGeom prst="rect">
            <a:avLst/>
          </a:prstGeom>
          <a:noFill/>
        </p:spPr>
        <p:txBody>
          <a:bodyPr wrap="square" rtlCol="0">
            <a:spAutoFit/>
          </a:bodyPr>
          <a:lstStyle/>
          <a:p>
            <a:pPr marL="457200" indent="-457200" algn="just" fontAlgn="auto">
              <a:lnSpc>
                <a:spcPct val="15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区块链的数据一旦存储就不能被改变，至少不容易改变，特别是当相关数据是个人数据或足以显示某人的个人数据时；</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5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交易在区块链上的透明度，也不易与商业机构的隐私需求兼容；</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5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使用加密地址进行身份识别会存在问题，因为没有商业银行喜欢向其竞争对手提供有关其交易的准确信息；</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5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为此，需找到相关解决方案解决区块链的隐私保护问题，同时，又要解决好隐私权与透明度的平衡。</a:t>
            </a:r>
            <a:endParaRPr lang="zh-CN" altLang="zh-CN" sz="2000">
              <a:solidFill>
                <a:schemeClr val="tx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61986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区块链金融跨界和去中心、自治化的特点给监管带来挑战</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31470" y="2133600"/>
            <a:ext cx="11563350" cy="3815080"/>
          </a:xfrm>
          <a:prstGeom prst="rect">
            <a:avLst/>
          </a:prstGeom>
          <a:noFill/>
        </p:spPr>
        <p:txBody>
          <a:bodyPr wrap="square" rtlCol="0">
            <a:spAutoFit/>
          </a:bodyPr>
          <a:lstStyle/>
          <a:p>
            <a:pPr marL="457200" indent="-457200" algn="just" fontAlgn="auto">
              <a:lnSpc>
                <a:spcPct val="12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区块链金融首先是技术与金融的跨界，很多监管机构人员并不具备基本的背景。</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20000"/>
              </a:lnSpc>
              <a:spcAft>
                <a:spcPts val="2000"/>
              </a:spcAft>
              <a:buFont typeface="Arial" panose="020B0604020202020204" pitchFamily="34" charset="0"/>
              <a:buChar char="•"/>
            </a:pPr>
            <a:r>
              <a:rPr lang="zh-CN" altLang="zh-CN" sz="2000">
                <a:solidFill>
                  <a:schemeClr val="tx1"/>
                </a:solidFill>
                <a:latin typeface="微软雅黑" panose="020B0503020204020204" pitchFamily="34" charset="-122"/>
                <a:ea typeface="微软雅黑" panose="020B0503020204020204" pitchFamily="34" charset="-122"/>
              </a:rPr>
              <a:t>其次，金融业务融合。金融业监管的一个核心是金融混业，包括证券、银行、保险它们之间的相互融合关联，因此区块链的应用可能跨多界，包括智能合约，可能法律跟应用都要去跨界。</a:t>
            </a:r>
            <a:endParaRPr lang="zh-CN" altLang="zh-CN"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50000"/>
              </a:lnSpc>
              <a:spcAft>
                <a:spcPts val="2000"/>
              </a:spcAft>
              <a:buFont typeface="Arial" panose="020B0604020202020204" pitchFamily="34" charset="0"/>
              <a:buChar char="•"/>
            </a:pPr>
            <a:r>
              <a:rPr lang="zh-CN" altLang="en-US" sz="2000">
                <a:solidFill>
                  <a:schemeClr val="tx1"/>
                </a:solidFill>
                <a:latin typeface="微软雅黑" panose="020B0503020204020204" pitchFamily="34" charset="-122"/>
                <a:ea typeface="微软雅黑" panose="020B0503020204020204" pitchFamily="34" charset="-122"/>
              </a:rPr>
              <a:t>区块链的去中心、自治化的特点淡化了国家监管的概念。在监管无法触达的情况下，一些市场的逐利等特性会导致区块链技术应用于非法领域，为黑色产业提供了庇护所。</a:t>
            </a:r>
            <a:endParaRPr lang="zh-CN" altLang="en-US" sz="2000">
              <a:solidFill>
                <a:schemeClr val="tx1"/>
              </a:solidFill>
              <a:latin typeface="微软雅黑" panose="020B0503020204020204" pitchFamily="34" charset="-122"/>
              <a:ea typeface="微软雅黑" panose="020B0503020204020204" pitchFamily="34" charset="-122"/>
            </a:endParaRPr>
          </a:p>
          <a:p>
            <a:pPr marL="457200" indent="-457200" algn="just" fontAlgn="auto">
              <a:lnSpc>
                <a:spcPct val="150000"/>
              </a:lnSpc>
              <a:spcAft>
                <a:spcPts val="2000"/>
              </a:spcAft>
              <a:buFont typeface="Arial" panose="020B0604020202020204" pitchFamily="34" charset="0"/>
              <a:buChar char="•"/>
            </a:pPr>
            <a:r>
              <a:rPr lang="zh-CN" altLang="en-US" sz="2000">
                <a:solidFill>
                  <a:schemeClr val="tx1"/>
                </a:solidFill>
                <a:latin typeface="微软雅黑" panose="020B0503020204020204" pitchFamily="34" charset="-122"/>
                <a:ea typeface="微软雅黑" panose="020B0503020204020204" pitchFamily="34" charset="-122"/>
              </a:rPr>
              <a:t>区块链自监管问题，如果区块链出现故障，没有系统作为第二道防线进行审计和纠正。缺乏独立的审计机制，可能会使该技术更容易受到错误和欺诈的风险影响。</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01320" y="1203960"/>
            <a:ext cx="11399520" cy="47244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监管政策</a:t>
            </a:r>
            <a:endParaRPr lang="zh-CN" altLang="en-US" sz="2000" b="1">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28966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区块链从概念走向应用，前景广阔但仍面临多重制约</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7245" y="1393825"/>
            <a:ext cx="4940935"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金融区块链的</a:t>
            </a:r>
            <a:r>
              <a:rPr lang="en-US" altLang="zh-CN" sz="2000" b="1">
                <a:solidFill>
                  <a:schemeClr val="tx1"/>
                </a:solidFill>
                <a:latin typeface="微软雅黑" panose="020B0503020204020204" pitchFamily="34" charset="-122"/>
                <a:ea typeface="微软雅黑" panose="020B0503020204020204" pitchFamily="34" charset="-122"/>
              </a:rPr>
              <a:t>“</a:t>
            </a:r>
            <a:r>
              <a:rPr lang="zh-CN" altLang="en-US" sz="2000" b="1">
                <a:solidFill>
                  <a:schemeClr val="tx1"/>
                </a:solidFill>
                <a:latin typeface="微软雅黑" panose="020B0503020204020204" pitchFamily="34" charset="-122"/>
                <a:ea typeface="微软雅黑" panose="020B0503020204020204" pitchFamily="34" charset="-122"/>
              </a:rPr>
              <a:t>舍</a:t>
            </a:r>
            <a:r>
              <a:rPr lang="en-US" altLang="zh-CN" sz="2000" b="1">
                <a:solidFill>
                  <a:schemeClr val="tx1"/>
                </a:solidFill>
                <a:latin typeface="微软雅黑" panose="020B0503020204020204" pitchFamily="34" charset="-122"/>
                <a:ea typeface="微软雅黑" panose="020B0503020204020204" pitchFamily="34" charset="-122"/>
              </a:rPr>
              <a:t>”</a:t>
            </a:r>
            <a:r>
              <a:rPr lang="zh-CN" altLang="en-US" sz="2000" b="1">
                <a:solidFill>
                  <a:schemeClr val="tx1"/>
                </a:solidFill>
                <a:latin typeface="微软雅黑" panose="020B0503020204020204" pitchFamily="34" charset="-122"/>
                <a:ea typeface="微软雅黑" panose="020B0503020204020204" pitchFamily="34" charset="-122"/>
              </a:rPr>
              <a:t>与</a:t>
            </a:r>
            <a:r>
              <a:rPr lang="en-US" altLang="zh-CN" sz="2000" b="1">
                <a:solidFill>
                  <a:schemeClr val="tx1"/>
                </a:solidFill>
                <a:latin typeface="微软雅黑" panose="020B0503020204020204" pitchFamily="34" charset="-122"/>
                <a:ea typeface="微软雅黑" panose="020B0503020204020204" pitchFamily="34" charset="-122"/>
              </a:rPr>
              <a:t>“</a:t>
            </a:r>
            <a:r>
              <a:rPr lang="zh-CN" altLang="en-US" sz="2000" b="1">
                <a:solidFill>
                  <a:schemeClr val="tx1"/>
                </a:solidFill>
                <a:latin typeface="微软雅黑" panose="020B0503020204020204" pitchFamily="34" charset="-122"/>
                <a:ea typeface="微软雅黑" panose="020B0503020204020204" pitchFamily="34" charset="-122"/>
              </a:rPr>
              <a:t>得</a:t>
            </a:r>
            <a:r>
              <a:rPr lang="en-US" altLang="zh-CN" sz="2000" b="1">
                <a:solidFill>
                  <a:schemeClr val="tx1"/>
                </a:solidFill>
                <a:latin typeface="微软雅黑" panose="020B0503020204020204" pitchFamily="34" charset="-122"/>
                <a:ea typeface="微软雅黑" panose="020B0503020204020204" pitchFamily="34" charset="-122"/>
              </a:rPr>
              <a:t>”</a:t>
            </a:r>
            <a:endParaRPr lang="en-US" altLang="zh-CN" sz="2000" b="1">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711200" y="2052955"/>
            <a:ext cx="9316085" cy="45910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charset="0"/>
              <a:buChar char="p"/>
            </a:pPr>
            <a:r>
              <a:rPr lang="zh-CN" altLang="en-US" sz="2400" b="1">
                <a:latin typeface="微软雅黑" panose="020B0503020204020204" pitchFamily="34" charset="-122"/>
                <a:ea typeface="微软雅黑" panose="020B0503020204020204" pitchFamily="34" charset="-122"/>
              </a:rPr>
              <a:t>进退维谷：区块链的</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不可篡改</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导致不可撤销和回滚</a:t>
            </a:r>
            <a:endParaRPr lang="zh-CN" altLang="en-US" sz="2400" b="1">
              <a:latin typeface="微软雅黑" panose="020B0503020204020204" pitchFamily="34" charset="-122"/>
              <a:ea typeface="微软雅黑" panose="020B0503020204020204" pitchFamily="34" charset="-122"/>
            </a:endParaRPr>
          </a:p>
        </p:txBody>
      </p:sp>
      <p:sp>
        <p:nvSpPr>
          <p:cNvPr id="6" name="矩形 5"/>
          <p:cNvSpPr/>
          <p:nvPr/>
        </p:nvSpPr>
        <p:spPr>
          <a:xfrm>
            <a:off x="711200" y="2975610"/>
            <a:ext cx="9316085" cy="4591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charset="0"/>
              <a:buChar char="p"/>
            </a:pPr>
            <a:r>
              <a:rPr lang="zh-CN" altLang="en-US" sz="2400" b="1">
                <a:latin typeface="微软雅黑" panose="020B0503020204020204" pitchFamily="34" charset="-122"/>
                <a:ea typeface="微软雅黑" panose="020B0503020204020204" pitchFamily="34" charset="-122"/>
              </a:rPr>
              <a:t>更新迭代：区块链的</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离线升级</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如何适应架构的灵活迭代</a:t>
            </a:r>
            <a:endParaRPr lang="zh-CN" altLang="en-US" sz="2400" b="1">
              <a:latin typeface="微软雅黑" panose="020B0503020204020204" pitchFamily="34" charset="-122"/>
              <a:ea typeface="微软雅黑" panose="020B0503020204020204" pitchFamily="34" charset="-122"/>
            </a:endParaRPr>
          </a:p>
        </p:txBody>
      </p:sp>
      <p:sp>
        <p:nvSpPr>
          <p:cNvPr id="7" name="矩形 6"/>
          <p:cNvSpPr/>
          <p:nvPr/>
        </p:nvSpPr>
        <p:spPr>
          <a:xfrm>
            <a:off x="711200" y="4006850"/>
            <a:ext cx="9316085" cy="45910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charset="0"/>
              <a:buChar char="p"/>
            </a:pPr>
            <a:r>
              <a:rPr lang="zh-CN" altLang="en-US" sz="2400" b="1">
                <a:latin typeface="微软雅黑" panose="020B0503020204020204" pitchFamily="34" charset="-122"/>
                <a:ea typeface="微软雅黑" panose="020B0503020204020204" pitchFamily="34" charset="-122"/>
              </a:rPr>
              <a:t>全网割接：区块链的</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去中心化</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如何实现全网宕机、冻结账户</a:t>
            </a:r>
            <a:endParaRPr lang="zh-CN" altLang="en-US" sz="2400" b="1">
              <a:latin typeface="微软雅黑" panose="020B0503020204020204" pitchFamily="34" charset="-122"/>
              <a:ea typeface="微软雅黑" panose="020B0503020204020204" pitchFamily="34" charset="-122"/>
            </a:endParaRPr>
          </a:p>
        </p:txBody>
      </p:sp>
      <p:sp>
        <p:nvSpPr>
          <p:cNvPr id="8" name="矩形 7"/>
          <p:cNvSpPr/>
          <p:nvPr/>
        </p:nvSpPr>
        <p:spPr>
          <a:xfrm>
            <a:off x="711200" y="4973320"/>
            <a:ext cx="9316085" cy="4591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charset="0"/>
              <a:buChar char="p"/>
            </a:pPr>
            <a:r>
              <a:rPr lang="zh-CN" altLang="en-US" sz="2400" b="1">
                <a:latin typeface="微软雅黑" panose="020B0503020204020204" pitchFamily="34" charset="-122"/>
                <a:ea typeface="微软雅黑" panose="020B0503020204020204" pitchFamily="34" charset="-122"/>
              </a:rPr>
              <a:t>性能瓶颈：区块链的</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弱性能</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如何替代高性能的现有支付系统</a:t>
            </a:r>
            <a:endParaRPr lang="zh-CN" altLang="en-US" sz="2400" b="1">
              <a:latin typeface="微软雅黑" panose="020B0503020204020204" pitchFamily="34" charset="-122"/>
              <a:ea typeface="微软雅黑" panose="020B0503020204020204" pitchFamily="34" charset="-122"/>
            </a:endParaRPr>
          </a:p>
        </p:txBody>
      </p:sp>
      <p:sp>
        <p:nvSpPr>
          <p:cNvPr id="9" name="矩形 8"/>
          <p:cNvSpPr/>
          <p:nvPr/>
        </p:nvSpPr>
        <p:spPr>
          <a:xfrm>
            <a:off x="711200" y="5834380"/>
            <a:ext cx="9316085" cy="45910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charset="0"/>
              <a:buChar char="p"/>
            </a:pPr>
            <a:r>
              <a:rPr lang="zh-CN" altLang="en-US" sz="2400" b="1">
                <a:latin typeface="微软雅黑" panose="020B0503020204020204" pitchFamily="34" charset="-122"/>
                <a:ea typeface="微软雅黑" panose="020B0503020204020204" pitchFamily="34" charset="-122"/>
              </a:rPr>
              <a:t>监管科技：区块链的</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去审查</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如何对接未来的监管科技</a:t>
            </a:r>
            <a:endParaRPr lang="zh-CN" altLang="en-US" sz="2400" b="1">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5047726" y="2918616"/>
            <a:ext cx="2082800" cy="666115"/>
          </a:xfrm>
          <a:prstGeom prst="rect">
            <a:avLst/>
          </a:prstGeom>
        </p:spPr>
        <p:txBody>
          <a:bodyPr wrap="none">
            <a:spAutoFit/>
          </a:bodyPr>
          <a:lstStyle/>
          <a:p>
            <a:pPr algn="ctr">
              <a:defRPr/>
            </a:pPr>
            <a:r>
              <a:rPr lang="zh-CN" altLang="en-US" sz="3735"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感谢聆听</a:t>
            </a:r>
            <a:endParaRPr lang="zh-CN" altLang="en-US" sz="3735"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4" name="直接连接符 33"/>
          <p:cNvCxnSpPr/>
          <p:nvPr/>
        </p:nvCxnSpPr>
        <p:spPr>
          <a:xfrm>
            <a:off x="11343404" y="6149591"/>
            <a:ext cx="3349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10468373" y="6222939"/>
            <a:ext cx="1402080" cy="337185"/>
          </a:xfrm>
          <a:prstGeom prst="rect">
            <a:avLst/>
          </a:prstGeom>
        </p:spPr>
        <p:txBody>
          <a:bodyPr wrap="none">
            <a:spAutoFit/>
          </a:bodyPr>
          <a:lstStyle/>
          <a:p>
            <a:pPr algn="r">
              <a:defRPr/>
            </a:pPr>
            <a:r>
              <a:rPr lang="zh-CN" altLang="en-US" sz="16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南京邮电大学</a:t>
            </a:r>
            <a:endParaRPr lang="zh-CN" altLang="en-US" sz="16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7" name="直接连接符 46"/>
          <p:cNvCxnSpPr/>
          <p:nvPr/>
        </p:nvCxnSpPr>
        <p:spPr>
          <a:xfrm>
            <a:off x="531652" y="6149591"/>
            <a:ext cx="3349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菱形 1"/>
          <p:cNvSpPr/>
          <p:nvPr/>
        </p:nvSpPr>
        <p:spPr>
          <a:xfrm>
            <a:off x="2977523" y="382457"/>
            <a:ext cx="6223207" cy="6223207"/>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bwMode="auto">
          <a:xfrm>
            <a:off x="371184" y="6222939"/>
            <a:ext cx="1074420" cy="337185"/>
          </a:xfrm>
          <a:prstGeom prst="rect">
            <a:avLst/>
          </a:prstGeom>
        </p:spPr>
        <p:txBody>
          <a:bodyPr wrap="none">
            <a:spAutoFit/>
          </a:bodyPr>
          <a:lstStyle/>
          <a:p>
            <a:pPr>
              <a:defRPr/>
            </a:pPr>
            <a:fld id="{BB962C8B-B14F-4D97-AF65-F5344CB8AC3E}" type="datetime1">
              <a:rPr lang="zh-CN"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fld>
            <a:endParaRPr lang="zh-CN"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979170"/>
            <a:ext cx="5686425" cy="700405"/>
          </a:xfrm>
          <a:prstGeom prst="rect">
            <a:avLst/>
          </a:prstGeom>
          <a:noFill/>
        </p:spPr>
        <p:txBody>
          <a:bodyPr wrap="square" rtlCol="0">
            <a:spAutoFit/>
          </a:bodyPr>
          <a:lstStyle/>
          <a:p>
            <a:pPr algn="just">
              <a:lnSpc>
                <a:spcPct val="110000"/>
              </a:lnSpc>
            </a:pPr>
            <a:r>
              <a:rPr lang="zh-CN" altLang="en-US" b="1">
                <a:solidFill>
                  <a:schemeClr val="tx1"/>
                </a:solidFill>
                <a:latin typeface="微软雅黑" panose="020B0503020204020204" pitchFamily="34" charset="-122"/>
                <a:ea typeface="微软雅黑" panose="020B0503020204020204" pitchFamily="34" charset="-122"/>
              </a:rPr>
              <a:t>国内：中国区块链的标准化进程处于起步阶段，需未来不断完善</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72530" y="979170"/>
            <a:ext cx="5471795" cy="1004570"/>
          </a:xfrm>
          <a:prstGeom prst="rect">
            <a:avLst/>
          </a:prstGeom>
          <a:noFill/>
        </p:spPr>
        <p:txBody>
          <a:bodyPr wrap="square" rtlCol="0">
            <a:spAutoFit/>
          </a:bodyPr>
          <a:lstStyle/>
          <a:p>
            <a:pPr algn="just">
              <a:lnSpc>
                <a:spcPct val="110000"/>
              </a:lnSpc>
            </a:pPr>
            <a:r>
              <a:rPr lang="zh-CN" altLang="en-US" b="1">
                <a:solidFill>
                  <a:schemeClr val="tx1"/>
                </a:solidFill>
                <a:latin typeface="微软雅黑" panose="020B0503020204020204" pitchFamily="34" charset="-122"/>
                <a:ea typeface="微软雅黑" panose="020B0503020204020204" pitchFamily="34" charset="-122"/>
              </a:rPr>
              <a:t>国际：</a:t>
            </a:r>
            <a:r>
              <a:rPr lang="en-US" altLang="zh-CN" b="1">
                <a:solidFill>
                  <a:schemeClr val="tx1"/>
                </a:solidFill>
                <a:latin typeface="微软雅黑" panose="020B0503020204020204" pitchFamily="34" charset="-122"/>
                <a:ea typeface="微软雅黑" panose="020B0503020204020204" pitchFamily="34" charset="-122"/>
              </a:rPr>
              <a:t>I</a:t>
            </a:r>
            <a:r>
              <a:rPr lang="en-US" altLang="zh-CN" b="1">
                <a:latin typeface="微软雅黑" panose="020B0503020204020204" pitchFamily="34" charset="-122"/>
                <a:ea typeface="微软雅黑" panose="020B0503020204020204" pitchFamily="34" charset="-122"/>
                <a:sym typeface="+mn-ea"/>
              </a:rPr>
              <a:t>S</a:t>
            </a:r>
            <a:r>
              <a:rPr lang="en-US" altLang="zh-CN" b="1">
                <a:solidFill>
                  <a:schemeClr val="tx1"/>
                </a:solidFill>
                <a:latin typeface="微软雅黑" panose="020B0503020204020204" pitchFamily="34" charset="-122"/>
                <a:ea typeface="微软雅黑" panose="020B0503020204020204" pitchFamily="34" charset="-122"/>
              </a:rPr>
              <a:t>O/IEC JTC1</a:t>
            </a: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W3C</a:t>
            </a:r>
            <a:r>
              <a:rPr lang="zh-CN" altLang="en-US" b="1">
                <a:solidFill>
                  <a:schemeClr val="tx1"/>
                </a:solidFill>
                <a:latin typeface="微软雅黑" panose="020B0503020204020204" pitchFamily="34" charset="-122"/>
                <a:ea typeface="微软雅黑" panose="020B0503020204020204" pitchFamily="34" charset="-122"/>
              </a:rPr>
              <a:t>、机构贸易支流国际证券协会的欧洲分部等组织都对区块链标准化及其重点方向也提建议</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0685" y="1874520"/>
            <a:ext cx="5687060" cy="1274445"/>
          </a:xfrm>
          <a:prstGeom prst="rect">
            <a:avLst/>
          </a:prstGeom>
          <a:noFill/>
        </p:spPr>
        <p:txBody>
          <a:bodyPr wrap="square" rtlCol="0">
            <a:spAutoFit/>
          </a:bodyPr>
          <a:lstStyle/>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中国首个可信区块链标准已由中国信息通信研究院编制完成，并开展测评业务。标准供包括三个内容：</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《可信区块链第</a:t>
            </a:r>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部分：区块链技术参考框架</a:t>
            </a:r>
            <a:r>
              <a:rPr lang="zh-CN" altLang="zh-CN" sz="1400">
                <a:solidFill>
                  <a:schemeClr val="tx1"/>
                </a:solidFill>
                <a:latin typeface="微软雅黑" panose="020B0503020204020204" pitchFamily="34" charset="-122"/>
                <a:ea typeface="微软雅黑" panose="020B0503020204020204" pitchFamily="34" charset="-122"/>
              </a:rPr>
              <a:t>》</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《可信区块链第</a:t>
            </a:r>
            <a:r>
              <a:rPr lang="en-US" altLang="zh-CN" sz="1400">
                <a:solidFill>
                  <a:schemeClr val="tx1"/>
                </a:solidFill>
                <a:latin typeface="微软雅黑" panose="020B0503020204020204" pitchFamily="34" charset="-122"/>
                <a:ea typeface="微软雅黑" panose="020B0503020204020204" pitchFamily="34" charset="-122"/>
              </a:rPr>
              <a:t>2</a:t>
            </a:r>
            <a:r>
              <a:rPr lang="zh-CN" altLang="en-US" sz="1400">
                <a:solidFill>
                  <a:schemeClr val="tx1"/>
                </a:solidFill>
                <a:latin typeface="微软雅黑" panose="020B0503020204020204" pitchFamily="34" charset="-122"/>
                <a:ea typeface="微软雅黑" panose="020B0503020204020204" pitchFamily="34" charset="-122"/>
              </a:rPr>
              <a:t>部分：总体要求和评价指标</a:t>
            </a:r>
            <a:r>
              <a:rPr lang="zh-CN" altLang="zh-CN" sz="1400">
                <a:solidFill>
                  <a:schemeClr val="tx1"/>
                </a:solidFill>
                <a:latin typeface="微软雅黑" panose="020B0503020204020204" pitchFamily="34" charset="-122"/>
                <a:ea typeface="微软雅黑" panose="020B0503020204020204" pitchFamily="34" charset="-122"/>
              </a:rPr>
              <a:t>》</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《可信区块链第</a:t>
            </a:r>
            <a:r>
              <a:rPr lang="en-US" altLang="zh-CN" sz="1400">
                <a:solidFill>
                  <a:schemeClr val="tx1"/>
                </a:solidFill>
                <a:latin typeface="微软雅黑" panose="020B0503020204020204" pitchFamily="34" charset="-122"/>
                <a:ea typeface="微软雅黑" panose="020B0503020204020204" pitchFamily="34" charset="-122"/>
              </a:rPr>
              <a:t>3</a:t>
            </a:r>
            <a:r>
              <a:rPr lang="zh-CN" altLang="en-US" sz="1400">
                <a:solidFill>
                  <a:schemeClr val="tx1"/>
                </a:solidFill>
                <a:latin typeface="微软雅黑" panose="020B0503020204020204" pitchFamily="34" charset="-122"/>
                <a:ea typeface="微软雅黑" panose="020B0503020204020204" pitchFamily="34" charset="-122"/>
              </a:rPr>
              <a:t>部分：评测方法</a:t>
            </a:r>
            <a:r>
              <a:rPr lang="zh-CN" altLang="zh-CN" sz="1400">
                <a:solidFill>
                  <a:schemeClr val="tx1"/>
                </a:solidFill>
                <a:latin typeface="微软雅黑" panose="020B0503020204020204" pitchFamily="34" charset="-122"/>
                <a:ea typeface="微软雅黑" panose="020B0503020204020204" pitchFamily="34" charset="-122"/>
              </a:rPr>
              <a:t>》</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30835" y="3148965"/>
            <a:ext cx="5756910" cy="38100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针对</a:t>
            </a:r>
            <a:r>
              <a:rPr lang="en-US" altLang="zh-CN" sz="1400" b="1">
                <a:latin typeface="微软雅黑" panose="020B0503020204020204" pitchFamily="34" charset="-122"/>
                <a:ea typeface="微软雅黑" panose="020B0503020204020204" pitchFamily="34" charset="-122"/>
              </a:rPr>
              <a:t>14</a:t>
            </a:r>
            <a:r>
              <a:rPr lang="zh-CN" altLang="en-US" sz="1400" b="1">
                <a:latin typeface="微软雅黑" panose="020B0503020204020204" pitchFamily="34" charset="-122"/>
                <a:ea typeface="微软雅黑" panose="020B0503020204020204" pitchFamily="34" charset="-122"/>
              </a:rPr>
              <a:t>个评价指标，涵盖了功能、技术、安全、性能等</a:t>
            </a:r>
            <a:r>
              <a:rPr lang="en-US" altLang="zh-CN" sz="1400" b="1">
                <a:latin typeface="微软雅黑" panose="020B0503020204020204" pitchFamily="34" charset="-122"/>
                <a:ea typeface="微软雅黑" panose="020B0503020204020204" pitchFamily="34" charset="-122"/>
              </a:rPr>
              <a:t>54</a:t>
            </a:r>
            <a:r>
              <a:rPr lang="zh-CN" altLang="en-US" sz="1400" b="1">
                <a:latin typeface="微软雅黑" panose="020B0503020204020204" pitchFamily="34" charset="-122"/>
                <a:ea typeface="微软雅黑" panose="020B0503020204020204" pitchFamily="34" charset="-122"/>
              </a:rPr>
              <a:t>项测评点</a:t>
            </a:r>
            <a:endParaRPr lang="zh-CN" altLang="en-US" sz="1400" b="1">
              <a:latin typeface="微软雅黑" panose="020B0503020204020204" pitchFamily="34" charset="-122"/>
              <a:ea typeface="微软雅黑" panose="020B0503020204020204" pitchFamily="34" charset="-122"/>
            </a:endParaRPr>
          </a:p>
        </p:txBody>
      </p:sp>
      <p:sp>
        <p:nvSpPr>
          <p:cNvPr id="8" name="矩形 7"/>
          <p:cNvSpPr/>
          <p:nvPr/>
        </p:nvSpPr>
        <p:spPr>
          <a:xfrm>
            <a:off x="330835" y="37795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数据处理</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基本功能</a:t>
            </a:r>
            <a:endParaRPr lang="zh-CN" altLang="en-US" sz="1600" b="1">
              <a:latin typeface="微软雅黑" panose="020B0503020204020204" pitchFamily="34" charset="-122"/>
              <a:ea typeface="微软雅黑" panose="020B0503020204020204" pitchFamily="34" charset="-122"/>
            </a:endParaRPr>
          </a:p>
        </p:txBody>
      </p:sp>
      <p:sp>
        <p:nvSpPr>
          <p:cNvPr id="10" name="矩形 9"/>
          <p:cNvSpPr/>
          <p:nvPr/>
        </p:nvSpPr>
        <p:spPr>
          <a:xfrm>
            <a:off x="1804035" y="37795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600" b="1">
                <a:latin typeface="微软雅黑" panose="020B0503020204020204" pitchFamily="34" charset="-122"/>
                <a:ea typeface="微软雅黑" panose="020B0503020204020204" pitchFamily="34" charset="-122"/>
                <a:sym typeface="+mn-ea"/>
              </a:rPr>
              <a:t>节点管理</a:t>
            </a:r>
            <a:endParaRPr lang="zh-CN" altLang="en-US" sz="1600" b="1">
              <a:latin typeface="微软雅黑" panose="020B0503020204020204" pitchFamily="34" charset="-122"/>
              <a:ea typeface="微软雅黑" panose="020B0503020204020204" pitchFamily="34" charset="-122"/>
              <a:sym typeface="+mn-ea"/>
            </a:endParaRPr>
          </a:p>
          <a:p>
            <a:pPr lvl="0" algn="ctr"/>
            <a:r>
              <a:rPr lang="zh-CN" altLang="en-US" sz="1600" b="1">
                <a:latin typeface="微软雅黑" panose="020B0503020204020204" pitchFamily="34" charset="-122"/>
                <a:ea typeface="微软雅黑" panose="020B0503020204020204" pitchFamily="34" charset="-122"/>
                <a:sym typeface="+mn-ea"/>
              </a:rPr>
              <a:t>功能</a:t>
            </a:r>
            <a:endParaRPr lang="zh-CN" altLang="en-US" sz="1600" b="1">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3267075" y="37795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600" b="1">
                <a:latin typeface="微软雅黑" panose="020B0503020204020204" pitchFamily="34" charset="-122"/>
                <a:ea typeface="微软雅黑" panose="020B0503020204020204" pitchFamily="34" charset="-122"/>
                <a:sym typeface="+mn-ea"/>
              </a:rPr>
              <a:t>身份认证</a:t>
            </a:r>
            <a:endParaRPr lang="zh-CN" altLang="en-US" sz="1600" b="1">
              <a:latin typeface="微软雅黑" panose="020B0503020204020204" pitchFamily="34" charset="-122"/>
              <a:ea typeface="微软雅黑" panose="020B0503020204020204" pitchFamily="34" charset="-122"/>
              <a:sym typeface="+mn-ea"/>
            </a:endParaRPr>
          </a:p>
          <a:p>
            <a:pPr lvl="0" algn="ctr"/>
            <a:r>
              <a:rPr lang="zh-CN" altLang="en-US" sz="1600" b="1">
                <a:latin typeface="微软雅黑" panose="020B0503020204020204" pitchFamily="34" charset="-122"/>
                <a:ea typeface="微软雅黑" panose="020B0503020204020204" pitchFamily="34" charset="-122"/>
                <a:sym typeface="+mn-ea"/>
              </a:rPr>
              <a:t>功能</a:t>
            </a:r>
            <a:endParaRPr lang="zh-CN" altLang="en-US" sz="1600" b="1">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4716145" y="37795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600" b="1">
                <a:latin typeface="微软雅黑" panose="020B0503020204020204" pitchFamily="34" charset="-122"/>
                <a:ea typeface="微软雅黑" panose="020B0503020204020204" pitchFamily="34" charset="-122"/>
                <a:sym typeface="+mn-ea"/>
              </a:rPr>
              <a:t>查询历史</a:t>
            </a:r>
            <a:endParaRPr lang="zh-CN" altLang="en-US" sz="1600" b="1">
              <a:latin typeface="微软雅黑" panose="020B0503020204020204" pitchFamily="34" charset="-122"/>
              <a:ea typeface="微软雅黑" panose="020B0503020204020204" pitchFamily="34" charset="-122"/>
              <a:sym typeface="+mn-ea"/>
            </a:endParaRPr>
          </a:p>
          <a:p>
            <a:pPr lvl="0" algn="ctr"/>
            <a:r>
              <a:rPr lang="zh-CN" altLang="en-US" sz="1600" b="1">
                <a:latin typeface="微软雅黑" panose="020B0503020204020204" pitchFamily="34" charset="-122"/>
                <a:ea typeface="微软雅黑" panose="020B0503020204020204" pitchFamily="34" charset="-122"/>
                <a:sym typeface="+mn-ea"/>
              </a:rPr>
              <a:t>记录功能</a:t>
            </a:r>
            <a:endParaRPr lang="zh-CN" altLang="en-US" sz="1600" b="1">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330835" y="43637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共识机制</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有效性</a:t>
            </a:r>
            <a:endParaRPr lang="zh-CN" altLang="en-US" sz="1600" b="1">
              <a:latin typeface="微软雅黑" panose="020B0503020204020204" pitchFamily="34" charset="-122"/>
              <a:ea typeface="微软雅黑" panose="020B0503020204020204" pitchFamily="34" charset="-122"/>
            </a:endParaRPr>
          </a:p>
        </p:txBody>
      </p:sp>
      <p:sp>
        <p:nvSpPr>
          <p:cNvPr id="14" name="矩形 13"/>
          <p:cNvSpPr/>
          <p:nvPr/>
        </p:nvSpPr>
        <p:spPr>
          <a:xfrm>
            <a:off x="1804035" y="43637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数据私密性</a:t>
            </a:r>
            <a:endParaRPr lang="zh-CN" altLang="en-US" sz="1600" b="1">
              <a:latin typeface="微软雅黑" panose="020B0503020204020204" pitchFamily="34" charset="-122"/>
              <a:ea typeface="微软雅黑" panose="020B0503020204020204" pitchFamily="34" charset="-122"/>
            </a:endParaRPr>
          </a:p>
        </p:txBody>
      </p:sp>
      <p:sp>
        <p:nvSpPr>
          <p:cNvPr id="15" name="矩形 14"/>
          <p:cNvSpPr/>
          <p:nvPr/>
        </p:nvSpPr>
        <p:spPr>
          <a:xfrm>
            <a:off x="1804035" y="494284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最小硬件</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要求</a:t>
            </a:r>
            <a:endParaRPr lang="zh-CN" altLang="en-US" sz="1600" b="1">
              <a:latin typeface="微软雅黑" panose="020B0503020204020204" pitchFamily="34" charset="-122"/>
              <a:ea typeface="微软雅黑" panose="020B0503020204020204" pitchFamily="34" charset="-122"/>
            </a:endParaRPr>
          </a:p>
        </p:txBody>
      </p:sp>
      <p:sp>
        <p:nvSpPr>
          <p:cNvPr id="16" name="矩形 15"/>
          <p:cNvSpPr/>
          <p:nvPr/>
        </p:nvSpPr>
        <p:spPr>
          <a:xfrm>
            <a:off x="330835" y="494284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故障</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恢复能力</a:t>
            </a:r>
            <a:endParaRPr lang="zh-CN" altLang="en-US" sz="1600" b="1">
              <a:latin typeface="微软雅黑" panose="020B0503020204020204" pitchFamily="34" charset="-122"/>
              <a:ea typeface="微软雅黑" panose="020B0503020204020204" pitchFamily="34" charset="-122"/>
            </a:endParaRPr>
          </a:p>
        </p:txBody>
      </p:sp>
      <p:sp>
        <p:nvSpPr>
          <p:cNvPr id="17" name="矩形 16"/>
          <p:cNvSpPr/>
          <p:nvPr/>
        </p:nvSpPr>
        <p:spPr>
          <a:xfrm>
            <a:off x="4716145" y="43637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数据</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可审计性</a:t>
            </a:r>
            <a:endParaRPr lang="zh-CN" altLang="en-US" sz="1600" b="1">
              <a:latin typeface="微软雅黑" panose="020B0503020204020204" pitchFamily="34" charset="-122"/>
              <a:ea typeface="微软雅黑" panose="020B0503020204020204" pitchFamily="34" charset="-122"/>
            </a:endParaRPr>
          </a:p>
        </p:txBody>
      </p:sp>
      <p:sp>
        <p:nvSpPr>
          <p:cNvPr id="18" name="矩形 17"/>
          <p:cNvSpPr/>
          <p:nvPr/>
        </p:nvSpPr>
        <p:spPr>
          <a:xfrm>
            <a:off x="3267075" y="436372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核心技术</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自主可控</a:t>
            </a:r>
            <a:endParaRPr lang="zh-CN" altLang="en-US" sz="1600" b="1">
              <a:latin typeface="微软雅黑" panose="020B0503020204020204" pitchFamily="34" charset="-122"/>
              <a:ea typeface="微软雅黑" panose="020B0503020204020204" pitchFamily="34" charset="-122"/>
            </a:endParaRPr>
          </a:p>
        </p:txBody>
      </p:sp>
      <p:sp>
        <p:nvSpPr>
          <p:cNvPr id="19" name="矩形 18"/>
          <p:cNvSpPr/>
          <p:nvPr/>
        </p:nvSpPr>
        <p:spPr>
          <a:xfrm>
            <a:off x="3267075" y="494284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密码技术</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合规性</a:t>
            </a:r>
            <a:endParaRPr lang="zh-CN" altLang="en-US" sz="1600" b="1">
              <a:latin typeface="微软雅黑" panose="020B0503020204020204" pitchFamily="34" charset="-122"/>
              <a:ea typeface="微软雅黑" panose="020B0503020204020204" pitchFamily="34" charset="-122"/>
            </a:endParaRPr>
          </a:p>
        </p:txBody>
      </p:sp>
      <p:sp>
        <p:nvSpPr>
          <p:cNvPr id="20" name="矩形 19"/>
          <p:cNvSpPr/>
          <p:nvPr/>
        </p:nvSpPr>
        <p:spPr>
          <a:xfrm>
            <a:off x="4716145" y="494284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吞吐率要求</a:t>
            </a:r>
            <a:endParaRPr lang="zh-CN" altLang="en-US" sz="1600" b="1">
              <a:latin typeface="微软雅黑" panose="020B0503020204020204" pitchFamily="34" charset="-122"/>
              <a:ea typeface="微软雅黑" panose="020B0503020204020204" pitchFamily="34" charset="-122"/>
            </a:endParaRPr>
          </a:p>
        </p:txBody>
      </p:sp>
      <p:sp>
        <p:nvSpPr>
          <p:cNvPr id="21" name="矩形 20"/>
          <p:cNvSpPr/>
          <p:nvPr/>
        </p:nvSpPr>
        <p:spPr>
          <a:xfrm>
            <a:off x="1804035" y="552196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应用层</a:t>
            </a:r>
            <a:endParaRPr lang="zh-CN" altLang="en-US"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稳定性</a:t>
            </a:r>
            <a:endParaRPr lang="zh-CN" altLang="en-US" sz="1600" b="1">
              <a:latin typeface="微软雅黑" panose="020B0503020204020204" pitchFamily="34" charset="-122"/>
              <a:ea typeface="微软雅黑" panose="020B0503020204020204" pitchFamily="34" charset="-122"/>
            </a:endParaRPr>
          </a:p>
        </p:txBody>
      </p:sp>
      <p:sp>
        <p:nvSpPr>
          <p:cNvPr id="22" name="矩形 21"/>
          <p:cNvSpPr/>
          <p:nvPr/>
        </p:nvSpPr>
        <p:spPr>
          <a:xfrm>
            <a:off x="3267075" y="5521960"/>
            <a:ext cx="1371600" cy="518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妥善的私钥管理措施</a:t>
            </a:r>
            <a:endParaRPr lang="zh-CN" altLang="en-US" sz="1600" b="1">
              <a:latin typeface="微软雅黑" panose="020B0503020204020204" pitchFamily="34" charset="-122"/>
              <a:ea typeface="微软雅黑" panose="020B0503020204020204" pitchFamily="34" charset="-122"/>
            </a:endParaRPr>
          </a:p>
        </p:txBody>
      </p:sp>
      <p:sp>
        <p:nvSpPr>
          <p:cNvPr id="23" name="文本框 22"/>
          <p:cNvSpPr txBox="1"/>
          <p:nvPr/>
        </p:nvSpPr>
        <p:spPr>
          <a:xfrm>
            <a:off x="671830" y="6134100"/>
            <a:ext cx="514604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让区块链用户全方面了解一个区块链产品等情况</a:t>
            </a:r>
            <a:endParaRPr lang="zh-CN" altLang="zh-CN" b="1">
              <a:solidFill>
                <a:schemeClr val="tx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537960" y="1697355"/>
            <a:ext cx="4129405" cy="4162425"/>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7086600" y="5118100"/>
            <a:ext cx="167640" cy="16764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6" name="椭圆 25"/>
          <p:cNvSpPr/>
          <p:nvPr/>
        </p:nvSpPr>
        <p:spPr>
          <a:xfrm>
            <a:off x="8173720" y="4053840"/>
            <a:ext cx="167640" cy="1676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7" name="椭圆 26"/>
          <p:cNvSpPr/>
          <p:nvPr/>
        </p:nvSpPr>
        <p:spPr>
          <a:xfrm>
            <a:off x="9240520" y="2981325"/>
            <a:ext cx="167640" cy="1676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8" name="椭圆 27"/>
          <p:cNvSpPr/>
          <p:nvPr/>
        </p:nvSpPr>
        <p:spPr>
          <a:xfrm>
            <a:off x="10302240" y="1897380"/>
            <a:ext cx="167640" cy="1676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9" name="矩形 28"/>
          <p:cNvSpPr/>
          <p:nvPr/>
        </p:nvSpPr>
        <p:spPr>
          <a:xfrm>
            <a:off x="6248400" y="4767580"/>
            <a:ext cx="1005840" cy="35052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pitchFamily="34" charset="-122"/>
                <a:ea typeface="微软雅黑" panose="020B0503020204020204" pitchFamily="34" charset="-122"/>
              </a:rPr>
              <a:t>2016.4</a:t>
            </a:r>
            <a:endParaRPr lang="en-US" altLang="zh-CN" b="1">
              <a:latin typeface="微软雅黑" panose="020B0503020204020204" pitchFamily="34" charset="-122"/>
              <a:ea typeface="微软雅黑" panose="020B0503020204020204" pitchFamily="34" charset="-122"/>
            </a:endParaRPr>
          </a:p>
        </p:txBody>
      </p:sp>
      <p:sp>
        <p:nvSpPr>
          <p:cNvPr id="30" name="矩形 29"/>
          <p:cNvSpPr/>
          <p:nvPr/>
        </p:nvSpPr>
        <p:spPr>
          <a:xfrm>
            <a:off x="7167880" y="3703320"/>
            <a:ext cx="1005840" cy="350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pitchFamily="34" charset="-122"/>
                <a:ea typeface="微软雅黑" panose="020B0503020204020204" pitchFamily="34" charset="-122"/>
              </a:rPr>
              <a:t>2016.9</a:t>
            </a:r>
            <a:endParaRPr lang="en-US" altLang="zh-CN" b="1">
              <a:latin typeface="微软雅黑" panose="020B0503020204020204" pitchFamily="34" charset="-122"/>
              <a:ea typeface="微软雅黑" panose="020B0503020204020204" pitchFamily="34" charset="-122"/>
            </a:endParaRPr>
          </a:p>
        </p:txBody>
      </p:sp>
      <p:sp>
        <p:nvSpPr>
          <p:cNvPr id="31" name="矩形 30"/>
          <p:cNvSpPr/>
          <p:nvPr/>
        </p:nvSpPr>
        <p:spPr>
          <a:xfrm>
            <a:off x="8234680" y="2630805"/>
            <a:ext cx="1005840" cy="3505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pitchFamily="34" charset="-122"/>
                <a:ea typeface="微软雅黑" panose="020B0503020204020204" pitchFamily="34" charset="-122"/>
              </a:rPr>
              <a:t>2017.4</a:t>
            </a:r>
            <a:endParaRPr lang="en-US" altLang="zh-CN" b="1">
              <a:latin typeface="微软雅黑" panose="020B0503020204020204" pitchFamily="34" charset="-122"/>
              <a:ea typeface="微软雅黑" panose="020B0503020204020204" pitchFamily="34" charset="-122"/>
            </a:endParaRPr>
          </a:p>
        </p:txBody>
      </p:sp>
      <p:sp>
        <p:nvSpPr>
          <p:cNvPr id="32" name="文本框 31"/>
          <p:cNvSpPr txBox="1"/>
          <p:nvPr/>
        </p:nvSpPr>
        <p:spPr>
          <a:xfrm>
            <a:off x="9408160" y="2981325"/>
            <a:ext cx="2504440" cy="1037590"/>
          </a:xfrm>
          <a:prstGeom prst="rect">
            <a:avLst/>
          </a:prstGeom>
          <a:noFill/>
        </p:spPr>
        <p:txBody>
          <a:bodyPr wrap="square" rtlCol="0">
            <a:spAutoFit/>
          </a:bodyPr>
          <a:lstStyle/>
          <a:p>
            <a:pPr algn="just">
              <a:lnSpc>
                <a:spcPct val="110000"/>
              </a:lnSpc>
            </a:pPr>
            <a:r>
              <a:rPr lang="zh-CN" altLang="en-US" sz="1400">
                <a:solidFill>
                  <a:schemeClr val="tx1"/>
                </a:solidFill>
                <a:latin typeface="微软雅黑" panose="020B0503020204020204" pitchFamily="34" charset="-122"/>
                <a:ea typeface="微软雅黑" panose="020B0503020204020204" pitchFamily="34" charset="-122"/>
              </a:rPr>
              <a:t>标准技术委员会举办第一次会议，成立工作组与研究组。</a:t>
            </a:r>
            <a:r>
              <a:rPr lang="en-US" altLang="zh-CN" sz="1400">
                <a:solidFill>
                  <a:schemeClr val="tx1"/>
                </a:solidFill>
                <a:latin typeface="微软雅黑" panose="020B0503020204020204" pitchFamily="34" charset="-122"/>
                <a:ea typeface="微软雅黑" panose="020B0503020204020204" pitchFamily="34" charset="-122"/>
              </a:rPr>
              <a:t>ISO/TC307</a:t>
            </a:r>
            <a:r>
              <a:rPr lang="zh-CN" altLang="en-US" sz="1400">
                <a:solidFill>
                  <a:schemeClr val="tx1"/>
                </a:solidFill>
                <a:latin typeface="微软雅黑" panose="020B0503020204020204" pitchFamily="34" charset="-122"/>
                <a:ea typeface="微软雅黑" panose="020B0503020204020204" pitchFamily="34" charset="-122"/>
              </a:rPr>
              <a:t>已有全权成员国</a:t>
            </a:r>
            <a:r>
              <a:rPr lang="en-US" altLang="zh-CN" sz="1400">
                <a:solidFill>
                  <a:schemeClr val="tx1"/>
                </a:solidFill>
                <a:latin typeface="微软雅黑" panose="020B0503020204020204" pitchFamily="34" charset="-122"/>
                <a:ea typeface="微软雅黑" panose="020B0503020204020204" pitchFamily="34" charset="-122"/>
              </a:rPr>
              <a:t>16</a:t>
            </a:r>
            <a:r>
              <a:rPr lang="zh-CN" altLang="en-US" sz="1400">
                <a:solidFill>
                  <a:schemeClr val="tx1"/>
                </a:solidFill>
                <a:latin typeface="微软雅黑" panose="020B0503020204020204" pitchFamily="34" charset="-122"/>
                <a:ea typeface="微软雅黑" panose="020B0503020204020204" pitchFamily="34" charset="-122"/>
              </a:rPr>
              <a:t>个、观察国</a:t>
            </a:r>
            <a:r>
              <a:rPr lang="en-US" altLang="zh-CN" sz="1400">
                <a:solidFill>
                  <a:schemeClr val="tx1"/>
                </a:solidFill>
                <a:latin typeface="微软雅黑" panose="020B0503020204020204" pitchFamily="34" charset="-122"/>
                <a:ea typeface="微软雅黑" panose="020B0503020204020204" pitchFamily="34" charset="-122"/>
              </a:rPr>
              <a:t>17</a:t>
            </a:r>
            <a:r>
              <a:rPr lang="zh-CN" altLang="en-US" sz="1400">
                <a:solidFill>
                  <a:schemeClr val="tx1"/>
                </a:solidFill>
                <a:latin typeface="微软雅黑" panose="020B0503020204020204" pitchFamily="34" charset="-122"/>
                <a:ea typeface="微软雅黑" panose="020B0503020204020204" pitchFamily="34" charset="-122"/>
              </a:rPr>
              <a:t>个。</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167880" y="5285740"/>
            <a:ext cx="2504440" cy="564515"/>
          </a:xfrm>
          <a:prstGeom prst="rect">
            <a:avLst/>
          </a:prstGeom>
          <a:noFill/>
        </p:spPr>
        <p:txBody>
          <a:bodyPr wrap="square" rtlCol="0">
            <a:spAutoFit/>
          </a:bodyPr>
          <a:lstStyle/>
          <a:p>
            <a:pPr algn="just">
              <a:lnSpc>
                <a:spcPct val="110000"/>
              </a:lnSpc>
            </a:pPr>
            <a:r>
              <a:rPr lang="zh-CN" altLang="en-US" sz="1400">
                <a:solidFill>
                  <a:schemeClr val="tx1"/>
                </a:solidFill>
                <a:latin typeface="微软雅黑" panose="020B0503020204020204" pitchFamily="34" charset="-122"/>
                <a:ea typeface="微软雅黑" panose="020B0503020204020204" pitchFamily="34" charset="-122"/>
              </a:rPr>
              <a:t>澳大利亚标准协会提出全新国家标准化方案，并提交</a:t>
            </a:r>
            <a:r>
              <a:rPr lang="en-US" altLang="zh-CN" sz="1400">
                <a:solidFill>
                  <a:schemeClr val="tx1"/>
                </a:solidFill>
                <a:latin typeface="微软雅黑" panose="020B0503020204020204" pitchFamily="34" charset="-122"/>
                <a:ea typeface="微软雅黑" panose="020B0503020204020204" pitchFamily="34" charset="-122"/>
              </a:rPr>
              <a:t>ISO</a:t>
            </a:r>
            <a:endParaRPr lang="en-US" altLang="zh-CN" sz="140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341360" y="4203065"/>
            <a:ext cx="2326005" cy="564515"/>
          </a:xfrm>
          <a:prstGeom prst="rect">
            <a:avLst/>
          </a:prstGeom>
          <a:noFill/>
        </p:spPr>
        <p:txBody>
          <a:bodyPr wrap="square" rtlCol="0">
            <a:spAutoFit/>
          </a:bodyPr>
          <a:lstStyle/>
          <a:p>
            <a:pPr algn="just">
              <a:lnSpc>
                <a:spcPct val="110000"/>
              </a:lnSpc>
            </a:pPr>
            <a:r>
              <a:rPr lang="en-US" altLang="zh-CN" sz="1400">
                <a:solidFill>
                  <a:schemeClr val="tx1"/>
                </a:solidFill>
                <a:latin typeface="微软雅黑" panose="020B0503020204020204" pitchFamily="34" charset="-122"/>
                <a:ea typeface="微软雅黑" panose="020B0503020204020204" pitchFamily="34" charset="-122"/>
              </a:rPr>
              <a:t>ISO</a:t>
            </a:r>
            <a:r>
              <a:rPr lang="zh-CN" altLang="en-US" sz="1400">
                <a:solidFill>
                  <a:schemeClr val="tx1"/>
                </a:solidFill>
                <a:latin typeface="微软雅黑" panose="020B0503020204020204" pitchFamily="34" charset="-122"/>
                <a:ea typeface="微软雅黑" panose="020B0503020204020204" pitchFamily="34" charset="-122"/>
              </a:rPr>
              <a:t>成立标准技术委员会</a:t>
            </a:r>
            <a:r>
              <a:rPr lang="en-US" altLang="zh-CN" sz="1400">
                <a:solidFill>
                  <a:schemeClr val="tx1"/>
                </a:solidFill>
                <a:latin typeface="微软雅黑" panose="020B0503020204020204" pitchFamily="34" charset="-122"/>
                <a:ea typeface="微软雅黑" panose="020B0503020204020204" pitchFamily="34" charset="-122"/>
              </a:rPr>
              <a:t>ISO/TC307</a:t>
            </a:r>
            <a:endParaRPr lang="en-US" altLang="zh-CN" sz="1400">
              <a:solidFill>
                <a:schemeClr val="tx1"/>
              </a:solidFill>
              <a:latin typeface="微软雅黑" panose="020B0503020204020204" pitchFamily="34" charset="-122"/>
              <a:ea typeface="微软雅黑" panose="020B0503020204020204" pitchFamily="34" charset="-122"/>
            </a:endParaRPr>
          </a:p>
        </p:txBody>
      </p:sp>
      <p:sp>
        <p:nvSpPr>
          <p:cNvPr id="37" name="标题 1"/>
          <p:cNvSpPr>
            <a:spLocks noGrp="1"/>
          </p:cNvSpPr>
          <p:nvPr/>
        </p:nvSpPr>
        <p:spPr>
          <a:xfrm>
            <a:off x="612210" y="33281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t>区块链的标准化</a:t>
            </a:r>
          </a:p>
        </p:txBody>
      </p:sp>
      <p:pic>
        <p:nvPicPr>
          <p:cNvPr id="35" name="图片 34" descr="J84`I@2ZF%$(]6X2[`[(KRY"/>
          <p:cNvPicPr>
            <a:picLocks noChangeAspect="1"/>
          </p:cNvPicPr>
          <p:nvPr/>
        </p:nvPicPr>
        <p:blipFill>
          <a:blip r:embed="rId1"/>
          <a:stretch>
            <a:fillRect/>
          </a:stretch>
        </p:blipFill>
        <p:spPr>
          <a:xfrm>
            <a:off x="9902825" y="159385"/>
            <a:ext cx="2162175" cy="695325"/>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linds(horizontal)">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linds(horizontal)">
                                      <p:cBhvr>
                                        <p:cTn id="78" dur="500"/>
                                        <p:tgtEl>
                                          <p:spTgt spid="3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linds(horizontal)">
                                      <p:cBhvr>
                                        <p:cTn id="81" dur="500"/>
                                        <p:tgtEl>
                                          <p:spTgt spid="3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linds(horizontal)">
                                      <p:cBhvr>
                                        <p:cTn id="84" dur="500"/>
                                        <p:tgtEl>
                                          <p:spTgt spid="3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linds(horizontal)">
                                      <p:cBhvr>
                                        <p:cTn id="87" dur="500"/>
                                        <p:tgtEl>
                                          <p:spTgt spid="3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blinds(horizontal)">
                                      <p:cBhvr>
                                        <p:cTn id="90" dur="500"/>
                                        <p:tgtEl>
                                          <p:spTgt spid="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linds(horizontal)">
                                      <p:cBhvr>
                                        <p:cTn id="93" dur="500"/>
                                        <p:tgtEl>
                                          <p:spTgt spid="29"/>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animBg="1"/>
      <p:bldP spid="26" grpId="0" animBg="1"/>
      <p:bldP spid="27" grpId="0" animBg="1"/>
      <p:bldP spid="28" grpId="0" animBg="1"/>
      <p:bldP spid="29" grpId="0" animBg="1"/>
      <p:bldP spid="30" grpId="0" animBg="1"/>
      <p:bldP spid="31" grpId="0" animBg="1"/>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0840" y="979170"/>
            <a:ext cx="11430000" cy="429895"/>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部分互联网、互联网初创企业以及传统金融企业开始在部分项目进行尝试应用。</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0840" y="1607820"/>
            <a:ext cx="2378075"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互联网及初创企业</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121400" y="1607820"/>
            <a:ext cx="118999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传统金融</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121400" y="4973320"/>
            <a:ext cx="5912485" cy="1309370"/>
          </a:xfrm>
          <a:prstGeom prst="rect">
            <a:avLst/>
          </a:prstGeom>
          <a:noFill/>
        </p:spPr>
        <p:txBody>
          <a:bodyPr wrap="square" rtlCol="0">
            <a:spAutoFit/>
          </a:bodyPr>
          <a:lstStyle/>
          <a:p>
            <a:pPr marL="342900" indent="-342900" algn="just">
              <a:lnSpc>
                <a:spcPct val="110000"/>
              </a:lnSpc>
              <a:buFont typeface="Arial" panose="020B0604020202020204" pitchFamily="34" charset="0"/>
              <a:buChar char="•"/>
            </a:pPr>
            <a:r>
              <a:rPr lang="zh-CN" altLang="zh-CN">
                <a:solidFill>
                  <a:schemeClr val="tx1"/>
                </a:solidFill>
                <a:latin typeface="微软雅黑" panose="020B0503020204020204" pitchFamily="34" charset="-122"/>
                <a:ea typeface="微软雅黑" panose="020B0503020204020204" pitchFamily="34" charset="-122"/>
              </a:rPr>
              <a:t>项目仍多半属于非核心项目，而一旦涉及传统核心项目，现实业务与制度、技术规则等障碍横亘于前；</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zh-CN">
                <a:solidFill>
                  <a:schemeClr val="tx1"/>
                </a:solidFill>
                <a:latin typeface="微软雅黑" panose="020B0503020204020204" pitchFamily="34" charset="-122"/>
                <a:ea typeface="微软雅黑" panose="020B0503020204020204" pitchFamily="34" charset="-122"/>
              </a:rPr>
              <a:t>项目大多具有实验性质，离大规模全面使用尚有距离；</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zh-CN">
                <a:solidFill>
                  <a:schemeClr val="tx1"/>
                </a:solidFill>
                <a:latin typeface="微软雅黑" panose="020B0503020204020204" pitchFamily="34" charset="-122"/>
                <a:ea typeface="微软雅黑" panose="020B0503020204020204" pitchFamily="34" charset="-122"/>
              </a:rPr>
              <a:t>传统大型金融企业面临较大的改造成本。</a:t>
            </a:r>
            <a:endParaRPr lang="zh-CN" altLang="zh-CN">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46050" y="2110740"/>
            <a:ext cx="2922270" cy="12623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zh-CN" altLang="en-US" sz="1600" b="1">
                <a:latin typeface="微软雅黑" panose="020B0503020204020204" pitchFamily="34" charset="-122"/>
                <a:ea typeface="微软雅黑" panose="020B0503020204020204" pitchFamily="34" charset="-122"/>
              </a:rPr>
              <a:t>百度</a:t>
            </a:r>
            <a:endParaRPr lang="zh-CN" altLang="en-US" sz="1600" b="1">
              <a:latin typeface="微软雅黑" panose="020B0503020204020204" pitchFamily="34" charset="-122"/>
              <a:ea typeface="微软雅黑" panose="020B0503020204020204" pitchFamily="34" charset="-122"/>
            </a:endParaRPr>
          </a:p>
          <a:p>
            <a:pPr lvl="2" algn="l"/>
            <a:endParaRPr lang="zh-CN" altLang="en-US" sz="1600" b="1">
              <a:latin typeface="微软雅黑" panose="020B0503020204020204" pitchFamily="34" charset="-122"/>
              <a:ea typeface="微软雅黑" panose="020B0503020204020204" pitchFamily="34" charset="-122"/>
            </a:endParaRPr>
          </a:p>
          <a:p>
            <a:pPr lvl="2" algn="l"/>
            <a:r>
              <a:rPr lang="zh-CN" altLang="en-US" sz="1400" b="1">
                <a:latin typeface="微软雅黑" panose="020B0503020204020204" pitchFamily="34" charset="-122"/>
                <a:ea typeface="微软雅黑" panose="020B0503020204020204" pitchFamily="34" charset="-122"/>
              </a:rPr>
              <a:t>首发国内基于区块链的</a:t>
            </a:r>
            <a:r>
              <a:rPr lang="en-US" altLang="zh-CN" sz="1400" b="1">
                <a:latin typeface="微软雅黑" panose="020B0503020204020204" pitchFamily="34" charset="-122"/>
                <a:ea typeface="微软雅黑" panose="020B0503020204020204" pitchFamily="34" charset="-122"/>
              </a:rPr>
              <a:t>ABS</a:t>
            </a:r>
            <a:r>
              <a:rPr lang="zh-CN" altLang="en-US" sz="1400" b="1">
                <a:latin typeface="微软雅黑" panose="020B0503020204020204" pitchFamily="34" charset="-122"/>
                <a:ea typeface="微软雅黑" panose="020B0503020204020204" pitchFamily="34" charset="-122"/>
              </a:rPr>
              <a:t>项目</a:t>
            </a:r>
            <a:endParaRPr lang="zh-CN" altLang="en-US" sz="1400" b="1">
              <a:latin typeface="微软雅黑" panose="020B0503020204020204" pitchFamily="34" charset="-122"/>
              <a:ea typeface="微软雅黑" panose="020B0503020204020204" pitchFamily="34" charset="-122"/>
            </a:endParaRPr>
          </a:p>
        </p:txBody>
      </p:sp>
      <p:sp>
        <p:nvSpPr>
          <p:cNvPr id="9" name="圆角矩形 8"/>
          <p:cNvSpPr/>
          <p:nvPr/>
        </p:nvSpPr>
        <p:spPr>
          <a:xfrm>
            <a:off x="3227070" y="2110740"/>
            <a:ext cx="2894330" cy="12623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2" algn="l"/>
            <a:r>
              <a:rPr sz="1600" b="1">
                <a:latin typeface="微软雅黑" panose="020B0503020204020204" pitchFamily="34" charset="-122"/>
                <a:ea typeface="微软雅黑" panose="020B0503020204020204" pitchFamily="34" charset="-122"/>
                <a:sym typeface="+mn-ea"/>
              </a:rPr>
              <a:t>以太坊</a:t>
            </a:r>
            <a:endParaRPr sz="1600" b="1">
              <a:latin typeface="微软雅黑" panose="020B0503020204020204" pitchFamily="34" charset="-122"/>
              <a:ea typeface="微软雅黑" panose="020B0503020204020204" pitchFamily="34" charset="-122"/>
              <a:sym typeface="+mn-ea"/>
            </a:endParaRPr>
          </a:p>
          <a:p>
            <a:pPr lvl="2" algn="l"/>
            <a:endParaRPr sz="1600" b="1">
              <a:latin typeface="微软雅黑" panose="020B0503020204020204" pitchFamily="34" charset="-122"/>
              <a:ea typeface="微软雅黑" panose="020B0503020204020204" pitchFamily="34" charset="-122"/>
              <a:sym typeface="+mn-ea"/>
            </a:endParaRPr>
          </a:p>
          <a:p>
            <a:pPr lvl="2" algn="l"/>
            <a:r>
              <a:rPr sz="1400" b="1">
                <a:latin typeface="微软雅黑" panose="020B0503020204020204" pitchFamily="34" charset="-122"/>
                <a:ea typeface="微软雅黑" panose="020B0503020204020204" pitchFamily="34" charset="-122"/>
                <a:sym typeface="+mn-ea"/>
              </a:rPr>
              <a:t>提供开发的智能合约区块链平台</a:t>
            </a:r>
            <a:endParaRPr sz="1400" b="1">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146050" y="3563620"/>
            <a:ext cx="2922270" cy="13055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2" algn="l"/>
            <a:r>
              <a:rPr lang="zh-CN" altLang="en-US" sz="1600" b="1">
                <a:latin typeface="微软雅黑" panose="020B0503020204020204" pitchFamily="34" charset="-122"/>
                <a:ea typeface="微软雅黑" panose="020B0503020204020204" pitchFamily="34" charset="-122"/>
                <a:sym typeface="+mn-ea"/>
              </a:rPr>
              <a:t>阿里巴巴</a:t>
            </a:r>
            <a:endParaRPr lang="zh-CN" altLang="en-US" sz="1600" b="1">
              <a:latin typeface="微软雅黑" panose="020B0503020204020204" pitchFamily="34" charset="-122"/>
              <a:ea typeface="微软雅黑" panose="020B0503020204020204" pitchFamily="34" charset="-122"/>
              <a:sym typeface="+mn-ea"/>
            </a:endParaRPr>
          </a:p>
          <a:p>
            <a:pPr lvl="2" algn="l"/>
            <a:endParaRPr lang="zh-CN" altLang="en-US" sz="1600" b="1">
              <a:latin typeface="微软雅黑" panose="020B0503020204020204" pitchFamily="34" charset="-122"/>
              <a:ea typeface="微软雅黑" panose="020B0503020204020204" pitchFamily="34" charset="-122"/>
              <a:sym typeface="+mn-ea"/>
            </a:endParaRPr>
          </a:p>
          <a:p>
            <a:pPr lvl="2" algn="l"/>
            <a:r>
              <a:rPr lang="zh-CN" altLang="en-US" sz="1600" b="1">
                <a:latin typeface="微软雅黑" panose="020B0503020204020204" pitchFamily="34" charset="-122"/>
                <a:ea typeface="微软雅黑" panose="020B0503020204020204" pitchFamily="34" charset="-122"/>
                <a:sym typeface="+mn-ea"/>
              </a:rPr>
              <a:t>云优商城：提供基于区块链的积分及消费金融分期场所</a:t>
            </a:r>
            <a:endParaRPr lang="zh-CN" altLang="en-US" sz="1600" b="1">
              <a:latin typeface="微软雅黑" panose="020B0503020204020204" pitchFamily="34" charset="-122"/>
              <a:ea typeface="微软雅黑" panose="020B0503020204020204" pitchFamily="34" charset="-122"/>
              <a:sym typeface="+mn-ea"/>
            </a:endParaRPr>
          </a:p>
        </p:txBody>
      </p:sp>
      <p:sp>
        <p:nvSpPr>
          <p:cNvPr id="11" name="圆角矩形 10"/>
          <p:cNvSpPr/>
          <p:nvPr/>
        </p:nvSpPr>
        <p:spPr>
          <a:xfrm>
            <a:off x="146050" y="5020310"/>
            <a:ext cx="2922270" cy="12623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2" algn="l"/>
            <a:r>
              <a:rPr lang="zh-CN" altLang="en-US" sz="1600" b="1">
                <a:latin typeface="微软雅黑" panose="020B0503020204020204" pitchFamily="34" charset="-122"/>
                <a:ea typeface="微软雅黑" panose="020B0503020204020204" pitchFamily="34" charset="-122"/>
                <a:sym typeface="+mn-ea"/>
              </a:rPr>
              <a:t>腾讯</a:t>
            </a:r>
            <a:endParaRPr lang="zh-CN" altLang="en-US" sz="1600" b="1">
              <a:latin typeface="微软雅黑" panose="020B0503020204020204" pitchFamily="34" charset="-122"/>
              <a:ea typeface="微软雅黑" panose="020B0503020204020204" pitchFamily="34" charset="-122"/>
              <a:sym typeface="+mn-ea"/>
            </a:endParaRPr>
          </a:p>
          <a:p>
            <a:pPr lvl="2" algn="l"/>
            <a:endParaRPr lang="zh-CN" altLang="en-US" sz="1600" b="1">
              <a:latin typeface="微软雅黑" panose="020B0503020204020204" pitchFamily="34" charset="-122"/>
              <a:ea typeface="微软雅黑" panose="020B0503020204020204" pitchFamily="34" charset="-122"/>
              <a:sym typeface="+mn-ea"/>
            </a:endParaRPr>
          </a:p>
          <a:p>
            <a:pPr lvl="2" algn="l"/>
            <a:r>
              <a:rPr lang="zh-CN" altLang="en-US" sz="1400" b="1">
                <a:latin typeface="微软雅黑" panose="020B0503020204020204" pitchFamily="34" charset="-122"/>
                <a:ea typeface="微软雅黑" panose="020B0503020204020204" pitchFamily="34" charset="-122"/>
                <a:sym typeface="+mn-ea"/>
              </a:rPr>
              <a:t>金链盟推出面向金融的区块链Baas云服务，共享区块链底层设施</a:t>
            </a:r>
            <a:endParaRPr lang="zh-CN" altLang="en-US" sz="1400" b="1">
              <a:latin typeface="微软雅黑" panose="020B0503020204020204" pitchFamily="34" charset="-122"/>
              <a:ea typeface="微软雅黑" panose="020B0503020204020204" pitchFamily="34" charset="-122"/>
              <a:sym typeface="+mn-ea"/>
            </a:endParaRPr>
          </a:p>
        </p:txBody>
      </p:sp>
      <p:sp>
        <p:nvSpPr>
          <p:cNvPr id="12" name="圆角矩形 11"/>
          <p:cNvSpPr/>
          <p:nvPr/>
        </p:nvSpPr>
        <p:spPr>
          <a:xfrm>
            <a:off x="3226435" y="3563620"/>
            <a:ext cx="2894965" cy="13055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2" algn="l"/>
            <a:r>
              <a:rPr lang="zh-CN" altLang="en-US" sz="1600" b="1">
                <a:latin typeface="微软雅黑" panose="020B0503020204020204" pitchFamily="34" charset="-122"/>
                <a:ea typeface="微软雅黑" panose="020B0503020204020204" pitchFamily="34" charset="-122"/>
                <a:sym typeface="+mn-ea"/>
              </a:rPr>
              <a:t>金股链</a:t>
            </a:r>
            <a:endParaRPr lang="zh-CN" altLang="en-US" sz="1600" b="1">
              <a:latin typeface="微软雅黑" panose="020B0503020204020204" pitchFamily="34" charset="-122"/>
              <a:ea typeface="微软雅黑" panose="020B0503020204020204" pitchFamily="34" charset="-122"/>
              <a:sym typeface="+mn-ea"/>
            </a:endParaRPr>
          </a:p>
          <a:p>
            <a:pPr lvl="2" algn="l"/>
            <a:endParaRPr lang="zh-CN" altLang="en-US" sz="1600" b="1">
              <a:latin typeface="微软雅黑" panose="020B0503020204020204" pitchFamily="34" charset="-122"/>
              <a:ea typeface="微软雅黑" panose="020B0503020204020204" pitchFamily="34" charset="-122"/>
              <a:sym typeface="+mn-ea"/>
            </a:endParaRPr>
          </a:p>
          <a:p>
            <a:pPr lvl="2" algn="l"/>
            <a:r>
              <a:rPr lang="zh-CN" altLang="en-US" sz="1600" b="1">
                <a:latin typeface="微软雅黑" panose="020B0503020204020204" pitchFamily="34" charset="-122"/>
                <a:ea typeface="微软雅黑" panose="020B0503020204020204" pitchFamily="34" charset="-122"/>
                <a:sym typeface="+mn-ea"/>
              </a:rPr>
              <a:t>区块链+股权管理，构建股权资产网络</a:t>
            </a:r>
            <a:endParaRPr lang="zh-CN" altLang="en-US" sz="1600" b="1">
              <a:latin typeface="微软雅黑" panose="020B0503020204020204" pitchFamily="34" charset="-122"/>
              <a:ea typeface="微软雅黑" panose="020B0503020204020204" pitchFamily="34" charset="-122"/>
              <a:sym typeface="+mn-ea"/>
            </a:endParaRPr>
          </a:p>
        </p:txBody>
      </p:sp>
      <p:sp>
        <p:nvSpPr>
          <p:cNvPr id="13" name="圆角矩形 12"/>
          <p:cNvSpPr/>
          <p:nvPr/>
        </p:nvSpPr>
        <p:spPr>
          <a:xfrm>
            <a:off x="3227070" y="5020310"/>
            <a:ext cx="2894330" cy="12623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2" algn="l"/>
            <a:r>
              <a:rPr lang="zh-CN" altLang="en-US" sz="1600" b="1">
                <a:latin typeface="微软雅黑" panose="020B0503020204020204" pitchFamily="34" charset="-122"/>
                <a:ea typeface="微软雅黑" panose="020B0503020204020204" pitchFamily="34" charset="-122"/>
                <a:sym typeface="+mn-ea"/>
              </a:rPr>
              <a:t>众安科技</a:t>
            </a:r>
            <a:endParaRPr lang="zh-CN" altLang="en-US" sz="1600" b="1">
              <a:latin typeface="微软雅黑" panose="020B0503020204020204" pitchFamily="34" charset="-122"/>
              <a:ea typeface="微软雅黑" panose="020B0503020204020204" pitchFamily="34" charset="-122"/>
              <a:sym typeface="+mn-ea"/>
            </a:endParaRPr>
          </a:p>
          <a:p>
            <a:pPr lvl="2" algn="l"/>
            <a:endParaRPr lang="zh-CN" altLang="en-US" sz="1600" b="1">
              <a:latin typeface="微软雅黑" panose="020B0503020204020204" pitchFamily="34" charset="-122"/>
              <a:ea typeface="微软雅黑" panose="020B0503020204020204" pitchFamily="34" charset="-122"/>
              <a:sym typeface="+mn-ea"/>
            </a:endParaRPr>
          </a:p>
          <a:p>
            <a:pPr lvl="2" algn="l"/>
            <a:r>
              <a:rPr lang="zh-CN" altLang="en-US" sz="1400" b="1">
                <a:latin typeface="微软雅黑" panose="020B0503020204020204" pitchFamily="34" charset="-122"/>
                <a:ea typeface="微软雅黑" panose="020B0503020204020204" pitchFamily="34" charset="-122"/>
                <a:sym typeface="+mn-ea"/>
              </a:rPr>
              <a:t>基于区块链+物联网+智能防伪技术，打破农产品信任问题</a:t>
            </a:r>
            <a:endParaRPr lang="zh-CN" altLang="en-US" sz="1400" b="1">
              <a:latin typeface="微软雅黑" panose="020B0503020204020204" pitchFamily="34" charset="-122"/>
              <a:ea typeface="微软雅黑" panose="020B0503020204020204" pitchFamily="34" charset="-122"/>
              <a:sym typeface="+mn-ea"/>
            </a:endParaRPr>
          </a:p>
        </p:txBody>
      </p:sp>
      <p:sp>
        <p:nvSpPr>
          <p:cNvPr id="14" name="圆角矩形 13"/>
          <p:cNvSpPr/>
          <p:nvPr/>
        </p:nvSpPr>
        <p:spPr>
          <a:xfrm>
            <a:off x="6212840" y="2110740"/>
            <a:ext cx="2818130" cy="12623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zh-CN" altLang="en-US" sz="1600" b="1">
                <a:latin typeface="微软雅黑" panose="020B0503020204020204" pitchFamily="34" charset="-122"/>
                <a:ea typeface="微软雅黑" panose="020B0503020204020204" pitchFamily="34" charset="-122"/>
              </a:rPr>
              <a:t>民生银行</a:t>
            </a:r>
            <a:endParaRPr lang="zh-CN" altLang="en-US" sz="1600" b="1">
              <a:latin typeface="微软雅黑" panose="020B0503020204020204" pitchFamily="34" charset="-122"/>
              <a:ea typeface="微软雅黑" panose="020B0503020204020204" pitchFamily="34" charset="-122"/>
            </a:endParaRPr>
          </a:p>
          <a:p>
            <a:pPr lvl="2" algn="l"/>
            <a:endParaRPr lang="zh-CN" altLang="en-US" sz="1600" b="1">
              <a:latin typeface="微软雅黑" panose="020B0503020204020204" pitchFamily="34" charset="-122"/>
              <a:ea typeface="微软雅黑" panose="020B0503020204020204" pitchFamily="34" charset="-122"/>
            </a:endParaRPr>
          </a:p>
          <a:p>
            <a:pPr lvl="2" algn="l"/>
            <a:r>
              <a:rPr lang="zh-CN" altLang="en-US" sz="1600" b="1">
                <a:latin typeface="微软雅黑" panose="020B0503020204020204" pitchFamily="34" charset="-122"/>
                <a:ea typeface="微软雅黑" panose="020B0503020204020204" pitchFamily="34" charset="-122"/>
              </a:rPr>
              <a:t>加入</a:t>
            </a:r>
            <a:r>
              <a:rPr lang="en-US" altLang="zh-CN" sz="1600" b="1">
                <a:latin typeface="微软雅黑" panose="020B0503020204020204" pitchFamily="34" charset="-122"/>
                <a:ea typeface="微软雅黑" panose="020B0503020204020204" pitchFamily="34" charset="-122"/>
              </a:rPr>
              <a:t>R3</a:t>
            </a:r>
            <a:r>
              <a:rPr lang="zh-CN" altLang="en-US" sz="1600" b="1">
                <a:latin typeface="微软雅黑" panose="020B0503020204020204" pitchFamily="34" charset="-122"/>
                <a:ea typeface="微软雅黑" panose="020B0503020204020204" pitchFamily="34" charset="-122"/>
              </a:rPr>
              <a:t>，搭建区块链服务云平台</a:t>
            </a:r>
            <a:endParaRPr lang="zh-CN" altLang="en-US" sz="1600" b="1">
              <a:latin typeface="微软雅黑" panose="020B0503020204020204" pitchFamily="34" charset="-122"/>
              <a:ea typeface="微软雅黑" panose="020B0503020204020204" pitchFamily="34" charset="-122"/>
            </a:endParaRPr>
          </a:p>
        </p:txBody>
      </p:sp>
      <p:sp>
        <p:nvSpPr>
          <p:cNvPr id="15" name="圆角矩形 14"/>
          <p:cNvSpPr/>
          <p:nvPr/>
        </p:nvSpPr>
        <p:spPr>
          <a:xfrm>
            <a:off x="9123045" y="2110740"/>
            <a:ext cx="2910840" cy="12623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zh-CN" altLang="en-US" sz="1600" b="1">
                <a:latin typeface="微软雅黑" panose="020B0503020204020204" pitchFamily="34" charset="-122"/>
                <a:ea typeface="微软雅黑" panose="020B0503020204020204" pitchFamily="34" charset="-122"/>
              </a:rPr>
              <a:t>中国平安</a:t>
            </a:r>
            <a:endParaRPr lang="zh-CN" altLang="en-US" sz="1600" b="1">
              <a:latin typeface="微软雅黑" panose="020B0503020204020204" pitchFamily="34" charset="-122"/>
              <a:ea typeface="微软雅黑" panose="020B0503020204020204" pitchFamily="34" charset="-122"/>
            </a:endParaRPr>
          </a:p>
          <a:p>
            <a:pPr lvl="2" algn="l"/>
            <a:endParaRPr lang="zh-CN" altLang="en-US" sz="1600" b="1">
              <a:latin typeface="微软雅黑" panose="020B0503020204020204" pitchFamily="34" charset="-122"/>
              <a:ea typeface="微软雅黑" panose="020B0503020204020204" pitchFamily="34" charset="-122"/>
            </a:endParaRPr>
          </a:p>
          <a:p>
            <a:pPr lvl="2" algn="l"/>
            <a:r>
              <a:rPr lang="zh-CN" altLang="en-US" sz="1600" b="1">
                <a:latin typeface="微软雅黑" panose="020B0503020204020204" pitchFamily="34" charset="-122"/>
                <a:ea typeface="微软雅黑" panose="020B0503020204020204" pitchFamily="34" charset="-122"/>
              </a:rPr>
              <a:t>已落地资产交易和征信两大应用场景</a:t>
            </a:r>
            <a:endParaRPr lang="zh-CN" altLang="en-US" sz="1600" b="1">
              <a:latin typeface="微软雅黑" panose="020B0503020204020204" pitchFamily="34" charset="-122"/>
              <a:ea typeface="微软雅黑" panose="020B0503020204020204" pitchFamily="34" charset="-122"/>
            </a:endParaRPr>
          </a:p>
        </p:txBody>
      </p:sp>
      <p:sp>
        <p:nvSpPr>
          <p:cNvPr id="16" name="圆角矩形 15"/>
          <p:cNvSpPr/>
          <p:nvPr/>
        </p:nvSpPr>
        <p:spPr>
          <a:xfrm>
            <a:off x="6212840" y="3563620"/>
            <a:ext cx="2817495" cy="130619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zh-CN" altLang="en-US" sz="1600" b="1">
                <a:latin typeface="微软雅黑" panose="020B0503020204020204" pitchFamily="34" charset="-122"/>
                <a:ea typeface="微软雅黑" panose="020B0503020204020204" pitchFamily="34" charset="-122"/>
              </a:rPr>
              <a:t>招商银行</a:t>
            </a:r>
            <a:endParaRPr lang="zh-CN" altLang="en-US" sz="1600" b="1">
              <a:latin typeface="微软雅黑" panose="020B0503020204020204" pitchFamily="34" charset="-122"/>
              <a:ea typeface="微软雅黑" panose="020B0503020204020204" pitchFamily="34" charset="-122"/>
            </a:endParaRPr>
          </a:p>
          <a:p>
            <a:pPr lvl="2" algn="l"/>
            <a:endParaRPr lang="zh-CN" altLang="en-US" sz="1600" b="1">
              <a:latin typeface="微软雅黑" panose="020B0503020204020204" pitchFamily="34" charset="-122"/>
              <a:ea typeface="微软雅黑" panose="020B0503020204020204" pitchFamily="34" charset="-122"/>
            </a:endParaRPr>
          </a:p>
          <a:p>
            <a:pPr lvl="2" algn="l"/>
            <a:r>
              <a:rPr lang="zh-CN" altLang="en-US" sz="1600" b="1">
                <a:latin typeface="微软雅黑" panose="020B0503020204020204" pitchFamily="34" charset="-122"/>
                <a:ea typeface="微软雅黑" panose="020B0503020204020204" pitchFamily="34" charset="-122"/>
              </a:rPr>
              <a:t>直联清算系统将正式投产</a:t>
            </a:r>
            <a:endParaRPr lang="zh-CN" altLang="en-US" sz="1600" b="1">
              <a:latin typeface="微软雅黑" panose="020B0503020204020204" pitchFamily="34" charset="-122"/>
              <a:ea typeface="微软雅黑" panose="020B0503020204020204" pitchFamily="34" charset="-122"/>
            </a:endParaRPr>
          </a:p>
        </p:txBody>
      </p:sp>
      <p:sp>
        <p:nvSpPr>
          <p:cNvPr id="17" name="圆角矩形 16"/>
          <p:cNvSpPr/>
          <p:nvPr/>
        </p:nvSpPr>
        <p:spPr>
          <a:xfrm>
            <a:off x="9123045" y="3563620"/>
            <a:ext cx="2910840" cy="130619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zh-CN" altLang="en-US" sz="1600" b="1">
                <a:latin typeface="微软雅黑" panose="020B0503020204020204" pitchFamily="34" charset="-122"/>
                <a:ea typeface="微软雅黑" panose="020B0503020204020204" pitchFamily="34" charset="-122"/>
              </a:rPr>
              <a:t>中国邮储银行</a:t>
            </a:r>
            <a:endParaRPr lang="zh-CN" altLang="en-US" sz="1600" b="1">
              <a:latin typeface="微软雅黑" panose="020B0503020204020204" pitchFamily="34" charset="-122"/>
              <a:ea typeface="微软雅黑" panose="020B0503020204020204" pitchFamily="34" charset="-122"/>
            </a:endParaRPr>
          </a:p>
          <a:p>
            <a:pPr lvl="2" algn="l"/>
            <a:endParaRPr lang="zh-CN" altLang="en-US" sz="1600" b="1">
              <a:latin typeface="微软雅黑" panose="020B0503020204020204" pitchFamily="34" charset="-122"/>
              <a:ea typeface="微软雅黑" panose="020B0503020204020204" pitchFamily="34" charset="-122"/>
            </a:endParaRPr>
          </a:p>
          <a:p>
            <a:pPr lvl="2" algn="l"/>
            <a:r>
              <a:rPr lang="zh-CN" altLang="en-US" sz="1600" b="1">
                <a:latin typeface="微软雅黑" panose="020B0503020204020204" pitchFamily="34" charset="-122"/>
                <a:ea typeface="微软雅黑" panose="020B0503020204020204" pitchFamily="34" charset="-122"/>
              </a:rPr>
              <a:t>落地资产托管业务</a:t>
            </a:r>
            <a:endParaRPr lang="zh-CN" altLang="en-US" sz="1600" b="1">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a:srcRect t="4032" b="4032"/>
          <a:stretch>
            <a:fillRect/>
          </a:stretch>
        </p:blipFill>
        <p:spPr>
          <a:xfrm>
            <a:off x="204470" y="2312670"/>
            <a:ext cx="887730" cy="887730"/>
          </a:xfrm>
          <a:prstGeom prst="rect">
            <a:avLst/>
          </a:prstGeom>
        </p:spPr>
      </p:pic>
      <p:pic>
        <p:nvPicPr>
          <p:cNvPr id="20" name="图片 19"/>
          <p:cNvPicPr>
            <a:picLocks noChangeAspect="1"/>
          </p:cNvPicPr>
          <p:nvPr/>
        </p:nvPicPr>
        <p:blipFill>
          <a:blip r:embed="rId2"/>
          <a:stretch>
            <a:fillRect/>
          </a:stretch>
        </p:blipFill>
        <p:spPr>
          <a:xfrm>
            <a:off x="219075" y="3780155"/>
            <a:ext cx="873125" cy="873125"/>
          </a:xfrm>
          <a:prstGeom prst="rect">
            <a:avLst/>
          </a:prstGeom>
        </p:spPr>
      </p:pic>
      <p:pic>
        <p:nvPicPr>
          <p:cNvPr id="21" name="图片 20"/>
          <p:cNvPicPr>
            <a:picLocks noChangeAspect="1"/>
          </p:cNvPicPr>
          <p:nvPr/>
        </p:nvPicPr>
        <p:blipFill>
          <a:blip r:embed="rId3"/>
          <a:stretch>
            <a:fillRect/>
          </a:stretch>
        </p:blipFill>
        <p:spPr>
          <a:xfrm>
            <a:off x="219075" y="5177790"/>
            <a:ext cx="835660" cy="947420"/>
          </a:xfrm>
          <a:prstGeom prst="rect">
            <a:avLst/>
          </a:prstGeom>
        </p:spPr>
      </p:pic>
      <p:pic>
        <p:nvPicPr>
          <p:cNvPr id="22" name="图片 21"/>
          <p:cNvPicPr>
            <a:picLocks noChangeAspect="1"/>
          </p:cNvPicPr>
          <p:nvPr/>
        </p:nvPicPr>
        <p:blipFill>
          <a:blip r:embed="rId4"/>
          <a:stretch>
            <a:fillRect/>
          </a:stretch>
        </p:blipFill>
        <p:spPr>
          <a:xfrm>
            <a:off x="3334385" y="2312670"/>
            <a:ext cx="887730" cy="887730"/>
          </a:xfrm>
          <a:prstGeom prst="rect">
            <a:avLst/>
          </a:prstGeom>
        </p:spPr>
      </p:pic>
      <p:pic>
        <p:nvPicPr>
          <p:cNvPr id="23" name="图片 22"/>
          <p:cNvPicPr>
            <a:picLocks noChangeAspect="1"/>
          </p:cNvPicPr>
          <p:nvPr/>
        </p:nvPicPr>
        <p:blipFill>
          <a:blip r:embed="rId5"/>
          <a:stretch>
            <a:fillRect/>
          </a:stretch>
        </p:blipFill>
        <p:spPr>
          <a:xfrm>
            <a:off x="3334385" y="3780155"/>
            <a:ext cx="891540" cy="873125"/>
          </a:xfrm>
          <a:prstGeom prst="rect">
            <a:avLst/>
          </a:prstGeom>
        </p:spPr>
      </p:pic>
      <p:pic>
        <p:nvPicPr>
          <p:cNvPr id="24" name="图片 23"/>
          <p:cNvPicPr>
            <a:picLocks noChangeAspect="1"/>
          </p:cNvPicPr>
          <p:nvPr/>
        </p:nvPicPr>
        <p:blipFill>
          <a:blip r:embed="rId6"/>
          <a:stretch>
            <a:fillRect/>
          </a:stretch>
        </p:blipFill>
        <p:spPr>
          <a:xfrm>
            <a:off x="3334385" y="5177790"/>
            <a:ext cx="912495" cy="946785"/>
          </a:xfrm>
          <a:prstGeom prst="rect">
            <a:avLst/>
          </a:prstGeom>
        </p:spPr>
      </p:pic>
      <p:pic>
        <p:nvPicPr>
          <p:cNvPr id="26" name="图片 25"/>
          <p:cNvPicPr>
            <a:picLocks noChangeAspect="1"/>
          </p:cNvPicPr>
          <p:nvPr/>
        </p:nvPicPr>
        <p:blipFill>
          <a:blip r:embed="rId7"/>
          <a:stretch>
            <a:fillRect/>
          </a:stretch>
        </p:blipFill>
        <p:spPr>
          <a:xfrm>
            <a:off x="6293485" y="2312670"/>
            <a:ext cx="904875" cy="887730"/>
          </a:xfrm>
          <a:prstGeom prst="rect">
            <a:avLst/>
          </a:prstGeom>
        </p:spPr>
      </p:pic>
      <p:pic>
        <p:nvPicPr>
          <p:cNvPr id="27" name="图片 26"/>
          <p:cNvPicPr>
            <a:picLocks noChangeAspect="1"/>
          </p:cNvPicPr>
          <p:nvPr/>
        </p:nvPicPr>
        <p:blipFill>
          <a:blip r:embed="rId8"/>
          <a:stretch>
            <a:fillRect/>
          </a:stretch>
        </p:blipFill>
        <p:spPr>
          <a:xfrm>
            <a:off x="9212580" y="2312670"/>
            <a:ext cx="869950" cy="887730"/>
          </a:xfrm>
          <a:prstGeom prst="rect">
            <a:avLst/>
          </a:prstGeom>
        </p:spPr>
      </p:pic>
      <p:pic>
        <p:nvPicPr>
          <p:cNvPr id="28" name="图片 27"/>
          <p:cNvPicPr>
            <a:picLocks noChangeAspect="1"/>
          </p:cNvPicPr>
          <p:nvPr/>
        </p:nvPicPr>
        <p:blipFill>
          <a:blip r:embed="rId9"/>
          <a:stretch>
            <a:fillRect/>
          </a:stretch>
        </p:blipFill>
        <p:spPr>
          <a:xfrm>
            <a:off x="6293485" y="3736340"/>
            <a:ext cx="904875" cy="941070"/>
          </a:xfrm>
          <a:prstGeom prst="rect">
            <a:avLst/>
          </a:prstGeom>
        </p:spPr>
      </p:pic>
      <p:pic>
        <p:nvPicPr>
          <p:cNvPr id="29" name="图片 28"/>
          <p:cNvPicPr>
            <a:picLocks noChangeAspect="1"/>
          </p:cNvPicPr>
          <p:nvPr/>
        </p:nvPicPr>
        <p:blipFill>
          <a:blip r:embed="rId10"/>
          <a:stretch>
            <a:fillRect/>
          </a:stretch>
        </p:blipFill>
        <p:spPr>
          <a:xfrm>
            <a:off x="9212580" y="3736340"/>
            <a:ext cx="917575" cy="917575"/>
          </a:xfrm>
          <a:prstGeom prst="rect">
            <a:avLst/>
          </a:prstGeom>
        </p:spPr>
      </p:pic>
      <p:sp>
        <p:nvSpPr>
          <p:cNvPr id="31" name="标题 1"/>
          <p:cNvSpPr>
            <a:spLocks noGrp="1"/>
          </p:cNvSpPr>
          <p:nvPr/>
        </p:nvSpPr>
        <p:spPr>
          <a:xfrm>
            <a:off x="612210" y="273755"/>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t>区块链的应用与发展</a:t>
            </a:r>
          </a:p>
        </p:txBody>
      </p:sp>
      <p:pic>
        <p:nvPicPr>
          <p:cNvPr id="30" name="图片 29" descr="J84`I@2ZF%$(]6X2[`[(KRY"/>
          <p:cNvPicPr>
            <a:picLocks noChangeAspect="1"/>
          </p:cNvPicPr>
          <p:nvPr/>
        </p:nvPicPr>
        <p:blipFill>
          <a:blip r:embed="rId11"/>
          <a:stretch>
            <a:fillRect/>
          </a:stretch>
        </p:blipFill>
        <p:spPr>
          <a:xfrm>
            <a:off x="9902825" y="159385"/>
            <a:ext cx="2162175" cy="695325"/>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par>
                                <p:cTn id="46" presetID="3" presetClass="entr" presetSubtype="1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ntr" presetSubtype="1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linds(horizontal)">
                                      <p:cBhvr>
                                        <p:cTn id="75" dur="500"/>
                                        <p:tgtEl>
                                          <p:spTgt spid="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linds(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H="1">
            <a:off x="4457700" y="913829"/>
            <a:ext cx="3276600" cy="3224192"/>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rot="10800000" flipH="1">
            <a:off x="5488244" y="2596941"/>
            <a:ext cx="1215513" cy="1196071"/>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339570" y="1457003"/>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PART 02</a:t>
            </a:r>
            <a:endParaRPr lang="zh-CN" altLang="en-US" sz="4000" dirty="0">
              <a:solidFill>
                <a:schemeClr val="bg1"/>
              </a:solidFill>
              <a:cs typeface="+mn-ea"/>
              <a:sym typeface="+mn-lt"/>
            </a:endParaRPr>
          </a:p>
        </p:txBody>
      </p:sp>
      <p:sp>
        <p:nvSpPr>
          <p:cNvPr id="9" name="文本框 3"/>
          <p:cNvSpPr txBox="1"/>
          <p:nvPr/>
        </p:nvSpPr>
        <p:spPr>
          <a:xfrm>
            <a:off x="2244807" y="4296475"/>
            <a:ext cx="7702385" cy="645160"/>
          </a:xfrm>
          <a:prstGeom prst="rect">
            <a:avLst/>
          </a:prstGeom>
          <a:noFill/>
        </p:spPr>
        <p:txBody>
          <a:bodyPr wrap="square" rtlCol="0">
            <a:spAutoFit/>
          </a:bodyPr>
          <a:lstStyle/>
          <a:p>
            <a:pPr algn="ctr">
              <a:buClrTx/>
              <a:buSzTx/>
              <a:buFontTx/>
            </a:pPr>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区块链技术详解</a:t>
            </a:r>
            <a:endParaRPr lang="en-US" altLang="zh-CN"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pic>
        <p:nvPicPr>
          <p:cNvPr id="17" name="图片 16"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区块链典型特征</a:t>
            </a:r>
            <a:endParaRPr lang="zh-CN" altLang="en-US" dirty="0"/>
          </a:p>
        </p:txBody>
      </p:sp>
      <p:sp>
        <p:nvSpPr>
          <p:cNvPr id="3" name="内容占位符 2"/>
          <p:cNvSpPr>
            <a:spLocks noGrp="1"/>
          </p:cNvSpPr>
          <p:nvPr>
            <p:ph idx="1"/>
          </p:nvPr>
        </p:nvSpPr>
        <p:spPr>
          <a:xfrm>
            <a:off x="608330" y="1490345"/>
            <a:ext cx="10968990" cy="978535"/>
          </a:xfrm>
        </p:spPr>
        <p:txBody>
          <a:bodyPr>
            <a:normAutofit lnSpcReduction="10000"/>
          </a:bodyPr>
          <a:lstStyle/>
          <a:p>
            <a:r>
              <a:rPr sz="2000" b="1" dirty="0">
                <a:solidFill>
                  <a:schemeClr val="tx1"/>
                </a:solidFill>
                <a:latin typeface="+mj-ea"/>
                <a:ea typeface="+mj-ea"/>
                <a:sym typeface="+mn-ea"/>
              </a:rPr>
              <a:t>区块链技术作为一种分布式数据存储、点对点传输、共识机制、加密算法等技术的新型集成应用，具有</a:t>
            </a:r>
            <a:r>
              <a:rPr sz="2000" b="1" dirty="0">
                <a:solidFill>
                  <a:srgbClr val="FF0000"/>
                </a:solidFill>
                <a:latin typeface="+mj-ea"/>
                <a:ea typeface="+mj-ea"/>
                <a:sym typeface="+mn-ea"/>
              </a:rPr>
              <a:t>去中心化、开放性、防篡改性、匿名性、可追溯性</a:t>
            </a:r>
            <a:r>
              <a:rPr sz="2000" b="1" dirty="0">
                <a:solidFill>
                  <a:schemeClr val="tx1"/>
                </a:solidFill>
                <a:latin typeface="+mj-ea"/>
                <a:ea typeface="+mj-ea"/>
                <a:sym typeface="+mn-ea"/>
              </a:rPr>
              <a:t>等特点</a:t>
            </a:r>
            <a:r>
              <a:rPr sz="2000" b="1" dirty="0">
                <a:latin typeface="+mj-ea"/>
                <a:ea typeface="+mj-ea"/>
                <a:sym typeface="+mn-ea"/>
              </a:rPr>
              <a:t>。</a:t>
            </a:r>
            <a:endParaRPr sz="2000" b="1" dirty="0">
              <a:latin typeface="+mj-ea"/>
              <a:ea typeface="+mj-ea"/>
              <a:sym typeface="+mn-ea"/>
            </a:endParaRPr>
          </a:p>
          <a:p>
            <a:endParaRPr lang="zh-CN" altLang="en-US" dirty="0"/>
          </a:p>
        </p:txBody>
      </p:sp>
      <p:sp>
        <p:nvSpPr>
          <p:cNvPr id="4" name="六边形 3"/>
          <p:cNvSpPr/>
          <p:nvPr/>
        </p:nvSpPr>
        <p:spPr>
          <a:xfrm rot="5400000">
            <a:off x="2637429" y="2685197"/>
            <a:ext cx="1617260" cy="1487607"/>
          </a:xfrm>
          <a:prstGeom prst="hexagon">
            <a:avLst/>
          </a:prstGeom>
          <a:solidFill>
            <a:srgbClr val="A3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n-ea"/>
            </a:endParaRPr>
          </a:p>
        </p:txBody>
      </p:sp>
      <p:sp>
        <p:nvSpPr>
          <p:cNvPr id="6" name="文本框 5"/>
          <p:cNvSpPr txBox="1"/>
          <p:nvPr/>
        </p:nvSpPr>
        <p:spPr>
          <a:xfrm>
            <a:off x="2759379" y="3180203"/>
            <a:ext cx="1651380" cy="461665"/>
          </a:xfrm>
          <a:prstGeom prst="rect">
            <a:avLst/>
          </a:prstGeom>
          <a:noFill/>
        </p:spPr>
        <p:txBody>
          <a:bodyPr wrap="square" rtlCol="0">
            <a:spAutoFit/>
          </a:bodyPr>
          <a:lstStyle/>
          <a:p>
            <a:r>
              <a:rPr kumimoji="1" lang="zh-CN" altLang="en-US" sz="2400" b="1" dirty="0">
                <a:solidFill>
                  <a:schemeClr val="bg1"/>
                </a:solidFill>
                <a:latin typeface="+mn-ea"/>
              </a:rPr>
              <a:t>去中心化 </a:t>
            </a:r>
            <a:endParaRPr kumimoji="1" lang="zh-CN" altLang="en-US" sz="2400" b="1" dirty="0">
              <a:solidFill>
                <a:schemeClr val="bg1"/>
              </a:solidFill>
              <a:latin typeface="+mn-ea"/>
            </a:endParaRPr>
          </a:p>
        </p:txBody>
      </p:sp>
      <p:sp>
        <p:nvSpPr>
          <p:cNvPr id="16" name="六边形 15"/>
          <p:cNvSpPr/>
          <p:nvPr/>
        </p:nvSpPr>
        <p:spPr>
          <a:xfrm rot="5400000">
            <a:off x="4275162" y="2685197"/>
            <a:ext cx="1617260" cy="1487607"/>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文本框 16"/>
          <p:cNvSpPr txBox="1"/>
          <p:nvPr/>
        </p:nvSpPr>
        <p:spPr>
          <a:xfrm>
            <a:off x="4386154" y="3198167"/>
            <a:ext cx="1651380" cy="461665"/>
          </a:xfrm>
          <a:prstGeom prst="rect">
            <a:avLst/>
          </a:prstGeom>
          <a:noFill/>
        </p:spPr>
        <p:txBody>
          <a:bodyPr wrap="square" rtlCol="0">
            <a:spAutoFit/>
          </a:bodyPr>
          <a:lstStyle/>
          <a:p>
            <a:r>
              <a:rPr kumimoji="1" lang="zh-CN" altLang="en-US" sz="2400" b="1" dirty="0">
                <a:solidFill>
                  <a:schemeClr val="bg1"/>
                </a:solidFill>
                <a:latin typeface="+mn-ea"/>
              </a:rPr>
              <a:t>永久记录</a:t>
            </a:r>
            <a:endParaRPr kumimoji="1" lang="zh-CN" altLang="en-US" sz="2400" b="1" dirty="0">
              <a:solidFill>
                <a:schemeClr val="bg1"/>
              </a:solidFill>
              <a:latin typeface="+mn-ea"/>
            </a:endParaRPr>
          </a:p>
        </p:txBody>
      </p:sp>
      <p:sp>
        <p:nvSpPr>
          <p:cNvPr id="18" name="六边形 17"/>
          <p:cNvSpPr/>
          <p:nvPr/>
        </p:nvSpPr>
        <p:spPr>
          <a:xfrm rot="5400000">
            <a:off x="5912895" y="2685197"/>
            <a:ext cx="1617260" cy="148760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文本框 18"/>
          <p:cNvSpPr txBox="1"/>
          <p:nvPr/>
        </p:nvSpPr>
        <p:spPr>
          <a:xfrm>
            <a:off x="6014126" y="3197578"/>
            <a:ext cx="1651380" cy="461665"/>
          </a:xfrm>
          <a:prstGeom prst="rect">
            <a:avLst/>
          </a:prstGeom>
          <a:noFill/>
        </p:spPr>
        <p:txBody>
          <a:bodyPr wrap="square" rtlCol="0">
            <a:spAutoFit/>
          </a:bodyPr>
          <a:lstStyle/>
          <a:p>
            <a:r>
              <a:rPr kumimoji="1" lang="zh-CN" altLang="en-US" sz="2400" b="1" dirty="0">
                <a:solidFill>
                  <a:schemeClr val="bg1"/>
                </a:solidFill>
                <a:latin typeface="+mn-ea"/>
              </a:rPr>
              <a:t>算法透明</a:t>
            </a:r>
            <a:endParaRPr kumimoji="1" lang="zh-CN" altLang="en-US" sz="2400" b="1" dirty="0">
              <a:solidFill>
                <a:schemeClr val="bg1"/>
              </a:solidFill>
              <a:latin typeface="+mn-ea"/>
            </a:endParaRPr>
          </a:p>
        </p:txBody>
      </p:sp>
      <p:sp>
        <p:nvSpPr>
          <p:cNvPr id="24" name="六边形 23"/>
          <p:cNvSpPr/>
          <p:nvPr/>
        </p:nvSpPr>
        <p:spPr>
          <a:xfrm rot="5400000">
            <a:off x="7564274" y="2685198"/>
            <a:ext cx="1617260" cy="1487607"/>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文本框 24"/>
          <p:cNvSpPr txBox="1"/>
          <p:nvPr/>
        </p:nvSpPr>
        <p:spPr>
          <a:xfrm>
            <a:off x="7665506" y="3221505"/>
            <a:ext cx="1651380" cy="461665"/>
          </a:xfrm>
          <a:prstGeom prst="rect">
            <a:avLst/>
          </a:prstGeom>
          <a:noFill/>
        </p:spPr>
        <p:txBody>
          <a:bodyPr wrap="square" rtlCol="0">
            <a:spAutoFit/>
          </a:bodyPr>
          <a:lstStyle/>
          <a:p>
            <a:r>
              <a:rPr kumimoji="1" lang="zh-CN" altLang="en-US" sz="2400" b="1" dirty="0">
                <a:solidFill>
                  <a:schemeClr val="bg1"/>
                </a:solidFill>
                <a:latin typeface="+mn-ea"/>
              </a:rPr>
              <a:t>共识机制</a:t>
            </a:r>
            <a:endParaRPr kumimoji="1" lang="zh-CN" altLang="en-US" sz="2400" b="1" dirty="0">
              <a:solidFill>
                <a:schemeClr val="bg1"/>
              </a:solidFill>
              <a:latin typeface="+mn-ea"/>
            </a:endParaRPr>
          </a:p>
        </p:txBody>
      </p:sp>
      <p:sp>
        <p:nvSpPr>
          <p:cNvPr id="31" name="六边形 30"/>
          <p:cNvSpPr/>
          <p:nvPr/>
        </p:nvSpPr>
        <p:spPr>
          <a:xfrm rot="5400000">
            <a:off x="3415351" y="4040847"/>
            <a:ext cx="1617260" cy="1487607"/>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2" name="文本框 31"/>
          <p:cNvSpPr txBox="1"/>
          <p:nvPr/>
        </p:nvSpPr>
        <p:spPr>
          <a:xfrm>
            <a:off x="3480177" y="4523040"/>
            <a:ext cx="1651380" cy="461665"/>
          </a:xfrm>
          <a:prstGeom prst="rect">
            <a:avLst/>
          </a:prstGeom>
          <a:noFill/>
        </p:spPr>
        <p:txBody>
          <a:bodyPr wrap="square" rtlCol="0">
            <a:spAutoFit/>
          </a:bodyPr>
          <a:lstStyle/>
          <a:p>
            <a:r>
              <a:rPr kumimoji="1" lang="zh-CN" altLang="en-US" sz="2400" b="1" dirty="0">
                <a:solidFill>
                  <a:schemeClr val="bg1"/>
                </a:solidFill>
                <a:latin typeface="+mn-ea"/>
              </a:rPr>
              <a:t>可追溯性</a:t>
            </a:r>
            <a:endParaRPr kumimoji="1" lang="zh-CN" altLang="en-US" sz="2400" b="1" dirty="0">
              <a:solidFill>
                <a:schemeClr val="bg1"/>
              </a:solidFill>
              <a:latin typeface="+mn-ea"/>
            </a:endParaRPr>
          </a:p>
        </p:txBody>
      </p:sp>
      <p:sp>
        <p:nvSpPr>
          <p:cNvPr id="33" name="六边形 32"/>
          <p:cNvSpPr/>
          <p:nvPr/>
        </p:nvSpPr>
        <p:spPr>
          <a:xfrm rot="5400000">
            <a:off x="5053084" y="4040847"/>
            <a:ext cx="1617260" cy="1487607"/>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4" name="文本框 33"/>
          <p:cNvSpPr txBox="1"/>
          <p:nvPr/>
        </p:nvSpPr>
        <p:spPr>
          <a:xfrm>
            <a:off x="5140528" y="4523040"/>
            <a:ext cx="1651380" cy="461665"/>
          </a:xfrm>
          <a:prstGeom prst="rect">
            <a:avLst/>
          </a:prstGeom>
          <a:noFill/>
        </p:spPr>
        <p:txBody>
          <a:bodyPr wrap="square" rtlCol="0">
            <a:spAutoFit/>
          </a:bodyPr>
          <a:lstStyle/>
          <a:p>
            <a:r>
              <a:rPr kumimoji="1" lang="zh-CN" altLang="en-US" sz="2400" b="1" dirty="0">
                <a:solidFill>
                  <a:schemeClr val="bg1"/>
                </a:solidFill>
                <a:latin typeface="+mn-ea"/>
              </a:rPr>
              <a:t>不可篡改</a:t>
            </a:r>
            <a:endParaRPr kumimoji="1" lang="zh-CN" altLang="en-US" sz="2400" b="1" dirty="0">
              <a:solidFill>
                <a:schemeClr val="bg1"/>
              </a:solidFill>
              <a:latin typeface="+mn-ea"/>
            </a:endParaRPr>
          </a:p>
        </p:txBody>
      </p:sp>
      <p:sp>
        <p:nvSpPr>
          <p:cNvPr id="35" name="六边形 34"/>
          <p:cNvSpPr/>
          <p:nvPr/>
        </p:nvSpPr>
        <p:spPr>
          <a:xfrm rot="5400000">
            <a:off x="6704463" y="4040848"/>
            <a:ext cx="1617260" cy="148760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1" name="文本框 40"/>
          <p:cNvSpPr txBox="1"/>
          <p:nvPr/>
        </p:nvSpPr>
        <p:spPr>
          <a:xfrm>
            <a:off x="6800879" y="4554409"/>
            <a:ext cx="1651380" cy="461665"/>
          </a:xfrm>
          <a:prstGeom prst="rect">
            <a:avLst/>
          </a:prstGeom>
          <a:noFill/>
        </p:spPr>
        <p:txBody>
          <a:bodyPr wrap="square" rtlCol="0">
            <a:spAutoFit/>
          </a:bodyPr>
          <a:lstStyle/>
          <a:p>
            <a:r>
              <a:rPr kumimoji="1" lang="zh-CN" altLang="en-US" sz="2400" b="1" dirty="0">
                <a:solidFill>
                  <a:schemeClr val="bg1"/>
                </a:solidFill>
                <a:latin typeface="+mn-ea"/>
              </a:rPr>
              <a:t>交易匿名</a:t>
            </a:r>
            <a:endParaRPr kumimoji="1" lang="zh-CN" altLang="en-US" sz="2400" b="1" dirty="0">
              <a:solidFill>
                <a:schemeClr val="bg1"/>
              </a:solidFill>
              <a:latin typeface="+mn-ea"/>
            </a:endParaRPr>
          </a:p>
        </p:txBody>
      </p:sp>
      <p:pic>
        <p:nvPicPr>
          <p:cNvPr id="5" name="图片 4" descr="J84`I@2ZF%$(]6X2[`[(KRY"/>
          <p:cNvPicPr>
            <a:picLocks noChangeAspect="1"/>
          </p:cNvPicPr>
          <p:nvPr/>
        </p:nvPicPr>
        <p:blipFill>
          <a:blip r:embed="rId1"/>
          <a:stretch>
            <a:fillRect/>
          </a:stretch>
        </p:blipFill>
        <p:spPr>
          <a:xfrm>
            <a:off x="9902825" y="159385"/>
            <a:ext cx="2162175" cy="695325"/>
          </a:xfrm>
          <a:prstGeom prst="rect">
            <a:avLst/>
          </a:prstGeom>
        </p:spPr>
      </p:pic>
      <p:sp>
        <p:nvSpPr>
          <p:cNvPr id="7" name="日期占位符 6"/>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linds(horizontal)">
                                      <p:cBhvr>
                                        <p:cTn id="48" dur="500"/>
                                        <p:tgtEl>
                                          <p:spTgt spid="3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16" grpId="0" animBg="1"/>
      <p:bldP spid="17" grpId="0"/>
      <p:bldP spid="18" grpId="0" animBg="1"/>
      <p:bldP spid="19" grpId="0"/>
      <p:bldP spid="24" grpId="0" animBg="1"/>
      <p:bldP spid="25" grpId="0"/>
      <p:bldP spid="31" grpId="0" animBg="1"/>
      <p:bldP spid="32" grpId="0"/>
      <p:bldP spid="33" grpId="0" animBg="1"/>
      <p:bldP spid="34" grpId="0"/>
      <p:bldP spid="35"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区块链关键技术</a:t>
            </a:r>
            <a:endParaRPr lang="zh-CN" altLang="en-US" dirty="0"/>
          </a:p>
        </p:txBody>
      </p:sp>
      <p:sp>
        <p:nvSpPr>
          <p:cNvPr id="3" name="内容占位符 2"/>
          <p:cNvSpPr>
            <a:spLocks noGrp="1"/>
          </p:cNvSpPr>
          <p:nvPr>
            <p:ph idx="1"/>
          </p:nvPr>
        </p:nvSpPr>
        <p:spPr/>
        <p:txBody>
          <a:bodyPr>
            <a:normAutofit fontScale="92500" lnSpcReduction="10000"/>
          </a:bodyPr>
          <a:lstStyle/>
          <a:p>
            <a:r>
              <a:rPr b="1" dirty="0">
                <a:solidFill>
                  <a:schemeClr val="tx1"/>
                </a:solidFill>
                <a:latin typeface="+mj-ea"/>
                <a:ea typeface="+mj-ea"/>
                <a:sym typeface="+mn-ea"/>
              </a:rPr>
              <a:t>根据区块链体系架构中自下到上的结构顺序，区块链关键技术主要包括</a:t>
            </a:r>
            <a:r>
              <a:rPr b="1" dirty="0">
                <a:solidFill>
                  <a:srgbClr val="FF3300"/>
                </a:solidFill>
                <a:latin typeface="+mj-ea"/>
                <a:ea typeface="+mj-ea"/>
                <a:sym typeface="+mn-ea"/>
              </a:rPr>
              <a:t>底层网络技术</a:t>
            </a:r>
            <a:r>
              <a:rPr b="1" dirty="0">
                <a:latin typeface="+mj-ea"/>
                <a:ea typeface="+mj-ea"/>
                <a:sym typeface="+mn-ea"/>
              </a:rPr>
              <a:t>、</a:t>
            </a:r>
            <a:r>
              <a:rPr b="1" dirty="0">
                <a:solidFill>
                  <a:srgbClr val="FF3300"/>
                </a:solidFill>
                <a:latin typeface="+mj-ea"/>
                <a:ea typeface="+mj-ea"/>
                <a:sym typeface="+mn-ea"/>
              </a:rPr>
              <a:t>密码学算法</a:t>
            </a:r>
            <a:r>
              <a:rPr b="1" dirty="0">
                <a:latin typeface="+mj-ea"/>
                <a:ea typeface="+mj-ea"/>
                <a:sym typeface="+mn-ea"/>
              </a:rPr>
              <a:t>、</a:t>
            </a:r>
            <a:r>
              <a:rPr b="1" dirty="0">
                <a:solidFill>
                  <a:srgbClr val="FF3300"/>
                </a:solidFill>
                <a:latin typeface="+mj-ea"/>
                <a:ea typeface="+mj-ea"/>
                <a:sym typeface="+mn-ea"/>
              </a:rPr>
              <a:t>分布式账本</a:t>
            </a:r>
            <a:r>
              <a:rPr b="1" dirty="0">
                <a:solidFill>
                  <a:schemeClr val="tx1"/>
                </a:solidFill>
                <a:latin typeface="+mj-ea"/>
                <a:ea typeface="+mj-ea"/>
                <a:sym typeface="+mn-ea"/>
              </a:rPr>
              <a:t>、</a:t>
            </a:r>
            <a:r>
              <a:rPr b="1" dirty="0">
                <a:solidFill>
                  <a:srgbClr val="FF3300"/>
                </a:solidFill>
                <a:latin typeface="+mj-ea"/>
                <a:ea typeface="+mj-ea"/>
                <a:sym typeface="+mn-ea"/>
              </a:rPr>
              <a:t>共识机制</a:t>
            </a:r>
            <a:r>
              <a:rPr b="1" dirty="0">
                <a:solidFill>
                  <a:schemeClr val="tx1"/>
                </a:solidFill>
                <a:latin typeface="+mj-ea"/>
                <a:ea typeface="+mj-ea"/>
                <a:sym typeface="+mn-ea"/>
              </a:rPr>
              <a:t>和</a:t>
            </a:r>
            <a:r>
              <a:rPr b="1" dirty="0">
                <a:solidFill>
                  <a:srgbClr val="FF3300"/>
                </a:solidFill>
                <a:latin typeface="+mj-ea"/>
                <a:ea typeface="+mj-ea"/>
                <a:sym typeface="+mn-ea"/>
              </a:rPr>
              <a:t>智能合约</a:t>
            </a:r>
            <a:r>
              <a:rPr b="1" dirty="0">
                <a:latin typeface="+mj-ea"/>
                <a:ea typeface="+mj-ea"/>
                <a:sym typeface="+mn-ea"/>
              </a:rPr>
              <a:t>。</a:t>
            </a:r>
            <a:endParaRPr lang="zh-CN" altLang="en-US" b="1" dirty="0">
              <a:latin typeface="+mj-ea"/>
              <a:ea typeface="+mj-ea"/>
            </a:endParaRPr>
          </a:p>
          <a:p>
            <a:pPr algn="just">
              <a:lnSpc>
                <a:spcPct val="150000"/>
              </a:lnSpc>
            </a:pPr>
            <a:r>
              <a:rPr kumimoji="1" b="1" dirty="0">
                <a:solidFill>
                  <a:srgbClr val="FF3300"/>
                </a:solidFill>
                <a:latin typeface="+mn-ea"/>
                <a:cs typeface="Times New Roman" panose="02020603050405020304" pitchFamily="18" charset="0"/>
                <a:sym typeface="+mn-ea"/>
              </a:rPr>
              <a:t>区块链底层网络技术</a:t>
            </a:r>
            <a:r>
              <a:rPr kumimoji="1" dirty="0">
                <a:solidFill>
                  <a:schemeClr val="tx1"/>
                </a:solidFill>
                <a:latin typeface="+mn-ea"/>
                <a:cs typeface="Times New Roman" panose="02020603050405020304" pitchFamily="18" charset="0"/>
                <a:sym typeface="+mn-ea"/>
              </a:rPr>
              <a:t>：区块链底层网络技术包括</a:t>
            </a:r>
            <a:r>
              <a:rPr kumimoji="1" lang="en-US" altLang="zh-CN" dirty="0">
                <a:solidFill>
                  <a:schemeClr val="tx1"/>
                </a:solidFill>
                <a:latin typeface="+mn-ea"/>
                <a:cs typeface="Times New Roman" panose="02020603050405020304" pitchFamily="18" charset="0"/>
                <a:sym typeface="+mn-ea"/>
              </a:rPr>
              <a:t>P2P</a:t>
            </a:r>
            <a:r>
              <a:rPr kumimoji="1" dirty="0">
                <a:solidFill>
                  <a:schemeClr val="tx1"/>
                </a:solidFill>
                <a:latin typeface="+mn-ea"/>
                <a:cs typeface="Times New Roman" panose="02020603050405020304" pitchFamily="18" charset="0"/>
                <a:sym typeface="+mn-ea"/>
              </a:rPr>
              <a:t>网络、网络路由和分布式存储。</a:t>
            </a:r>
            <a:endParaRPr kumimoji="1" lang="zh-CN" altLang="en-US" dirty="0">
              <a:latin typeface="+mn-ea"/>
              <a:cs typeface="Times New Roman" panose="02020603050405020304" pitchFamily="18" charset="0"/>
            </a:endParaRPr>
          </a:p>
          <a:p>
            <a:pPr algn="just">
              <a:lnSpc>
                <a:spcPct val="150000"/>
              </a:lnSpc>
            </a:pPr>
            <a:r>
              <a:rPr kumimoji="1" b="1" dirty="0">
                <a:solidFill>
                  <a:srgbClr val="FF3300"/>
                </a:solidFill>
                <a:latin typeface="+mn-ea"/>
                <a:cs typeface="Times New Roman" panose="02020603050405020304" pitchFamily="18" charset="0"/>
                <a:sym typeface="+mn-ea"/>
              </a:rPr>
              <a:t>区块链中的密码学算法</a:t>
            </a:r>
            <a:r>
              <a:rPr kumimoji="1" dirty="0">
                <a:solidFill>
                  <a:schemeClr val="tx1"/>
                </a:solidFill>
                <a:latin typeface="+mn-ea"/>
                <a:cs typeface="Times New Roman" panose="02020603050405020304" pitchFamily="18" charset="0"/>
                <a:sym typeface="+mn-ea"/>
              </a:rPr>
              <a:t>：区块链中主要用到</a:t>
            </a:r>
            <a:r>
              <a:rPr kumimoji="1" lang="en-US" altLang="zh-CN" dirty="0">
                <a:solidFill>
                  <a:schemeClr val="tx1"/>
                </a:solidFill>
                <a:latin typeface="+mn-ea"/>
                <a:cs typeface="Times New Roman" panose="02020603050405020304" pitchFamily="18" charset="0"/>
                <a:sym typeface="+mn-ea"/>
              </a:rPr>
              <a:t>hash</a:t>
            </a:r>
            <a:r>
              <a:rPr kumimoji="1" dirty="0">
                <a:solidFill>
                  <a:schemeClr val="tx1"/>
                </a:solidFill>
                <a:latin typeface="+mn-ea"/>
                <a:cs typeface="Times New Roman" panose="02020603050405020304" pitchFamily="18" charset="0"/>
                <a:sym typeface="+mn-ea"/>
              </a:rPr>
              <a:t>函数、数字签名、非对称加密等密码学算法。</a:t>
            </a:r>
            <a:endParaRPr kumimoji="1" lang="en-US" altLang="zh-CN" dirty="0">
              <a:latin typeface="+mn-ea"/>
              <a:cs typeface="Times New Roman" panose="02020603050405020304" pitchFamily="18" charset="0"/>
            </a:endParaRPr>
          </a:p>
          <a:p>
            <a:pPr algn="just">
              <a:lnSpc>
                <a:spcPct val="150000"/>
              </a:lnSpc>
            </a:pPr>
            <a:r>
              <a:rPr kumimoji="1" b="1" dirty="0">
                <a:solidFill>
                  <a:srgbClr val="FF3300"/>
                </a:solidFill>
                <a:latin typeface="+mn-ea"/>
                <a:cs typeface="Times New Roman" panose="02020603050405020304" pitchFamily="18" charset="0"/>
                <a:sym typeface="+mn-ea"/>
              </a:rPr>
              <a:t>分布式账本</a:t>
            </a:r>
            <a:r>
              <a:rPr kumimoji="1" dirty="0">
                <a:solidFill>
                  <a:schemeClr val="tx1"/>
                </a:solidFill>
                <a:latin typeface="+mn-ea"/>
                <a:cs typeface="Times New Roman" panose="02020603050405020304" pitchFamily="18" charset="0"/>
                <a:sym typeface="+mn-ea"/>
              </a:rPr>
              <a:t>：区块链账本使用块链式数据结构、</a:t>
            </a:r>
            <a:r>
              <a:rPr kumimoji="1" lang="en-US" altLang="zh-CN" dirty="0">
                <a:solidFill>
                  <a:schemeClr val="tx1"/>
                </a:solidFill>
                <a:latin typeface="+mn-ea"/>
                <a:cs typeface="Times New Roman" panose="02020603050405020304" pitchFamily="18" charset="0"/>
                <a:sym typeface="+mn-ea"/>
              </a:rPr>
              <a:t>Merkle</a:t>
            </a:r>
            <a:r>
              <a:rPr kumimoji="1" dirty="0">
                <a:solidFill>
                  <a:schemeClr val="tx1"/>
                </a:solidFill>
                <a:latin typeface="+mn-ea"/>
                <a:cs typeface="Times New Roman" panose="02020603050405020304" pitchFamily="18" charset="0"/>
                <a:sym typeface="+mn-ea"/>
              </a:rPr>
              <a:t>树、有向无环图</a:t>
            </a:r>
            <a:r>
              <a:rPr kumimoji="1" lang="en-US" altLang="zh-CN" dirty="0">
                <a:solidFill>
                  <a:schemeClr val="tx1"/>
                </a:solidFill>
                <a:latin typeface="+mn-ea"/>
                <a:cs typeface="Times New Roman" panose="02020603050405020304" pitchFamily="18" charset="0"/>
                <a:sym typeface="+mn-ea"/>
              </a:rPr>
              <a:t>DAG</a:t>
            </a:r>
            <a:r>
              <a:rPr kumimoji="1" dirty="0">
                <a:solidFill>
                  <a:schemeClr val="tx1"/>
                </a:solidFill>
                <a:latin typeface="+mn-ea"/>
                <a:cs typeface="Times New Roman" panose="02020603050405020304" pitchFamily="18" charset="0"/>
                <a:sym typeface="+mn-ea"/>
              </a:rPr>
              <a:t>等数据结构来形成数据记录格式，从而进一步形成数据块链。</a:t>
            </a:r>
            <a:endParaRPr kumimoji="1" lang="en-US" altLang="zh-CN" dirty="0">
              <a:latin typeface="+mn-ea"/>
              <a:cs typeface="Times New Roman" panose="02020603050405020304" pitchFamily="18" charset="0"/>
            </a:endParaRPr>
          </a:p>
          <a:p>
            <a:pPr algn="just">
              <a:lnSpc>
                <a:spcPct val="150000"/>
              </a:lnSpc>
            </a:pPr>
            <a:r>
              <a:rPr kumimoji="1" b="1" dirty="0">
                <a:solidFill>
                  <a:srgbClr val="FF3300"/>
                </a:solidFill>
                <a:latin typeface="+mn-ea"/>
                <a:cs typeface="Times New Roman" panose="02020603050405020304" pitchFamily="18" charset="0"/>
                <a:sym typeface="+mn-ea"/>
              </a:rPr>
              <a:t>共识机制</a:t>
            </a:r>
            <a:r>
              <a:rPr kumimoji="1" dirty="0">
                <a:solidFill>
                  <a:schemeClr val="tx1"/>
                </a:solidFill>
                <a:latin typeface="+mn-ea"/>
                <a:cs typeface="Times New Roman" panose="02020603050405020304" pitchFamily="18" charset="0"/>
                <a:sym typeface="+mn-ea"/>
              </a:rPr>
              <a:t>：区块链主流的共识算法有：工作量证明（</a:t>
            </a:r>
            <a:r>
              <a:rPr kumimoji="1" lang="en-US" altLang="zh-CN" dirty="0" err="1">
                <a:solidFill>
                  <a:schemeClr val="tx1"/>
                </a:solidFill>
                <a:latin typeface="+mn-ea"/>
                <a:cs typeface="Times New Roman" panose="02020603050405020304" pitchFamily="18" charset="0"/>
                <a:sym typeface="+mn-ea"/>
              </a:rPr>
              <a:t>PoW</a:t>
            </a:r>
            <a:r>
              <a:rPr kumimoji="1" dirty="0">
                <a:solidFill>
                  <a:schemeClr val="tx1"/>
                </a:solidFill>
                <a:latin typeface="+mn-ea"/>
                <a:cs typeface="Times New Roman" panose="02020603050405020304" pitchFamily="18" charset="0"/>
                <a:sym typeface="+mn-ea"/>
              </a:rPr>
              <a:t>）、权益证明（</a:t>
            </a:r>
            <a:r>
              <a:rPr kumimoji="1" lang="en-US" altLang="zh-CN" dirty="0" err="1">
                <a:solidFill>
                  <a:schemeClr val="tx1"/>
                </a:solidFill>
                <a:latin typeface="+mn-ea"/>
                <a:cs typeface="Times New Roman" panose="02020603050405020304" pitchFamily="18" charset="0"/>
                <a:sym typeface="+mn-ea"/>
              </a:rPr>
              <a:t>PoS</a:t>
            </a:r>
            <a:r>
              <a:rPr kumimoji="1" dirty="0">
                <a:solidFill>
                  <a:schemeClr val="tx1"/>
                </a:solidFill>
                <a:latin typeface="+mn-ea"/>
                <a:cs typeface="Times New Roman" panose="02020603050405020304" pitchFamily="18" charset="0"/>
                <a:sym typeface="+mn-ea"/>
              </a:rPr>
              <a:t>）及委托权益证明（</a:t>
            </a:r>
            <a:r>
              <a:rPr kumimoji="1" lang="en-US" altLang="zh-CN" dirty="0" err="1">
                <a:solidFill>
                  <a:schemeClr val="tx1"/>
                </a:solidFill>
                <a:latin typeface="+mn-ea"/>
                <a:cs typeface="Times New Roman" panose="02020603050405020304" pitchFamily="18" charset="0"/>
                <a:sym typeface="+mn-ea"/>
              </a:rPr>
              <a:t>DPoS</a:t>
            </a:r>
            <a:r>
              <a:rPr kumimoji="1" dirty="0">
                <a:solidFill>
                  <a:schemeClr val="tx1"/>
                </a:solidFill>
                <a:latin typeface="+mn-ea"/>
                <a:cs typeface="Times New Roman" panose="02020603050405020304" pitchFamily="18" charset="0"/>
                <a:sym typeface="+mn-ea"/>
              </a:rPr>
              <a:t>）、拜占庭共识（</a:t>
            </a:r>
            <a:r>
              <a:rPr kumimoji="1" lang="en-US" altLang="zh-CN" dirty="0">
                <a:solidFill>
                  <a:schemeClr val="tx1"/>
                </a:solidFill>
                <a:latin typeface="+mn-ea"/>
                <a:cs typeface="Times New Roman" panose="02020603050405020304" pitchFamily="18" charset="0"/>
                <a:sym typeface="+mn-ea"/>
              </a:rPr>
              <a:t>BFT</a:t>
            </a:r>
            <a:r>
              <a:rPr kumimoji="1" dirty="0">
                <a:solidFill>
                  <a:schemeClr val="tx1"/>
                </a:solidFill>
                <a:latin typeface="+mn-ea"/>
                <a:cs typeface="Times New Roman" panose="02020603050405020304" pitchFamily="18" charset="0"/>
                <a:sym typeface="+mn-ea"/>
              </a:rPr>
              <a:t>、</a:t>
            </a:r>
            <a:r>
              <a:rPr kumimoji="1" lang="en-US" altLang="zh-CN" dirty="0">
                <a:solidFill>
                  <a:schemeClr val="tx1"/>
                </a:solidFill>
                <a:latin typeface="+mn-ea"/>
                <a:cs typeface="Times New Roman" panose="02020603050405020304" pitchFamily="18" charset="0"/>
                <a:sym typeface="+mn-ea"/>
              </a:rPr>
              <a:t>PBFT</a:t>
            </a:r>
            <a:r>
              <a:rPr kumimoji="1" dirty="0">
                <a:solidFill>
                  <a:schemeClr val="tx1"/>
                </a:solidFill>
                <a:latin typeface="+mn-ea"/>
                <a:cs typeface="Times New Roman" panose="02020603050405020304" pitchFamily="18" charset="0"/>
                <a:sym typeface="+mn-ea"/>
              </a:rPr>
              <a:t>、</a:t>
            </a:r>
            <a:r>
              <a:rPr kumimoji="1" lang="en-US" altLang="zh-CN" dirty="0">
                <a:solidFill>
                  <a:schemeClr val="tx1"/>
                </a:solidFill>
                <a:latin typeface="+mn-ea"/>
                <a:cs typeface="Times New Roman" panose="02020603050405020304" pitchFamily="18" charset="0"/>
                <a:sym typeface="+mn-ea"/>
              </a:rPr>
              <a:t>SBFT</a:t>
            </a:r>
            <a:r>
              <a:rPr kumimoji="1" dirty="0">
                <a:solidFill>
                  <a:schemeClr val="tx1"/>
                </a:solidFill>
                <a:latin typeface="+mn-ea"/>
                <a:cs typeface="Times New Roman" panose="02020603050405020304" pitchFamily="18" charset="0"/>
                <a:sym typeface="+mn-ea"/>
              </a:rPr>
              <a:t>、</a:t>
            </a:r>
            <a:r>
              <a:rPr kumimoji="1" lang="en-US" altLang="zh-CN" dirty="0">
                <a:solidFill>
                  <a:schemeClr val="tx1"/>
                </a:solidFill>
                <a:latin typeface="+mn-ea"/>
                <a:cs typeface="Times New Roman" panose="02020603050405020304" pitchFamily="18" charset="0"/>
                <a:sym typeface="+mn-ea"/>
              </a:rPr>
              <a:t>VBFT</a:t>
            </a:r>
            <a:r>
              <a:rPr kumimoji="1" dirty="0">
                <a:solidFill>
                  <a:schemeClr val="tx1"/>
                </a:solidFill>
                <a:latin typeface="+mn-ea"/>
                <a:cs typeface="Times New Roman" panose="02020603050405020304" pitchFamily="18" charset="0"/>
                <a:sym typeface="+mn-ea"/>
              </a:rPr>
              <a:t>）等。</a:t>
            </a:r>
            <a:endParaRPr kumimoji="1" lang="en-US" altLang="zh-CN" dirty="0">
              <a:solidFill>
                <a:schemeClr val="tx1"/>
              </a:solidFill>
              <a:latin typeface="+mn-ea"/>
              <a:cs typeface="Times New Roman" panose="02020603050405020304" pitchFamily="18" charset="0"/>
            </a:endParaRPr>
          </a:p>
          <a:p>
            <a:pPr algn="just">
              <a:lnSpc>
                <a:spcPct val="150000"/>
              </a:lnSpc>
            </a:pPr>
            <a:r>
              <a:rPr kumimoji="1" b="1" dirty="0">
                <a:solidFill>
                  <a:srgbClr val="FF3300"/>
                </a:solidFill>
                <a:latin typeface="+mn-ea"/>
                <a:cs typeface="Times New Roman" panose="02020603050405020304" pitchFamily="18" charset="0"/>
                <a:sym typeface="+mn-ea"/>
              </a:rPr>
              <a:t>智能合约</a:t>
            </a:r>
            <a:r>
              <a:rPr kumimoji="1" dirty="0">
                <a:solidFill>
                  <a:schemeClr val="tx1"/>
                </a:solidFill>
                <a:latin typeface="+mn-ea"/>
                <a:cs typeface="Times New Roman" panose="02020603050405020304" pitchFamily="18" charset="0"/>
                <a:sym typeface="+mn-ea"/>
              </a:rPr>
              <a:t>：是一种旨在以信息化方式传播、验证或执行合同的计算机协议。智能合约允许在没有第三方的情况下进行可信交易，这些交易可追踪且不可逆转。该概念于</a:t>
            </a:r>
            <a:r>
              <a:rPr kumimoji="1" lang="en-US" altLang="zh-CN" dirty="0">
                <a:solidFill>
                  <a:schemeClr val="tx1"/>
                </a:solidFill>
                <a:latin typeface="+mn-ea"/>
                <a:cs typeface="Times New Roman" panose="02020603050405020304" pitchFamily="18" charset="0"/>
                <a:sym typeface="+mn-ea"/>
              </a:rPr>
              <a:t>1994</a:t>
            </a:r>
            <a:r>
              <a:rPr kumimoji="1" dirty="0">
                <a:solidFill>
                  <a:schemeClr val="tx1"/>
                </a:solidFill>
                <a:latin typeface="+mn-ea"/>
                <a:cs typeface="Times New Roman" panose="02020603050405020304" pitchFamily="18" charset="0"/>
                <a:sym typeface="+mn-ea"/>
              </a:rPr>
              <a:t>年由</a:t>
            </a:r>
            <a:r>
              <a:rPr kumimoji="1" lang="en-US" altLang="zh-CN" dirty="0">
                <a:solidFill>
                  <a:schemeClr val="tx1"/>
                </a:solidFill>
                <a:latin typeface="+mn-ea"/>
                <a:cs typeface="Times New Roman" panose="02020603050405020304" pitchFamily="18" charset="0"/>
                <a:sym typeface="+mn-ea"/>
              </a:rPr>
              <a:t>Nick</a:t>
            </a:r>
            <a:r>
              <a:rPr kumimoji="1" dirty="0">
                <a:solidFill>
                  <a:schemeClr val="tx1"/>
                </a:solidFill>
                <a:latin typeface="+mn-ea"/>
                <a:cs typeface="Times New Roman" panose="02020603050405020304" pitchFamily="18" charset="0"/>
                <a:sym typeface="+mn-ea"/>
              </a:rPr>
              <a:t> </a:t>
            </a:r>
            <a:r>
              <a:rPr kumimoji="1" lang="en-US" altLang="zh-CN" dirty="0">
                <a:solidFill>
                  <a:schemeClr val="tx1"/>
                </a:solidFill>
                <a:latin typeface="+mn-ea"/>
                <a:cs typeface="Times New Roman" panose="02020603050405020304" pitchFamily="18" charset="0"/>
                <a:sym typeface="+mn-ea"/>
              </a:rPr>
              <a:t>Szabo</a:t>
            </a:r>
            <a:r>
              <a:rPr kumimoji="1" dirty="0">
                <a:solidFill>
                  <a:schemeClr val="tx1"/>
                </a:solidFill>
                <a:latin typeface="+mn-ea"/>
                <a:cs typeface="Times New Roman" panose="02020603050405020304" pitchFamily="18" charset="0"/>
                <a:sym typeface="+mn-ea"/>
              </a:rPr>
              <a:t>首次提出，区块链的出现，赋予了智能合约可靠执行的环境。</a:t>
            </a:r>
            <a:endParaRPr kumimoji="1" lang="en-US" altLang="zh-CN" dirty="0">
              <a:latin typeface="+mn-ea"/>
              <a:cs typeface="Times New Roman" panose="02020603050405020304" pitchFamily="18" charset="0"/>
            </a:endParaRPr>
          </a:p>
          <a:p>
            <a:endParaRPr lang="zh-CN" altLang="en-US" dirty="0"/>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区块链技术原理</a:t>
            </a:r>
            <a:r>
              <a:rPr lang="en-US" altLang="zh-CN" dirty="0"/>
              <a:t>——</a:t>
            </a:r>
            <a:r>
              <a:rPr lang="zh-CN" altLang="en-US" sz="3200" dirty="0"/>
              <a:t>数据结构</a:t>
            </a:r>
            <a:endParaRPr dirty="0"/>
          </a:p>
        </p:txBody>
      </p:sp>
      <p:pic>
        <p:nvPicPr>
          <p:cNvPr id="4" name="内容占位符 3"/>
          <p:cNvPicPr>
            <a:picLocks noGrp="1" noChangeAspect="1"/>
          </p:cNvPicPr>
          <p:nvPr>
            <p:ph idx="1"/>
          </p:nvPr>
        </p:nvPicPr>
        <p:blipFill>
          <a:blip r:embed="rId1"/>
          <a:srcRect r="51841" b="-370"/>
          <a:stretch>
            <a:fillRect/>
          </a:stretch>
        </p:blipFill>
        <p:spPr>
          <a:xfrm>
            <a:off x="474980" y="1972945"/>
            <a:ext cx="5282565" cy="4304030"/>
          </a:xfrm>
          <a:prstGeom prst="rect">
            <a:avLst/>
          </a:prstGeom>
        </p:spPr>
      </p:pic>
      <p:sp>
        <p:nvSpPr>
          <p:cNvPr id="5" name="圆角矩形 4"/>
          <p:cNvSpPr/>
          <p:nvPr/>
        </p:nvSpPr>
        <p:spPr>
          <a:xfrm>
            <a:off x="6729095" y="1562100"/>
            <a:ext cx="4467225" cy="5334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区块结构</a:t>
            </a:r>
            <a:endParaRPr lang="zh-CN" altLang="en-US" b="1">
              <a:solidFill>
                <a:schemeClr val="tx1"/>
              </a:solidFill>
            </a:endParaRPr>
          </a:p>
        </p:txBody>
      </p:sp>
      <p:sp>
        <p:nvSpPr>
          <p:cNvPr id="6" name="圆角矩形 5"/>
          <p:cNvSpPr/>
          <p:nvPr/>
        </p:nvSpPr>
        <p:spPr>
          <a:xfrm>
            <a:off x="6757670" y="2381250"/>
            <a:ext cx="2124075" cy="4953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区块头</a:t>
            </a:r>
            <a:endParaRPr lang="zh-CN" altLang="en-US" b="1">
              <a:solidFill>
                <a:schemeClr val="tx1"/>
              </a:solidFill>
            </a:endParaRPr>
          </a:p>
        </p:txBody>
      </p:sp>
      <p:sp>
        <p:nvSpPr>
          <p:cNvPr id="7" name="圆角矩形 6"/>
          <p:cNvSpPr/>
          <p:nvPr/>
        </p:nvSpPr>
        <p:spPr>
          <a:xfrm>
            <a:off x="9072245" y="2381250"/>
            <a:ext cx="2124075" cy="4953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区块体</a:t>
            </a:r>
            <a:endParaRPr lang="zh-CN" altLang="en-US" b="1">
              <a:solidFill>
                <a:schemeClr val="tx1"/>
              </a:solidFill>
            </a:endParaRPr>
          </a:p>
        </p:txBody>
      </p:sp>
      <p:cxnSp>
        <p:nvCxnSpPr>
          <p:cNvPr id="8" name="直接连接符 7"/>
          <p:cNvCxnSpPr/>
          <p:nvPr/>
        </p:nvCxnSpPr>
        <p:spPr>
          <a:xfrm flipV="1">
            <a:off x="1419225" y="2714625"/>
            <a:ext cx="3914775" cy="190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直接箭头连接符 8"/>
          <p:cNvCxnSpPr/>
          <p:nvPr/>
        </p:nvCxnSpPr>
        <p:spPr>
          <a:xfrm flipV="1">
            <a:off x="5210175" y="2124075"/>
            <a:ext cx="9525" cy="53340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05835" y="1732915"/>
            <a:ext cx="2799715" cy="460375"/>
          </a:xfrm>
          <a:prstGeom prst="rect">
            <a:avLst/>
          </a:prstGeom>
          <a:noFill/>
        </p:spPr>
        <p:txBody>
          <a:bodyPr wrap="square" rtlCol="0">
            <a:spAutoFit/>
          </a:bodyPr>
          <a:lstStyle/>
          <a:p>
            <a:r>
              <a:rPr lang="zh-CN" altLang="en-US" sz="1200" b="1" dirty="0">
                <a:solidFill>
                  <a:schemeClr val="accent5">
                    <a:lumMod val="75000"/>
                  </a:schemeClr>
                </a:solidFill>
              </a:rPr>
              <a:t>前一区块哈希：用来与前一区块相关联，起到了链接的作用。</a:t>
            </a:r>
            <a:endParaRPr lang="zh-CN" altLang="en-US" sz="1200" b="1" dirty="0">
              <a:solidFill>
                <a:schemeClr val="accent5">
                  <a:lumMod val="75000"/>
                </a:schemeClr>
              </a:solidFill>
            </a:endParaRPr>
          </a:p>
        </p:txBody>
      </p:sp>
      <p:cxnSp>
        <p:nvCxnSpPr>
          <p:cNvPr id="11" name="直接箭头连接符 10"/>
          <p:cNvCxnSpPr/>
          <p:nvPr/>
        </p:nvCxnSpPr>
        <p:spPr>
          <a:xfrm>
            <a:off x="2819400" y="3200400"/>
            <a:ext cx="495300"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14700" y="3069590"/>
            <a:ext cx="2799715" cy="275590"/>
          </a:xfrm>
          <a:prstGeom prst="rect">
            <a:avLst/>
          </a:prstGeom>
          <a:noFill/>
        </p:spPr>
        <p:txBody>
          <a:bodyPr wrap="square" rtlCol="0">
            <a:spAutoFit/>
          </a:bodyPr>
          <a:lstStyle/>
          <a:p>
            <a:r>
              <a:rPr lang="zh-CN" altLang="en-US" sz="1200" b="1">
                <a:solidFill>
                  <a:schemeClr val="accent5">
                    <a:lumMod val="75000"/>
                  </a:schemeClr>
                </a:solidFill>
              </a:rPr>
              <a:t>时间戳：表示该区块的生成时间</a:t>
            </a:r>
            <a:endParaRPr lang="zh-CN" altLang="en-US" sz="1200" b="1">
              <a:solidFill>
                <a:schemeClr val="accent5">
                  <a:lumMod val="75000"/>
                </a:schemeClr>
              </a:solidFill>
            </a:endParaRPr>
          </a:p>
        </p:txBody>
      </p:sp>
      <p:cxnSp>
        <p:nvCxnSpPr>
          <p:cNvPr id="13" name="直接箭头连接符 12"/>
          <p:cNvCxnSpPr/>
          <p:nvPr/>
        </p:nvCxnSpPr>
        <p:spPr>
          <a:xfrm>
            <a:off x="1590675" y="3400425"/>
            <a:ext cx="1773555" cy="1270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64230" y="3295650"/>
            <a:ext cx="2799715" cy="275590"/>
          </a:xfrm>
          <a:prstGeom prst="rect">
            <a:avLst/>
          </a:prstGeom>
          <a:noFill/>
        </p:spPr>
        <p:txBody>
          <a:bodyPr wrap="square" rtlCol="0">
            <a:spAutoFit/>
          </a:bodyPr>
          <a:lstStyle/>
          <a:p>
            <a:r>
              <a:rPr lang="zh-CN" altLang="en-US" sz="1200" b="1" dirty="0">
                <a:solidFill>
                  <a:schemeClr val="accent5">
                    <a:lumMod val="75000"/>
                  </a:schemeClr>
                </a:solidFill>
              </a:rPr>
              <a:t>本区块的交易数量</a:t>
            </a:r>
            <a:endParaRPr lang="zh-CN" altLang="en-US" sz="1200" b="1" dirty="0">
              <a:solidFill>
                <a:schemeClr val="accent5">
                  <a:lumMod val="75000"/>
                </a:schemeClr>
              </a:solidFill>
            </a:endParaRPr>
          </a:p>
        </p:txBody>
      </p:sp>
      <p:cxnSp>
        <p:nvCxnSpPr>
          <p:cNvPr id="16" name="直接箭头连接符 15"/>
          <p:cNvCxnSpPr/>
          <p:nvPr/>
        </p:nvCxnSpPr>
        <p:spPr>
          <a:xfrm>
            <a:off x="1781175" y="4572000"/>
            <a:ext cx="1638300" cy="952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419475" y="4439285"/>
            <a:ext cx="2799715" cy="275590"/>
          </a:xfrm>
          <a:prstGeom prst="rect">
            <a:avLst/>
          </a:prstGeom>
          <a:noFill/>
        </p:spPr>
        <p:txBody>
          <a:bodyPr wrap="square" rtlCol="0">
            <a:spAutoFit/>
          </a:bodyPr>
          <a:lstStyle/>
          <a:p>
            <a:r>
              <a:rPr lang="zh-CN" altLang="en-US" sz="1200" b="1" dirty="0">
                <a:solidFill>
                  <a:schemeClr val="accent5">
                    <a:lumMod val="75000"/>
                  </a:schemeClr>
                </a:solidFill>
              </a:rPr>
              <a:t>该区块内的交易数据</a:t>
            </a:r>
            <a:endParaRPr lang="zh-CN" altLang="en-US" sz="1200" b="1" dirty="0">
              <a:solidFill>
                <a:schemeClr val="accent5">
                  <a:lumMod val="75000"/>
                </a:schemeClr>
              </a:solidFill>
            </a:endParaRPr>
          </a:p>
        </p:txBody>
      </p:sp>
      <p:sp>
        <p:nvSpPr>
          <p:cNvPr id="18" name="文本框 17"/>
          <p:cNvSpPr txBox="1"/>
          <p:nvPr/>
        </p:nvSpPr>
        <p:spPr>
          <a:xfrm>
            <a:off x="6758305" y="3067050"/>
            <a:ext cx="2090420" cy="2799715"/>
          </a:xfrm>
          <a:prstGeom prst="rect">
            <a:avLst/>
          </a:prstGeom>
          <a:noFill/>
          <a:ln w="28575" cmpd="sng">
            <a:solidFill>
              <a:schemeClr val="accent1">
                <a:shade val="50000"/>
              </a:schemeClr>
            </a:solidFill>
            <a:prstDash val="solid"/>
          </a:ln>
        </p:spPr>
        <p:txBody>
          <a:bodyPr wrap="square" rtlCol="0">
            <a:spAutoFit/>
          </a:bodyPr>
          <a:lstStyle/>
          <a:p>
            <a:r>
              <a:rPr lang="zh-CN" altLang="en-US" sz="1600">
                <a:solidFill>
                  <a:schemeClr val="tx1"/>
                </a:solidFill>
              </a:rPr>
              <a:t>区块头中封装了当前的版本号、前一区块地址、时间戳、随机数、当前区块目标哈希值、</a:t>
            </a:r>
            <a:r>
              <a:rPr lang="en-US" altLang="zh-CN" sz="1600">
                <a:solidFill>
                  <a:schemeClr val="tx1"/>
                </a:solidFill>
              </a:rPr>
              <a:t>Merkle</a:t>
            </a:r>
            <a:r>
              <a:rPr lang="zh-CN" altLang="en-US" sz="1600">
                <a:solidFill>
                  <a:schemeClr val="tx1"/>
                </a:solidFill>
              </a:rPr>
              <a:t>树的根值等信息。区块头实现了区块链的</a:t>
            </a:r>
            <a:r>
              <a:rPr lang="en-US" altLang="zh-CN" sz="1600">
                <a:solidFill>
                  <a:schemeClr val="tx1"/>
                </a:solidFill>
              </a:rPr>
              <a:t>“</a:t>
            </a:r>
            <a:r>
              <a:rPr lang="zh-CN" altLang="en-US" sz="1600">
                <a:solidFill>
                  <a:schemeClr val="tx1"/>
                </a:solidFill>
              </a:rPr>
              <a:t>链</a:t>
            </a:r>
            <a:r>
              <a:rPr lang="en-US" altLang="zh-CN" sz="1600">
                <a:solidFill>
                  <a:schemeClr val="tx1"/>
                </a:solidFill>
              </a:rPr>
              <a:t>”</a:t>
            </a:r>
            <a:r>
              <a:rPr lang="zh-CN" altLang="en-US" sz="1600">
                <a:solidFill>
                  <a:schemeClr val="tx1"/>
                </a:solidFill>
              </a:rPr>
              <a:t>式结构将每个区块链接，并且为区块体数据提供了完整性的保证。</a:t>
            </a:r>
            <a:endParaRPr lang="zh-CN" altLang="en-US" sz="1600">
              <a:solidFill>
                <a:schemeClr val="tx1"/>
              </a:solidFill>
            </a:endParaRPr>
          </a:p>
          <a:p>
            <a:endParaRPr lang="zh-CN" altLang="en-US" sz="1600">
              <a:solidFill>
                <a:schemeClr val="tx1"/>
              </a:solidFill>
            </a:endParaRPr>
          </a:p>
        </p:txBody>
      </p:sp>
      <p:sp>
        <p:nvSpPr>
          <p:cNvPr id="19" name="文本框 18"/>
          <p:cNvSpPr txBox="1"/>
          <p:nvPr/>
        </p:nvSpPr>
        <p:spPr>
          <a:xfrm>
            <a:off x="9072245" y="3067050"/>
            <a:ext cx="2090420" cy="2799715"/>
          </a:xfrm>
          <a:prstGeom prst="rect">
            <a:avLst/>
          </a:prstGeom>
          <a:noFill/>
          <a:ln w="28575" cmpd="sng">
            <a:solidFill>
              <a:schemeClr val="accent1">
                <a:shade val="50000"/>
              </a:schemeClr>
            </a:solidFill>
            <a:prstDash val="solid"/>
          </a:ln>
        </p:spPr>
        <p:txBody>
          <a:bodyPr wrap="square" rtlCol="0">
            <a:spAutoFit/>
          </a:bodyPr>
          <a:lstStyle/>
          <a:p>
            <a:r>
              <a:rPr lang="zh-CN" sz="1600" dirty="0"/>
              <a:t>区块体中主要包含交易计数和交易详情。区块体中的</a:t>
            </a:r>
            <a:r>
              <a:rPr lang="en-US" altLang="zh-CN" sz="1600" dirty="0"/>
              <a:t>Merkle</a:t>
            </a:r>
            <a:r>
              <a:rPr lang="zh-CN" altLang="en-US" sz="1600" dirty="0"/>
              <a:t>树将会对每一笔交易进行数字签名，确保每一笔交易都不可伪造且没有重复。所有的交易通过</a:t>
            </a:r>
            <a:r>
              <a:rPr lang="en-US" altLang="zh-CN" sz="1600" dirty="0"/>
              <a:t>Merkle</a:t>
            </a:r>
            <a:r>
              <a:rPr lang="zh-CN" altLang="en-US" sz="1600" dirty="0"/>
              <a:t>树的</a:t>
            </a:r>
            <a:r>
              <a:rPr lang="en-US" altLang="zh-CN" sz="1600" dirty="0"/>
              <a:t>Hash</a:t>
            </a:r>
            <a:r>
              <a:rPr lang="zh-CN" altLang="en-US" sz="1600" dirty="0"/>
              <a:t>过程产生一个唯一的</a:t>
            </a:r>
            <a:r>
              <a:rPr lang="en-US" altLang="zh-CN" sz="1600" dirty="0"/>
              <a:t>Merkle</a:t>
            </a:r>
            <a:r>
              <a:rPr lang="zh-CN" altLang="en-US" sz="1600" dirty="0"/>
              <a:t>根记入区块头。</a:t>
            </a:r>
            <a:endParaRPr lang="zh-CN" altLang="en-US" sz="1600" dirty="0"/>
          </a:p>
        </p:txBody>
      </p:sp>
      <p:sp>
        <p:nvSpPr>
          <p:cNvPr id="20" name="文本框 19"/>
          <p:cNvSpPr txBox="1"/>
          <p:nvPr/>
        </p:nvSpPr>
        <p:spPr>
          <a:xfrm>
            <a:off x="1905000" y="6276975"/>
            <a:ext cx="2790825" cy="368300"/>
          </a:xfrm>
          <a:prstGeom prst="rect">
            <a:avLst/>
          </a:prstGeom>
          <a:noFill/>
        </p:spPr>
        <p:txBody>
          <a:bodyPr wrap="square" rtlCol="0">
            <a:spAutoFit/>
          </a:bodyPr>
          <a:lstStyle/>
          <a:p>
            <a:r>
              <a:rPr lang="zh-CN" altLang="en-US" b="1"/>
              <a:t>比特币中的区块结构图</a:t>
            </a:r>
            <a:endParaRPr lang="zh-CN" altLang="en-US" b="1"/>
          </a:p>
        </p:txBody>
      </p:sp>
      <p:pic>
        <p:nvPicPr>
          <p:cNvPr id="21" name="图片 20" descr="J84`I@2ZF%$(]6X2[`[(KRY"/>
          <p:cNvPicPr>
            <a:picLocks noChangeAspect="1"/>
          </p:cNvPicPr>
          <p:nvPr/>
        </p:nvPicPr>
        <p:blipFill>
          <a:blip r:embed="rId2"/>
          <a:stretch>
            <a:fillRect/>
          </a:stretch>
        </p:blipFill>
        <p:spPr>
          <a:xfrm>
            <a:off x="9902825" y="159385"/>
            <a:ext cx="2162175" cy="695325"/>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5" grpId="0"/>
      <p:bldP spid="15" grpId="1"/>
      <p:bldP spid="17" grpId="0"/>
      <p:bldP spid="17" grpId="1"/>
      <p:bldP spid="18" grpId="0" bldLvl="0" animBg="1"/>
      <p:bldP spid="18" grpId="1" animBg="1"/>
      <p:bldP spid="19" grpId="0" bldLvl="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区块链技术原理</a:t>
            </a:r>
            <a:r>
              <a:rPr lang="en-US" altLang="zh-CN" dirty="0"/>
              <a:t>——</a:t>
            </a:r>
            <a:r>
              <a:rPr lang="zh-CN" altLang="en-US" sz="3200" dirty="0"/>
              <a:t>数据结构</a:t>
            </a:r>
            <a:endParaRPr dirty="0"/>
          </a:p>
        </p:txBody>
      </p:sp>
      <p:sp>
        <p:nvSpPr>
          <p:cNvPr id="4" name="同侧圆角矩形 3"/>
          <p:cNvSpPr/>
          <p:nvPr/>
        </p:nvSpPr>
        <p:spPr>
          <a:xfrm>
            <a:off x="2276475" y="2432050"/>
            <a:ext cx="2762250" cy="1838325"/>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71725" y="2691130"/>
            <a:ext cx="2771140" cy="1168400"/>
          </a:xfrm>
          <a:prstGeom prst="rect">
            <a:avLst/>
          </a:prstGeom>
          <a:noFill/>
        </p:spPr>
        <p:txBody>
          <a:bodyPr wrap="square" rtlCol="0">
            <a:spAutoFit/>
          </a:bodyPr>
          <a:lstStyle/>
          <a:p>
            <a:r>
              <a:rPr lang="zh-CN" altLang="en-US" sz="1400"/>
              <a:t>父哈希：</a:t>
            </a:r>
            <a:r>
              <a:rPr lang="en-US" altLang="zh-CN" sz="1400"/>
              <a:t>00000079f..e4d</a:t>
            </a:r>
            <a:endParaRPr lang="zh-CN" altLang="en-US" sz="1400"/>
          </a:p>
          <a:p>
            <a:r>
              <a:rPr lang="en-US" altLang="zh-CN" sz="1400"/>
              <a:t>Merkle</a:t>
            </a:r>
            <a:r>
              <a:rPr lang="zh-CN" altLang="en-US" sz="1400"/>
              <a:t>根</a:t>
            </a:r>
            <a:r>
              <a:rPr lang="en-US" altLang="zh-CN" sz="1400"/>
              <a:t>:2e11a...e12a</a:t>
            </a:r>
            <a:endParaRPr lang="zh-CN" altLang="en-US" sz="1400"/>
          </a:p>
          <a:p>
            <a:r>
              <a:rPr lang="zh-CN" altLang="en-US" sz="1400"/>
              <a:t>时间戳</a:t>
            </a:r>
            <a:r>
              <a:rPr lang="en-US" altLang="zh-CN" sz="1400"/>
              <a:t>:  2020-12-5 9:00:00</a:t>
            </a:r>
            <a:endParaRPr lang="zh-CN" altLang="en-US" sz="1400"/>
          </a:p>
          <a:p>
            <a:r>
              <a:rPr lang="zh-CN" altLang="en-US" sz="1400"/>
              <a:t>难度</a:t>
            </a:r>
            <a:r>
              <a:rPr lang="en-US" altLang="zh-CN" sz="1400"/>
              <a:t>:      84188791...</a:t>
            </a:r>
            <a:endParaRPr lang="zh-CN" altLang="en-US" sz="1400"/>
          </a:p>
          <a:p>
            <a:r>
              <a:rPr lang="en-US" altLang="zh-CN" sz="1400"/>
              <a:t>Nonce:   21843678</a:t>
            </a:r>
            <a:endParaRPr lang="en-US" altLang="zh-CN" sz="1400"/>
          </a:p>
        </p:txBody>
      </p:sp>
      <p:sp>
        <p:nvSpPr>
          <p:cNvPr id="6" name="矩形 5"/>
          <p:cNvSpPr/>
          <p:nvPr/>
        </p:nvSpPr>
        <p:spPr>
          <a:xfrm>
            <a:off x="2276475" y="4270375"/>
            <a:ext cx="2771775"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476500" y="4394200"/>
            <a:ext cx="1800225" cy="645160"/>
          </a:xfrm>
          <a:prstGeom prst="rect">
            <a:avLst/>
          </a:prstGeom>
          <a:noFill/>
        </p:spPr>
        <p:txBody>
          <a:bodyPr wrap="square" rtlCol="0">
            <a:spAutoFit/>
          </a:bodyPr>
          <a:lstStyle/>
          <a:p>
            <a:r>
              <a:rPr lang="zh-CN" altLang="en-US"/>
              <a:t>区块体</a:t>
            </a:r>
            <a:endParaRPr lang="zh-CN" altLang="en-US"/>
          </a:p>
          <a:p>
            <a:r>
              <a:rPr lang="zh-CN" altLang="en-US"/>
              <a:t>所有交易信息</a:t>
            </a:r>
            <a:endParaRPr lang="zh-CN" altLang="en-US"/>
          </a:p>
        </p:txBody>
      </p:sp>
      <p:sp>
        <p:nvSpPr>
          <p:cNvPr id="8" name="文本框 7"/>
          <p:cNvSpPr txBox="1"/>
          <p:nvPr/>
        </p:nvSpPr>
        <p:spPr>
          <a:xfrm>
            <a:off x="2233295" y="2125345"/>
            <a:ext cx="3048000" cy="306705"/>
          </a:xfrm>
          <a:prstGeom prst="rect">
            <a:avLst/>
          </a:prstGeom>
          <a:noFill/>
        </p:spPr>
        <p:txBody>
          <a:bodyPr wrap="square" rtlCol="0">
            <a:spAutoFit/>
          </a:bodyPr>
          <a:lstStyle/>
          <a:p>
            <a:r>
              <a:rPr lang="zh-CN" altLang="en-US" sz="1400"/>
              <a:t>当前头哈希：</a:t>
            </a:r>
            <a:r>
              <a:rPr lang="en-US" altLang="zh-CN" sz="1400" u="sng">
                <a:solidFill>
                  <a:schemeClr val="accent5">
                    <a:lumMod val="75000"/>
                  </a:schemeClr>
                </a:solidFill>
              </a:rPr>
              <a:t>000000531...e25</a:t>
            </a:r>
            <a:endParaRPr lang="en-US" altLang="zh-CN" sz="1400" u="sng">
              <a:solidFill>
                <a:schemeClr val="accent5">
                  <a:lumMod val="75000"/>
                </a:schemeClr>
              </a:solidFill>
            </a:endParaRPr>
          </a:p>
        </p:txBody>
      </p:sp>
      <p:sp>
        <p:nvSpPr>
          <p:cNvPr id="14" name="同侧圆角矩形 13"/>
          <p:cNvSpPr/>
          <p:nvPr/>
        </p:nvSpPr>
        <p:spPr>
          <a:xfrm>
            <a:off x="6165850" y="2432050"/>
            <a:ext cx="2762250" cy="1838325"/>
          </a:xfrm>
          <a:prstGeom prst="round2Same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261100" y="2691130"/>
            <a:ext cx="2771140" cy="1168400"/>
          </a:xfrm>
          <a:prstGeom prst="rect">
            <a:avLst/>
          </a:prstGeom>
          <a:noFill/>
        </p:spPr>
        <p:txBody>
          <a:bodyPr wrap="square" rtlCol="0">
            <a:spAutoFit/>
          </a:bodyPr>
          <a:lstStyle/>
          <a:p>
            <a:r>
              <a:rPr lang="zh-CN" altLang="en-US" sz="1400"/>
              <a:t>父哈希：</a:t>
            </a:r>
            <a:r>
              <a:rPr lang="en-US" altLang="zh-CN" sz="1400" u="sng">
                <a:solidFill>
                  <a:schemeClr val="accent5">
                    <a:lumMod val="75000"/>
                  </a:schemeClr>
                </a:solidFill>
              </a:rPr>
              <a:t>000000531..e25</a:t>
            </a:r>
            <a:endParaRPr lang="zh-CN" altLang="en-US" sz="1400"/>
          </a:p>
          <a:p>
            <a:r>
              <a:rPr lang="en-US" altLang="zh-CN" sz="1400"/>
              <a:t>Merkle</a:t>
            </a:r>
            <a:r>
              <a:rPr lang="zh-CN" altLang="en-US" sz="1400"/>
              <a:t>根</a:t>
            </a:r>
            <a:r>
              <a:rPr lang="en-US" altLang="zh-CN" sz="1400"/>
              <a:t>:c5296...fk13</a:t>
            </a:r>
            <a:endParaRPr lang="zh-CN" altLang="en-US" sz="1400"/>
          </a:p>
          <a:p>
            <a:r>
              <a:rPr lang="zh-CN" altLang="en-US" sz="1400"/>
              <a:t>时间戳</a:t>
            </a:r>
            <a:r>
              <a:rPr lang="en-US" altLang="zh-CN" sz="1400"/>
              <a:t>:  2020-12-5 9:05:20</a:t>
            </a:r>
            <a:endParaRPr lang="zh-CN" altLang="en-US" sz="1400"/>
          </a:p>
          <a:p>
            <a:r>
              <a:rPr lang="zh-CN" altLang="en-US" sz="1400"/>
              <a:t>难度</a:t>
            </a:r>
            <a:r>
              <a:rPr lang="en-US" altLang="zh-CN" sz="1400"/>
              <a:t>:      84188791...</a:t>
            </a:r>
            <a:endParaRPr lang="zh-CN" altLang="en-US" sz="1400"/>
          </a:p>
          <a:p>
            <a:r>
              <a:rPr lang="en-US" altLang="zh-CN" sz="1400"/>
              <a:t>Nonce:   40053678</a:t>
            </a:r>
            <a:endParaRPr lang="en-US" altLang="zh-CN" sz="1400"/>
          </a:p>
        </p:txBody>
      </p:sp>
      <p:sp>
        <p:nvSpPr>
          <p:cNvPr id="16" name="矩形 15"/>
          <p:cNvSpPr/>
          <p:nvPr/>
        </p:nvSpPr>
        <p:spPr>
          <a:xfrm>
            <a:off x="6165850" y="4270375"/>
            <a:ext cx="2771775"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365875" y="4394200"/>
            <a:ext cx="1800225" cy="645160"/>
          </a:xfrm>
          <a:prstGeom prst="rect">
            <a:avLst/>
          </a:prstGeom>
          <a:noFill/>
        </p:spPr>
        <p:txBody>
          <a:bodyPr wrap="square" rtlCol="0">
            <a:spAutoFit/>
          </a:bodyPr>
          <a:lstStyle/>
          <a:p>
            <a:r>
              <a:rPr lang="zh-CN" altLang="en-US"/>
              <a:t>区块体</a:t>
            </a:r>
            <a:endParaRPr lang="zh-CN" altLang="en-US"/>
          </a:p>
          <a:p>
            <a:r>
              <a:rPr lang="zh-CN" altLang="en-US"/>
              <a:t>所有交易信息</a:t>
            </a:r>
            <a:endParaRPr lang="zh-CN" altLang="en-US"/>
          </a:p>
        </p:txBody>
      </p:sp>
      <p:sp>
        <p:nvSpPr>
          <p:cNvPr id="18" name="文本框 17"/>
          <p:cNvSpPr txBox="1"/>
          <p:nvPr/>
        </p:nvSpPr>
        <p:spPr>
          <a:xfrm>
            <a:off x="6122670" y="2125345"/>
            <a:ext cx="3048000" cy="306705"/>
          </a:xfrm>
          <a:prstGeom prst="rect">
            <a:avLst/>
          </a:prstGeom>
          <a:noFill/>
        </p:spPr>
        <p:txBody>
          <a:bodyPr wrap="square" rtlCol="0">
            <a:spAutoFit/>
          </a:bodyPr>
          <a:lstStyle/>
          <a:p>
            <a:r>
              <a:rPr lang="zh-CN" altLang="en-US" sz="1400"/>
              <a:t>当前头哈希：</a:t>
            </a:r>
            <a:r>
              <a:rPr lang="en-US" altLang="zh-CN" sz="1400"/>
              <a:t>00000071a...46b</a:t>
            </a:r>
            <a:endParaRPr lang="en-US" altLang="zh-CN" sz="1400"/>
          </a:p>
        </p:txBody>
      </p:sp>
      <p:sp>
        <p:nvSpPr>
          <p:cNvPr id="19" name="左箭头 18"/>
          <p:cNvSpPr/>
          <p:nvPr/>
        </p:nvSpPr>
        <p:spPr>
          <a:xfrm rot="840000">
            <a:off x="4949190" y="2466975"/>
            <a:ext cx="1209675"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2390" y="1508125"/>
            <a:ext cx="2593975" cy="306705"/>
          </a:xfrm>
          <a:prstGeom prst="rect">
            <a:avLst/>
          </a:prstGeom>
          <a:noFill/>
          <a:ln w="28575" cmpd="dbl">
            <a:solidFill>
              <a:schemeClr val="accent1">
                <a:shade val="50000"/>
              </a:schemeClr>
            </a:solidFill>
            <a:prstDash val="solid"/>
          </a:ln>
        </p:spPr>
        <p:txBody>
          <a:bodyPr wrap="square" rtlCol="0">
            <a:spAutoFit/>
          </a:bodyPr>
          <a:lstStyle/>
          <a:p>
            <a:r>
              <a:rPr lang="zh-CN" altLang="en-US" sz="1400" dirty="0">
                <a:solidFill>
                  <a:schemeClr val="accent6"/>
                </a:solidFill>
              </a:rPr>
              <a:t>头哈希</a:t>
            </a:r>
            <a:r>
              <a:rPr lang="zh-CN" altLang="en-US" sz="1400" dirty="0"/>
              <a:t>：当前区块头的哈希值</a:t>
            </a:r>
            <a:endParaRPr lang="zh-CN" altLang="en-US" sz="1400" dirty="0"/>
          </a:p>
        </p:txBody>
      </p:sp>
      <p:sp>
        <p:nvSpPr>
          <p:cNvPr id="21" name="文本框 20"/>
          <p:cNvSpPr txBox="1"/>
          <p:nvPr/>
        </p:nvSpPr>
        <p:spPr>
          <a:xfrm>
            <a:off x="9324340" y="1953895"/>
            <a:ext cx="2593975" cy="737235"/>
          </a:xfrm>
          <a:prstGeom prst="rect">
            <a:avLst/>
          </a:prstGeom>
          <a:noFill/>
          <a:ln w="28575" cmpd="dbl">
            <a:solidFill>
              <a:schemeClr val="accent1">
                <a:shade val="50000"/>
              </a:schemeClr>
            </a:solidFill>
            <a:prstDash val="solid"/>
          </a:ln>
        </p:spPr>
        <p:txBody>
          <a:bodyPr wrap="square" rtlCol="0">
            <a:spAutoFit/>
          </a:bodyPr>
          <a:lstStyle/>
          <a:p>
            <a:r>
              <a:rPr lang="zh-CN" altLang="en-US" sz="1400">
                <a:solidFill>
                  <a:schemeClr val="accent6"/>
                </a:solidFill>
              </a:rPr>
              <a:t>父哈希</a:t>
            </a:r>
            <a:r>
              <a:rPr lang="zh-CN" altLang="en-US" sz="1400"/>
              <a:t>：当前区块的前一区块（父区块）的区块头哈希值，达到链接前一区块的目的</a:t>
            </a:r>
            <a:endParaRPr lang="zh-CN" altLang="en-US" sz="1400"/>
          </a:p>
        </p:txBody>
      </p:sp>
      <p:sp>
        <p:nvSpPr>
          <p:cNvPr id="22" name="文本框 21"/>
          <p:cNvSpPr txBox="1"/>
          <p:nvPr/>
        </p:nvSpPr>
        <p:spPr>
          <a:xfrm>
            <a:off x="72390" y="5426075"/>
            <a:ext cx="2593975" cy="521970"/>
          </a:xfrm>
          <a:prstGeom prst="rect">
            <a:avLst/>
          </a:prstGeom>
          <a:noFill/>
          <a:ln w="28575" cmpd="dbl">
            <a:solidFill>
              <a:schemeClr val="accent1">
                <a:shade val="50000"/>
              </a:schemeClr>
            </a:solidFill>
            <a:prstDash val="solid"/>
          </a:ln>
        </p:spPr>
        <p:txBody>
          <a:bodyPr wrap="square" rtlCol="0">
            <a:spAutoFit/>
          </a:bodyPr>
          <a:lstStyle/>
          <a:p>
            <a:r>
              <a:rPr lang="zh-CN" altLang="en-US" sz="1400" dirty="0">
                <a:solidFill>
                  <a:schemeClr val="accent6"/>
                </a:solidFill>
              </a:rPr>
              <a:t>难度</a:t>
            </a:r>
            <a:r>
              <a:rPr lang="zh-CN" altLang="en-US" sz="1400" dirty="0"/>
              <a:t>：</a:t>
            </a:r>
            <a:r>
              <a:rPr lang="en-US" altLang="zh-CN" sz="1400" dirty="0" err="1"/>
              <a:t>PoW</a:t>
            </a:r>
            <a:r>
              <a:rPr lang="zh-CN" altLang="en-US" sz="1400" dirty="0"/>
              <a:t>机制中相关数学题难度指标</a:t>
            </a:r>
            <a:endParaRPr lang="zh-CN" altLang="en-US" sz="1400" dirty="0"/>
          </a:p>
        </p:txBody>
      </p:sp>
      <p:sp>
        <p:nvSpPr>
          <p:cNvPr id="23" name="文本框 22"/>
          <p:cNvSpPr txBox="1"/>
          <p:nvPr/>
        </p:nvSpPr>
        <p:spPr>
          <a:xfrm>
            <a:off x="8667115" y="5676900"/>
            <a:ext cx="2593975" cy="521970"/>
          </a:xfrm>
          <a:prstGeom prst="rect">
            <a:avLst/>
          </a:prstGeom>
          <a:noFill/>
          <a:ln w="28575" cmpd="dbl">
            <a:solidFill>
              <a:schemeClr val="accent1">
                <a:shade val="50000"/>
              </a:schemeClr>
            </a:solidFill>
            <a:prstDash val="solid"/>
          </a:ln>
        </p:spPr>
        <p:txBody>
          <a:bodyPr wrap="square" rtlCol="0">
            <a:spAutoFit/>
          </a:bodyPr>
          <a:lstStyle/>
          <a:p>
            <a:r>
              <a:rPr lang="en-US" altLang="zh-CN" sz="1400">
                <a:solidFill>
                  <a:schemeClr val="accent6"/>
                </a:solidFill>
              </a:rPr>
              <a:t>Nonce</a:t>
            </a:r>
            <a:r>
              <a:rPr lang="zh-CN" altLang="en-US" sz="1400"/>
              <a:t>：该区块数学难题答案，可供其他节点验证答案。</a:t>
            </a:r>
            <a:endParaRPr lang="zh-CN" altLang="en-US" sz="1400"/>
          </a:p>
        </p:txBody>
      </p:sp>
      <p:sp>
        <p:nvSpPr>
          <p:cNvPr id="24" name="文本框 23"/>
          <p:cNvSpPr txBox="1"/>
          <p:nvPr/>
        </p:nvSpPr>
        <p:spPr>
          <a:xfrm>
            <a:off x="9324340" y="3275330"/>
            <a:ext cx="2593975" cy="737235"/>
          </a:xfrm>
          <a:prstGeom prst="rect">
            <a:avLst/>
          </a:prstGeom>
          <a:noFill/>
          <a:ln w="28575" cmpd="dbl">
            <a:solidFill>
              <a:schemeClr val="accent1">
                <a:shade val="50000"/>
              </a:schemeClr>
            </a:solidFill>
            <a:prstDash val="solid"/>
          </a:ln>
        </p:spPr>
        <p:txBody>
          <a:bodyPr wrap="square" rtlCol="0">
            <a:spAutoFit/>
          </a:bodyPr>
          <a:lstStyle/>
          <a:p>
            <a:r>
              <a:rPr lang="en-US" altLang="zh-CN" sz="1400">
                <a:solidFill>
                  <a:schemeClr val="accent6"/>
                </a:solidFill>
              </a:rPr>
              <a:t>Merkle</a:t>
            </a:r>
            <a:r>
              <a:rPr lang="zh-CN" altLang="en-US" sz="1400">
                <a:solidFill>
                  <a:schemeClr val="accent6"/>
                </a:solidFill>
              </a:rPr>
              <a:t>根</a:t>
            </a:r>
            <a:r>
              <a:rPr lang="zh-CN" altLang="en-US" sz="1400"/>
              <a:t>：通过密码学计算出的值，用于检验交易的真实性，一致性。</a:t>
            </a:r>
            <a:endParaRPr lang="zh-CN" altLang="en-US" sz="1400"/>
          </a:p>
        </p:txBody>
      </p:sp>
      <p:cxnSp>
        <p:nvCxnSpPr>
          <p:cNvPr id="25" name="直接箭头连接符 24"/>
          <p:cNvCxnSpPr/>
          <p:nvPr/>
        </p:nvCxnSpPr>
        <p:spPr>
          <a:xfrm>
            <a:off x="1771650" y="1857375"/>
            <a:ext cx="542925" cy="31432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8" idx="3"/>
          </p:cNvCxnSpPr>
          <p:nvPr/>
        </p:nvCxnSpPr>
        <p:spPr>
          <a:xfrm flipH="1">
            <a:off x="8391525" y="2279015"/>
            <a:ext cx="779145" cy="51181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8172450" y="3124200"/>
            <a:ext cx="1019175" cy="4857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flipV="1">
            <a:off x="7924800" y="3829050"/>
            <a:ext cx="1838325" cy="18288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1400175" y="3609975"/>
            <a:ext cx="1162050" cy="17526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30" name="图片 29" descr="J84`I@2ZF%$(]6X2[`[(KRY"/>
          <p:cNvPicPr>
            <a:picLocks noChangeAspect="1"/>
          </p:cNvPicPr>
          <p:nvPr/>
        </p:nvPicPr>
        <p:blipFill>
          <a:blip r:embed="rId1"/>
          <a:stretch>
            <a:fillRect/>
          </a:stretch>
        </p:blipFill>
        <p:spPr>
          <a:xfrm>
            <a:off x="9902825" y="159385"/>
            <a:ext cx="2162175" cy="695325"/>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区块链技术原理</a:t>
            </a:r>
            <a:endParaRPr dirty="0"/>
          </a:p>
        </p:txBody>
      </p:sp>
      <p:sp>
        <p:nvSpPr>
          <p:cNvPr id="3" name="内容占位符 2"/>
          <p:cNvSpPr>
            <a:spLocks noGrp="1"/>
          </p:cNvSpPr>
          <p:nvPr>
            <p:ph idx="1"/>
          </p:nvPr>
        </p:nvSpPr>
        <p:spPr>
          <a:xfrm>
            <a:off x="608400" y="1490400"/>
            <a:ext cx="10969200" cy="4759200"/>
          </a:xfrm>
        </p:spPr>
        <p:txBody>
          <a:bodyPr>
            <a:normAutofit/>
          </a:bodyPr>
          <a:lstStyle/>
          <a:p>
            <a:pPr marL="0" indent="0">
              <a:buNone/>
            </a:pPr>
            <a:r>
              <a:rPr lang="en-US" altLang="zh-CN" sz="2000" b="1" dirty="0">
                <a:solidFill>
                  <a:schemeClr val="tx1"/>
                </a:solidFill>
              </a:rPr>
              <a:t>——</a:t>
            </a:r>
            <a:r>
              <a:rPr lang="en-US" altLang="zh-CN" sz="2400" b="1" dirty="0">
                <a:solidFill>
                  <a:schemeClr val="tx1"/>
                </a:solidFill>
              </a:rPr>
              <a:t>Merkle</a:t>
            </a:r>
            <a:r>
              <a:rPr sz="2400" b="1" dirty="0">
                <a:solidFill>
                  <a:schemeClr val="tx1"/>
                </a:solidFill>
              </a:rPr>
              <a:t>树</a:t>
            </a:r>
            <a:endParaRPr sz="2000" b="1" dirty="0">
              <a:solidFill>
                <a:schemeClr val="tx1"/>
              </a:solidFill>
            </a:endParaRPr>
          </a:p>
        </p:txBody>
      </p:sp>
      <p:pic>
        <p:nvPicPr>
          <p:cNvPr id="6" name="图片 5"/>
          <p:cNvPicPr>
            <a:picLocks noChangeAspect="1"/>
          </p:cNvPicPr>
          <p:nvPr/>
        </p:nvPicPr>
        <p:blipFill>
          <a:blip r:embed="rId1"/>
          <a:stretch>
            <a:fillRect/>
          </a:stretch>
        </p:blipFill>
        <p:spPr>
          <a:xfrm>
            <a:off x="5324475" y="1767205"/>
            <a:ext cx="6362700" cy="3685540"/>
          </a:xfrm>
          <a:prstGeom prst="rect">
            <a:avLst/>
          </a:prstGeom>
        </p:spPr>
      </p:pic>
      <p:sp>
        <p:nvSpPr>
          <p:cNvPr id="7" name="文本框 6"/>
          <p:cNvSpPr txBox="1"/>
          <p:nvPr/>
        </p:nvSpPr>
        <p:spPr>
          <a:xfrm>
            <a:off x="715010" y="2040890"/>
            <a:ext cx="4389755" cy="2584450"/>
          </a:xfrm>
          <a:prstGeom prst="rect">
            <a:avLst/>
          </a:prstGeom>
          <a:noFill/>
        </p:spPr>
        <p:txBody>
          <a:bodyPr wrap="square" rtlCol="0">
            <a:spAutoFit/>
          </a:bodyPr>
          <a:lstStyle/>
          <a:p>
            <a:r>
              <a:rPr lang="en-US" altLang="zh-CN" dirty="0"/>
              <a:t>  </a:t>
            </a:r>
            <a:r>
              <a:rPr lang="zh-CN" altLang="en-US" b="1" dirty="0"/>
              <a:t>概念</a:t>
            </a:r>
            <a:r>
              <a:rPr lang="zh-CN" altLang="en-US" dirty="0"/>
              <a:t>：Merkle哈希树是一类基于哈希值的二叉树或多叉树，其叶子节点上的值通常为数据块的哈希值，而非叶子节点上的值，是将该节点的所有子节点的组合结果的哈希值。 </a:t>
            </a:r>
            <a:endParaRPr lang="zh-CN" altLang="en-US" dirty="0"/>
          </a:p>
          <a:p>
            <a:r>
              <a:rPr lang="zh-CN" altLang="en-US" dirty="0"/>
              <a:t>  Merkle树一般用来进行完整性验证处理。在处理完整性验证的应用场景中，Merkle树会大大减少数据的传输量及计算的复杂度。</a:t>
            </a:r>
            <a:endParaRPr lang="zh-CN" altLang="en-US" dirty="0"/>
          </a:p>
        </p:txBody>
      </p:sp>
      <p:sp>
        <p:nvSpPr>
          <p:cNvPr id="8" name="文本框 7"/>
          <p:cNvSpPr txBox="1"/>
          <p:nvPr/>
        </p:nvSpPr>
        <p:spPr>
          <a:xfrm>
            <a:off x="5756695" y="725779"/>
            <a:ext cx="5115560" cy="922020"/>
          </a:xfrm>
          <a:prstGeom prst="rect">
            <a:avLst/>
          </a:prstGeom>
          <a:noFill/>
          <a:ln w="28575" cmpd="sng">
            <a:solidFill>
              <a:schemeClr val="accent1">
                <a:shade val="50000"/>
              </a:schemeClr>
            </a:solidFill>
            <a:prstDash val="solid"/>
          </a:ln>
        </p:spPr>
        <p:txBody>
          <a:bodyPr wrap="square" rtlCol="0">
            <a:spAutoFit/>
          </a:bodyPr>
          <a:lstStyle/>
          <a:p>
            <a:r>
              <a:rPr lang="zh-CN" altLang="en-US" dirty="0">
                <a:solidFill>
                  <a:srgbClr val="FF0000"/>
                </a:solidFill>
              </a:rPr>
              <a:t>完整性验证</a:t>
            </a:r>
            <a:r>
              <a:rPr lang="zh-CN" altLang="en-US" dirty="0"/>
              <a:t>：为验证传输数据的完整性，只需验证</a:t>
            </a:r>
            <a:r>
              <a:rPr lang="en-US" altLang="zh-CN" dirty="0"/>
              <a:t>Merkle</a:t>
            </a:r>
            <a:r>
              <a:rPr lang="zh-CN" altLang="en-US" dirty="0"/>
              <a:t>树的根节点是否一致，一旦数据发生改变，根节点的哈希值将完全改变。</a:t>
            </a:r>
            <a:endParaRPr lang="zh-CN" altLang="en-US" dirty="0"/>
          </a:p>
        </p:txBody>
      </p:sp>
      <p:sp>
        <p:nvSpPr>
          <p:cNvPr id="9" name="文本框 8"/>
          <p:cNvSpPr txBox="1"/>
          <p:nvPr/>
        </p:nvSpPr>
        <p:spPr>
          <a:xfrm>
            <a:off x="6419850" y="5781675"/>
            <a:ext cx="4819650" cy="922020"/>
          </a:xfrm>
          <a:prstGeom prst="rect">
            <a:avLst/>
          </a:prstGeom>
          <a:noFill/>
          <a:ln w="28575" cmpd="dbl">
            <a:solidFill>
              <a:schemeClr val="accent1">
                <a:shade val="50000"/>
              </a:schemeClr>
            </a:solidFill>
            <a:prstDash val="solid"/>
          </a:ln>
        </p:spPr>
        <p:txBody>
          <a:bodyPr wrap="square" rtlCol="0">
            <a:spAutoFit/>
          </a:bodyPr>
          <a:lstStyle/>
          <a:p>
            <a:r>
              <a:rPr lang="zh-CN" altLang="en-US"/>
              <a:t>若</a:t>
            </a:r>
            <a:r>
              <a:rPr lang="en-US" altLang="zh-CN"/>
              <a:t>L3</a:t>
            </a:r>
            <a:r>
              <a:rPr lang="zh-CN" altLang="en-US"/>
              <a:t>数据被篡改，</a:t>
            </a:r>
            <a:r>
              <a:rPr lang="en-US" altLang="zh-CN"/>
              <a:t>Merkle</a:t>
            </a:r>
            <a:r>
              <a:rPr lang="zh-CN" altLang="en-US"/>
              <a:t>树可轻松定位（因为</a:t>
            </a:r>
            <a:r>
              <a:rPr lang="en-US" altLang="zh-CN"/>
              <a:t>Hash1</a:t>
            </a:r>
            <a:r>
              <a:rPr lang="zh-CN" altLang="en-US"/>
              <a:t>和</a:t>
            </a:r>
            <a:r>
              <a:rPr lang="en-US" altLang="zh-CN"/>
              <a:t>Hash1-0</a:t>
            </a:r>
            <a:r>
              <a:rPr lang="zh-CN" altLang="en-US"/>
              <a:t>都发生了变化，且定位时间复杂度仅为</a:t>
            </a:r>
            <a:r>
              <a:rPr lang="en-US" altLang="zh-CN"/>
              <a:t>O</a:t>
            </a:r>
            <a:r>
              <a:rPr lang="zh-CN" altLang="en-US"/>
              <a:t>（</a:t>
            </a:r>
            <a:r>
              <a:rPr lang="en-US" altLang="zh-CN"/>
              <a:t>log</a:t>
            </a:r>
            <a:r>
              <a:rPr lang="zh-CN" altLang="en-US"/>
              <a:t>（</a:t>
            </a:r>
            <a:r>
              <a:rPr lang="en-US" altLang="zh-CN"/>
              <a:t>n))</a:t>
            </a:r>
            <a:endParaRPr lang="en-US" altLang="zh-CN"/>
          </a:p>
        </p:txBody>
      </p:sp>
      <p:sp>
        <p:nvSpPr>
          <p:cNvPr id="10" name="文本框 9"/>
          <p:cNvSpPr txBox="1"/>
          <p:nvPr/>
        </p:nvSpPr>
        <p:spPr>
          <a:xfrm>
            <a:off x="504825" y="5452745"/>
            <a:ext cx="4819650" cy="1198880"/>
          </a:xfrm>
          <a:prstGeom prst="rect">
            <a:avLst/>
          </a:prstGeom>
          <a:noFill/>
          <a:ln w="28575" cmpd="dbl">
            <a:solidFill>
              <a:schemeClr val="accent1">
                <a:shade val="50000"/>
              </a:schemeClr>
            </a:solidFill>
            <a:prstDash val="solid"/>
          </a:ln>
        </p:spPr>
        <p:txBody>
          <a:bodyPr wrap="square" rtlCol="0">
            <a:spAutoFit/>
          </a:bodyPr>
          <a:lstStyle/>
          <a:p>
            <a:r>
              <a:rPr lang="zh-CN" altLang="en-US">
                <a:solidFill>
                  <a:srgbClr val="FF0000"/>
                </a:solidFill>
              </a:rPr>
              <a:t>验证某条交易是否存在</a:t>
            </a:r>
            <a:r>
              <a:rPr lang="zh-CN" altLang="en-US"/>
              <a:t>：若要验证数据块是否在区块内，如验证</a:t>
            </a:r>
            <a:r>
              <a:rPr lang="en-US" altLang="zh-CN"/>
              <a:t>L1</a:t>
            </a:r>
            <a:r>
              <a:rPr lang="zh-CN" altLang="en-US"/>
              <a:t>数据，除了</a:t>
            </a:r>
            <a:r>
              <a:rPr lang="en-US" altLang="zh-CN"/>
              <a:t>Merkle</a:t>
            </a:r>
            <a:r>
              <a:rPr lang="zh-CN" altLang="en-US"/>
              <a:t>树根外仅需知道</a:t>
            </a:r>
            <a:r>
              <a:rPr lang="en-US" altLang="zh-CN"/>
              <a:t>Hash0-1</a:t>
            </a:r>
            <a:r>
              <a:rPr lang="zh-CN" altLang="en-US"/>
              <a:t>和</a:t>
            </a:r>
            <a:r>
              <a:rPr lang="en-US" altLang="zh-CN"/>
              <a:t>Hash1</a:t>
            </a:r>
            <a:r>
              <a:rPr lang="zh-CN" altLang="en-US"/>
              <a:t>，便可通过哈希计算验证交易是否包含在区块中。</a:t>
            </a:r>
            <a:endParaRPr lang="zh-CN" altLang="en-US"/>
          </a:p>
        </p:txBody>
      </p:sp>
      <p:cxnSp>
        <p:nvCxnSpPr>
          <p:cNvPr id="11" name="直接箭头连接符 10"/>
          <p:cNvCxnSpPr>
            <a:stCxn id="10" idx="3"/>
          </p:cNvCxnSpPr>
          <p:nvPr/>
        </p:nvCxnSpPr>
        <p:spPr>
          <a:xfrm flipV="1">
            <a:off x="5324475" y="5210175"/>
            <a:ext cx="704850" cy="84201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9" idx="0"/>
          </p:cNvCxnSpPr>
          <p:nvPr/>
        </p:nvCxnSpPr>
        <p:spPr>
          <a:xfrm flipV="1">
            <a:off x="8829675" y="5229225"/>
            <a:ext cx="0" cy="55245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8141970" y="1642930"/>
            <a:ext cx="1" cy="32366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3" name="图片 12" descr="J84`I@2ZF%$(]6X2[`[(KRY"/>
          <p:cNvPicPr>
            <a:picLocks noChangeAspect="1"/>
          </p:cNvPicPr>
          <p:nvPr/>
        </p:nvPicPr>
        <p:blipFill>
          <a:blip r:embed="rId2"/>
          <a:stretch>
            <a:fillRect/>
          </a:stretch>
        </p:blipFill>
        <p:spPr>
          <a:xfrm>
            <a:off x="9945957" y="96273"/>
            <a:ext cx="2162175" cy="695325"/>
          </a:xfrm>
          <a:prstGeom prst="rect">
            <a:avLst/>
          </a:prstGeom>
        </p:spPr>
      </p:pic>
      <p:sp>
        <p:nvSpPr>
          <p:cNvPr id="5" name="日期占位符 4"/>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bldLvl="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区块链技术原理</a:t>
            </a:r>
            <a:r>
              <a:rPr lang="en-US" altLang="zh-CN" dirty="0"/>
              <a:t>——</a:t>
            </a:r>
            <a:r>
              <a:rPr lang="zh-CN" altLang="en-US" sz="3200" dirty="0"/>
              <a:t>分布式系统</a:t>
            </a:r>
            <a:endParaRPr dirty="0"/>
          </a:p>
        </p:txBody>
      </p:sp>
      <p:sp>
        <p:nvSpPr>
          <p:cNvPr id="3" name="内容占位符 2"/>
          <p:cNvSpPr>
            <a:spLocks noGrp="1"/>
          </p:cNvSpPr>
          <p:nvPr>
            <p:ph idx="1"/>
          </p:nvPr>
        </p:nvSpPr>
        <p:spPr>
          <a:xfrm>
            <a:off x="1130524" y="1591198"/>
            <a:ext cx="9743664" cy="4721155"/>
          </a:xfrm>
        </p:spPr>
        <p:txBody>
          <a:bodyPr>
            <a:normAutofit/>
          </a:bodyPr>
          <a:lstStyle/>
          <a:p>
            <a:r>
              <a:rPr lang="zh-CN" altLang="en-US" b="1" dirty="0">
                <a:solidFill>
                  <a:schemeClr val="tx1"/>
                </a:solidFill>
              </a:rPr>
              <a:t>概念</a:t>
            </a:r>
            <a:r>
              <a:rPr lang="zh-CN" altLang="en-US" dirty="0">
                <a:solidFill>
                  <a:schemeClr val="tx1"/>
                </a:solidFill>
              </a:rPr>
              <a:t>：在一个分布式系统中，一组独立的计算机展现给用户的是一个统一的整体，就好像是一个系统似的。系统拥有多种通用的物理和逻辑资源，可以动态的分配任务，分散的物理和逻辑资源通过计算机网络实现信息交换。在分布式系统中，一致性(Consistency，早期也叫 Agreement)是指对于系统中的多个服务节点，给定一系列操作，在协议（往往通过某种共识算法）保障下，试图使得它们对处理结果达成某种程度的一致。</a:t>
            </a:r>
            <a:endParaRPr lang="zh-CN" altLang="en-US" dirty="0">
              <a:solidFill>
                <a:schemeClr val="tx1"/>
              </a:solidFill>
            </a:endParaRPr>
          </a:p>
          <a:p>
            <a:r>
              <a:rPr dirty="0">
                <a:solidFill>
                  <a:schemeClr val="tx1"/>
                </a:solidFill>
              </a:rPr>
              <a:t>在区块链中，利用区块链构造基于互联网的去中心化账本，需要解决的首要问题是如何实现不同的账本节点上的账本数据的一致性和正确性。常见的区块链共识算法有</a:t>
            </a:r>
            <a:r>
              <a:rPr dirty="0">
                <a:solidFill>
                  <a:schemeClr val="tx1"/>
                </a:solidFill>
                <a:sym typeface="+mn-ea"/>
              </a:rPr>
              <a:t>实用拜占庭容错算法（</a:t>
            </a:r>
            <a:r>
              <a:rPr dirty="0">
                <a:solidFill>
                  <a:schemeClr val="tx1"/>
                </a:solidFill>
              </a:rPr>
              <a:t>PBFT：Practical Byzantine Fault Tolerance），</a:t>
            </a:r>
            <a:r>
              <a:rPr dirty="0">
                <a:solidFill>
                  <a:schemeClr val="tx1"/>
                </a:solidFill>
                <a:sym typeface="+mn-ea"/>
              </a:rPr>
              <a:t>工作证明（</a:t>
            </a:r>
            <a:r>
              <a:rPr lang="en-US" dirty="0" err="1">
                <a:solidFill>
                  <a:schemeClr val="tx1"/>
                </a:solidFill>
              </a:rPr>
              <a:t>PoW</a:t>
            </a:r>
            <a:r>
              <a:rPr dirty="0">
                <a:solidFill>
                  <a:schemeClr val="tx1"/>
                </a:solidFill>
              </a:rPr>
              <a:t>：Proof of Work），</a:t>
            </a:r>
            <a:r>
              <a:rPr dirty="0">
                <a:solidFill>
                  <a:schemeClr val="tx1"/>
                </a:solidFill>
                <a:sym typeface="+mn-ea"/>
              </a:rPr>
              <a:t>股权证明（</a:t>
            </a:r>
            <a:r>
              <a:rPr lang="en-US" dirty="0" err="1">
                <a:solidFill>
                  <a:schemeClr val="tx1"/>
                </a:solidFill>
              </a:rPr>
              <a:t>PoS</a:t>
            </a:r>
            <a:r>
              <a:rPr dirty="0">
                <a:solidFill>
                  <a:schemeClr val="tx1"/>
                </a:solidFill>
              </a:rPr>
              <a:t>：Proof of Stake）等。</a:t>
            </a:r>
            <a:endParaRPr dirty="0">
              <a:solidFill>
                <a:schemeClr val="tx1"/>
              </a:solidFill>
            </a:endParaRPr>
          </a:p>
        </p:txBody>
      </p:sp>
      <p:pic>
        <p:nvPicPr>
          <p:cNvPr id="4" name="图片 3" descr="J84`I@2ZF%$(]6X2[`[(KRY"/>
          <p:cNvPicPr>
            <a:picLocks noChangeAspect="1"/>
          </p:cNvPicPr>
          <p:nvPr/>
        </p:nvPicPr>
        <p:blipFill>
          <a:blip r:embed="rId1"/>
          <a:stretch>
            <a:fillRect/>
          </a:stretch>
        </p:blipFill>
        <p:spPr>
          <a:xfrm>
            <a:off x="9902825" y="168011"/>
            <a:ext cx="2162175" cy="695325"/>
          </a:xfrm>
          <a:prstGeom prst="rect">
            <a:avLst/>
          </a:prstGeom>
        </p:spPr>
      </p:pic>
      <p:sp>
        <p:nvSpPr>
          <p:cNvPr id="5" name="日期占位符 4"/>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H="1">
            <a:off x="713707" y="1885393"/>
            <a:ext cx="3276600" cy="3224192"/>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rot="10800000" flipH="1">
            <a:off x="1744251" y="3568505"/>
            <a:ext cx="1215513" cy="1196071"/>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95575" y="2592469"/>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CONTENT</a:t>
            </a:r>
            <a:endParaRPr lang="zh-CN" altLang="en-US" sz="4000" dirty="0">
              <a:solidFill>
                <a:schemeClr val="bg1"/>
              </a:solidFill>
              <a:cs typeface="+mn-ea"/>
              <a:sym typeface="+mn-lt"/>
            </a:endParaRPr>
          </a:p>
        </p:txBody>
      </p:sp>
      <p:sp>
        <p:nvSpPr>
          <p:cNvPr id="9" name="文本框 3"/>
          <p:cNvSpPr txBox="1"/>
          <p:nvPr/>
        </p:nvSpPr>
        <p:spPr>
          <a:xfrm>
            <a:off x="6794562" y="1942204"/>
            <a:ext cx="2814266" cy="584775"/>
          </a:xfrm>
          <a:prstGeom prst="rect">
            <a:avLst/>
          </a:prstGeom>
          <a:noFill/>
        </p:spPr>
        <p:txBody>
          <a:bodyPr wrap="square" rtlCol="0">
            <a:spAutoFit/>
          </a:bodyPr>
          <a:lstStyle/>
          <a:p>
            <a:pPr algn="ctr">
              <a:buClrTx/>
              <a:buSzTx/>
              <a:buFontTx/>
            </a:pPr>
            <a:r>
              <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rPr>
              <a:t>区块链简介</a:t>
            </a:r>
            <a:endPar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endParaRPr>
          </a:p>
        </p:txBody>
      </p:sp>
      <p:pic>
        <p:nvPicPr>
          <p:cNvPr id="17" name="图片 16" descr="J84`I@2ZF%$(]6X2[`[(KRY"/>
          <p:cNvPicPr>
            <a:picLocks noChangeAspect="1"/>
          </p:cNvPicPr>
          <p:nvPr/>
        </p:nvPicPr>
        <p:blipFill>
          <a:blip r:embed="rId2"/>
          <a:stretch>
            <a:fillRect/>
          </a:stretch>
        </p:blipFill>
        <p:spPr>
          <a:xfrm>
            <a:off x="9902825" y="159385"/>
            <a:ext cx="2162175" cy="695325"/>
          </a:xfrm>
          <a:prstGeom prst="rect">
            <a:avLst/>
          </a:prstGeom>
        </p:spPr>
      </p:pic>
      <p:sp>
        <p:nvSpPr>
          <p:cNvPr id="7" name="文本框 6"/>
          <p:cNvSpPr txBox="1"/>
          <p:nvPr/>
        </p:nvSpPr>
        <p:spPr>
          <a:xfrm>
            <a:off x="3895550" y="1885393"/>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0070C0"/>
                </a:solidFill>
                <a:effectLst>
                  <a:outerShdw blurRad="50800" dist="38100" dir="8100000" algn="tr" rotWithShape="0">
                    <a:prstClr val="black">
                      <a:alpha val="40000"/>
                    </a:prstClr>
                  </a:outerShdw>
                </a:effectLst>
                <a:cs typeface="+mn-ea"/>
                <a:sym typeface="+mn-lt"/>
              </a:rPr>
              <a:t>PART 01</a:t>
            </a:r>
            <a:endParaRPr lang="zh-CN" altLang="en-US" sz="4000" b="1" dirty="0">
              <a:solidFill>
                <a:srgbClr val="0070C0"/>
              </a:solidFill>
              <a:effectLst>
                <a:outerShdw blurRad="50800" dist="38100" dir="8100000" algn="tr" rotWithShape="0">
                  <a:prstClr val="black">
                    <a:alpha val="40000"/>
                  </a:prstClr>
                </a:outerShdw>
              </a:effectLst>
              <a:cs typeface="+mn-ea"/>
              <a:sym typeface="+mn-lt"/>
            </a:endParaRPr>
          </a:p>
        </p:txBody>
      </p:sp>
      <p:sp>
        <p:nvSpPr>
          <p:cNvPr id="8" name="文本框 7"/>
          <p:cNvSpPr txBox="1"/>
          <p:nvPr/>
        </p:nvSpPr>
        <p:spPr>
          <a:xfrm>
            <a:off x="3895550" y="2660289"/>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0070C0"/>
                </a:solidFill>
                <a:effectLst>
                  <a:outerShdw blurRad="50800" dist="38100" dir="8100000" algn="tr" rotWithShape="0">
                    <a:prstClr val="black">
                      <a:alpha val="40000"/>
                    </a:prstClr>
                  </a:outerShdw>
                </a:effectLst>
                <a:cs typeface="+mn-ea"/>
                <a:sym typeface="+mn-lt"/>
              </a:rPr>
              <a:t>PART 02</a:t>
            </a:r>
            <a:endParaRPr lang="zh-CN" altLang="en-US" sz="4000" b="1" dirty="0">
              <a:solidFill>
                <a:srgbClr val="0070C0"/>
              </a:solidFill>
              <a:effectLst>
                <a:outerShdw blurRad="50800" dist="38100" dir="8100000" algn="tr" rotWithShape="0">
                  <a:prstClr val="black">
                    <a:alpha val="40000"/>
                  </a:prstClr>
                </a:outerShdw>
              </a:effectLst>
              <a:cs typeface="+mn-ea"/>
              <a:sym typeface="+mn-lt"/>
            </a:endParaRPr>
          </a:p>
        </p:txBody>
      </p:sp>
      <p:sp>
        <p:nvSpPr>
          <p:cNvPr id="10" name="文本框 9"/>
          <p:cNvSpPr txBox="1"/>
          <p:nvPr/>
        </p:nvSpPr>
        <p:spPr>
          <a:xfrm>
            <a:off x="3895550" y="3500016"/>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0070C0"/>
                </a:solidFill>
                <a:effectLst>
                  <a:outerShdw blurRad="50800" dist="38100" dir="8100000" algn="tr" rotWithShape="0">
                    <a:prstClr val="black">
                      <a:alpha val="40000"/>
                    </a:prstClr>
                  </a:outerShdw>
                </a:effectLst>
                <a:cs typeface="+mn-ea"/>
                <a:sym typeface="+mn-lt"/>
              </a:rPr>
              <a:t>PART 03</a:t>
            </a:r>
            <a:endParaRPr lang="zh-CN" altLang="en-US" sz="4000" b="1" dirty="0">
              <a:solidFill>
                <a:srgbClr val="0070C0"/>
              </a:solidFill>
              <a:effectLst>
                <a:outerShdw blurRad="50800" dist="38100" dir="8100000" algn="tr" rotWithShape="0">
                  <a:prstClr val="black">
                    <a:alpha val="40000"/>
                  </a:prstClr>
                </a:outerShdw>
              </a:effectLst>
              <a:cs typeface="+mn-ea"/>
              <a:sym typeface="+mn-lt"/>
            </a:endParaRPr>
          </a:p>
        </p:txBody>
      </p:sp>
      <p:sp>
        <p:nvSpPr>
          <p:cNvPr id="12" name="文本框 11"/>
          <p:cNvSpPr txBox="1"/>
          <p:nvPr/>
        </p:nvSpPr>
        <p:spPr>
          <a:xfrm>
            <a:off x="3895550" y="4334341"/>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rgbClr val="0070C0"/>
                </a:solidFill>
                <a:effectLst>
                  <a:outerShdw blurRad="50800" dist="38100" dir="8100000" algn="tr" rotWithShape="0">
                    <a:prstClr val="black">
                      <a:alpha val="40000"/>
                    </a:prstClr>
                  </a:outerShdw>
                </a:effectLst>
                <a:cs typeface="+mn-ea"/>
                <a:sym typeface="+mn-lt"/>
              </a:rPr>
              <a:t>PART 04</a:t>
            </a:r>
            <a:endParaRPr lang="zh-CN" altLang="en-US" sz="4000" b="1" dirty="0">
              <a:solidFill>
                <a:srgbClr val="0070C0"/>
              </a:solidFill>
              <a:effectLst>
                <a:outerShdw blurRad="50800" dist="38100" dir="8100000" algn="tr" rotWithShape="0">
                  <a:prstClr val="black">
                    <a:alpha val="40000"/>
                  </a:prstClr>
                </a:outerShdw>
              </a:effectLst>
              <a:cs typeface="+mn-ea"/>
              <a:sym typeface="+mn-lt"/>
            </a:endParaRPr>
          </a:p>
        </p:txBody>
      </p:sp>
      <p:sp>
        <p:nvSpPr>
          <p:cNvPr id="13" name="文本框 3"/>
          <p:cNvSpPr txBox="1"/>
          <p:nvPr/>
        </p:nvSpPr>
        <p:spPr>
          <a:xfrm>
            <a:off x="6965566" y="2654549"/>
            <a:ext cx="3378442" cy="584775"/>
          </a:xfrm>
          <a:prstGeom prst="rect">
            <a:avLst/>
          </a:prstGeom>
          <a:noFill/>
        </p:spPr>
        <p:txBody>
          <a:bodyPr wrap="square" rtlCol="0">
            <a:spAutoFit/>
          </a:bodyPr>
          <a:lstStyle/>
          <a:p>
            <a:pPr algn="ctr">
              <a:buClrTx/>
              <a:buSzTx/>
              <a:buFontTx/>
            </a:pPr>
            <a:r>
              <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rPr>
              <a:t>区块链</a:t>
            </a:r>
            <a:r>
              <a:rPr lang="zh-CN" altLang="en-US" sz="3200" b="1" spc="300" dirty="0">
                <a:solidFill>
                  <a:schemeClr val="tx1">
                    <a:lumMod val="75000"/>
                    <a:lumOff val="25000"/>
                  </a:schemeClr>
                </a:solidFill>
                <a:latin typeface="Arial" panose="020B0604020202020204" pitchFamily="34" charset="0"/>
                <a:ea typeface="微软雅黑" panose="020B0503020204020204" pitchFamily="34" charset="-122"/>
                <a:cs typeface="+mj-cs"/>
              </a:rPr>
              <a:t>技术详解</a:t>
            </a:r>
            <a:endPar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endParaRPr>
          </a:p>
        </p:txBody>
      </p:sp>
      <p:sp>
        <p:nvSpPr>
          <p:cNvPr id="14" name="文本框 3"/>
          <p:cNvSpPr txBox="1"/>
          <p:nvPr/>
        </p:nvSpPr>
        <p:spPr>
          <a:xfrm>
            <a:off x="6794562" y="3490957"/>
            <a:ext cx="3779305" cy="584775"/>
          </a:xfrm>
          <a:prstGeom prst="rect">
            <a:avLst/>
          </a:prstGeom>
          <a:noFill/>
        </p:spPr>
        <p:txBody>
          <a:bodyPr wrap="square" rtlCol="0">
            <a:spAutoFit/>
          </a:bodyPr>
          <a:lstStyle/>
          <a:p>
            <a:pPr algn="ctr">
              <a:buClrTx/>
              <a:buSzTx/>
              <a:buFontTx/>
            </a:pPr>
            <a:r>
              <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rPr>
              <a:t>区块链驱动金融</a:t>
            </a:r>
            <a:endPar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endParaRPr>
          </a:p>
        </p:txBody>
      </p:sp>
      <p:sp>
        <p:nvSpPr>
          <p:cNvPr id="15" name="文本框 3"/>
          <p:cNvSpPr txBox="1"/>
          <p:nvPr/>
        </p:nvSpPr>
        <p:spPr>
          <a:xfrm>
            <a:off x="6965566" y="4326818"/>
            <a:ext cx="4800623" cy="584775"/>
          </a:xfrm>
          <a:prstGeom prst="rect">
            <a:avLst/>
          </a:prstGeom>
          <a:noFill/>
        </p:spPr>
        <p:txBody>
          <a:bodyPr wrap="square" rtlCol="0">
            <a:spAutoFit/>
          </a:bodyPr>
          <a:lstStyle/>
          <a:p>
            <a:pPr algn="ctr">
              <a:buClrTx/>
              <a:buSzTx/>
              <a:buFontTx/>
            </a:pPr>
            <a:r>
              <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rPr>
              <a:t>区块链金融面临的挑战</a:t>
            </a:r>
            <a:endParaRPr lang="zh-CN" altLang="en-US" sz="3200" b="1" spc="300" dirty="0">
              <a:solidFill>
                <a:schemeClr val="tx1">
                  <a:lumMod val="75000"/>
                  <a:lumOff val="25000"/>
                </a:schemeClr>
              </a:solidFill>
              <a:uFillTx/>
              <a:latin typeface="Arial" panose="020B0604020202020204" pitchFamily="34" charset="0"/>
              <a:ea typeface="微软雅黑" panose="020B0503020204020204" pitchFamily="34" charset="-122"/>
              <a:cs typeface="+mj-cs"/>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602050"/>
            <a:ext cx="10969200" cy="705600"/>
          </a:xfrm>
        </p:spPr>
        <p:txBody>
          <a:bodyPr/>
          <a:p>
            <a:r>
              <a:rPr lang="zh-CN" altLang="en-US"/>
              <a:t>区块链技术原理</a:t>
            </a:r>
            <a:r>
              <a:rPr lang="en-US" altLang="zh-CN"/>
              <a:t>——</a:t>
            </a:r>
            <a:r>
              <a:t>共识机制</a:t>
            </a:r>
          </a:p>
        </p:txBody>
      </p:sp>
      <p:sp>
        <p:nvSpPr>
          <p:cNvPr id="3" name="内容占位符 2"/>
          <p:cNvSpPr>
            <a:spLocks noGrp="1"/>
          </p:cNvSpPr>
          <p:nvPr>
            <p:ph idx="1"/>
          </p:nvPr>
        </p:nvSpPr>
        <p:spPr/>
        <p:txBody>
          <a:bodyPr/>
          <a:p>
            <a:r>
              <a:rPr lang="zh-CN" altLang="en-US"/>
              <a:t>同步讨论</a:t>
            </a:r>
            <a:endParaRPr lang="zh-CN" altLang="en-US"/>
          </a:p>
          <a:p>
            <a:r>
              <a:rPr lang="zh-CN" altLang="en-US"/>
              <a:t>结果达成一致</a:t>
            </a:r>
            <a:endParaRPr lang="zh-CN" altLang="en-US"/>
          </a:p>
          <a:p>
            <a:r>
              <a:rPr lang="zh-CN" altLang="en-US"/>
              <a:t>讨论去哪里吃饭</a:t>
            </a:r>
            <a:r>
              <a:rPr lang="en-US" altLang="zh-CN"/>
              <a:t>——</a:t>
            </a:r>
            <a:endParaRPr lang="en-US" altLang="zh-CN"/>
          </a:p>
          <a:p>
            <a:r>
              <a:t>有中心服务器的场景</a:t>
            </a:r>
            <a:r>
              <a:rPr lang="en-US" altLang="zh-CN"/>
              <a:t>——</a:t>
            </a:r>
            <a:r>
              <a:t>完全分布式无中心的异步通信方式</a:t>
            </a:r>
          </a:p>
          <a:p>
            <a:r>
              <a:rPr lang="en-US" altLang="zh-CN"/>
              <a:t>如何让每个节点通过一个规则将各自的数据保持一致是一个很核心的问题</a:t>
            </a:r>
            <a:endParaRPr lang="en-US" altLang="zh-CN"/>
          </a:p>
          <a:p>
            <a:r>
              <a:rPr lang="en-US" altLang="zh-CN"/>
              <a:t>通过一种机制筛选出最有代表性的</a:t>
            </a:r>
            <a:r>
              <a:t>主持</a:t>
            </a:r>
            <a:r>
              <a:rPr lang="en-US" altLang="zh-CN"/>
              <a:t>人，在共识算法中就是筛选出具有代表性的节点</a:t>
            </a:r>
            <a:endParaRPr lang="en-US" altLang="zh-CN"/>
          </a:p>
          <a:p>
            <a:endParaRPr lang="en-US" altLang="zh-CN"/>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区块链技术原理</a:t>
            </a:r>
            <a:r>
              <a:rPr lang="en-US" altLang="zh-CN" dirty="0"/>
              <a:t>——</a:t>
            </a:r>
            <a:r>
              <a:rPr dirty="0"/>
              <a:t>不同游戏规则的不同共识</a:t>
            </a:r>
            <a:endParaRPr dirty="0"/>
          </a:p>
        </p:txBody>
      </p:sp>
      <p:pic>
        <p:nvPicPr>
          <p:cNvPr id="4" name="内容占位符 3"/>
          <p:cNvPicPr>
            <a:picLocks noGrp="1" noChangeAspect="1"/>
          </p:cNvPicPr>
          <p:nvPr>
            <p:ph idx="1"/>
          </p:nvPr>
        </p:nvPicPr>
        <p:blipFill>
          <a:blip r:embed="rId1"/>
          <a:stretch>
            <a:fillRect/>
          </a:stretch>
        </p:blipFill>
        <p:spPr>
          <a:xfrm>
            <a:off x="5045075" y="1594485"/>
            <a:ext cx="5640070" cy="4169410"/>
          </a:xfrm>
          <a:prstGeom prst="rect">
            <a:avLst/>
          </a:prstGeom>
        </p:spPr>
      </p:pic>
      <p:sp>
        <p:nvSpPr>
          <p:cNvPr id="5" name="文本框 4"/>
          <p:cNvSpPr txBox="1"/>
          <p:nvPr/>
        </p:nvSpPr>
        <p:spPr>
          <a:xfrm>
            <a:off x="362585" y="1411605"/>
            <a:ext cx="4428490" cy="5354320"/>
          </a:xfrm>
          <a:prstGeom prst="rect">
            <a:avLst/>
          </a:prstGeom>
          <a:noFill/>
          <a:ln w="28575" cmpd="dbl">
            <a:solidFill>
              <a:schemeClr val="accent1">
                <a:shade val="50000"/>
              </a:schemeClr>
            </a:solidFill>
            <a:prstDash val="solid"/>
          </a:ln>
        </p:spPr>
        <p:txBody>
          <a:bodyPr wrap="square" rtlCol="0">
            <a:spAutoFit/>
          </a:bodyPr>
          <a:lstStyle/>
          <a:p>
            <a:r>
              <a:rPr lang="zh-CN" altLang="en-US" b="1" dirty="0">
                <a:solidFill>
                  <a:srgbClr val="FF0000"/>
                </a:solidFill>
              </a:rPr>
              <a:t>以比特币区块链的</a:t>
            </a:r>
            <a:r>
              <a:rPr lang="en-US" altLang="zh-CN" b="1" dirty="0" err="1">
                <a:solidFill>
                  <a:srgbClr val="FF0000"/>
                </a:solidFill>
              </a:rPr>
              <a:t>PoW</a:t>
            </a:r>
            <a:r>
              <a:rPr lang="zh-CN" altLang="en-US" b="1" dirty="0">
                <a:solidFill>
                  <a:srgbClr val="FF0000"/>
                </a:solidFill>
              </a:rPr>
              <a:t>共识机制为例：</a:t>
            </a:r>
            <a:endParaRPr lang="en-US" altLang="zh-CN" b="1" dirty="0">
              <a:solidFill>
                <a:srgbClr val="FF0000"/>
              </a:solidFill>
            </a:endParaRPr>
          </a:p>
          <a:p>
            <a:r>
              <a:rPr lang="en-US" altLang="zh-CN" dirty="0"/>
              <a:t>Step1.</a:t>
            </a:r>
            <a:r>
              <a:rPr lang="zh-CN" altLang="en-US" dirty="0"/>
              <a:t>节点</a:t>
            </a:r>
            <a:r>
              <a:rPr lang="en-US" altLang="zh-CN" dirty="0"/>
              <a:t>1</a:t>
            </a:r>
            <a:r>
              <a:rPr lang="zh-CN" altLang="en-US" dirty="0"/>
              <a:t>产生新的交易，向全网广播</a:t>
            </a:r>
            <a:endParaRPr lang="zh-CN" altLang="en-US" dirty="0"/>
          </a:p>
          <a:p>
            <a:endParaRPr lang="en-US" altLang="zh-CN" dirty="0"/>
          </a:p>
          <a:p>
            <a:r>
              <a:rPr lang="en-US" altLang="zh-CN" dirty="0"/>
              <a:t>Step2.</a:t>
            </a:r>
            <a:r>
              <a:rPr lang="zh-CN" altLang="en-US" dirty="0"/>
              <a:t>每个节点收到请求，将交易纳入区块中</a:t>
            </a:r>
            <a:endParaRPr lang="zh-CN" altLang="en-US" dirty="0"/>
          </a:p>
          <a:p>
            <a:endParaRPr lang="en-US" altLang="zh-CN" dirty="0">
              <a:sym typeface="+mn-ea"/>
            </a:endParaRPr>
          </a:p>
          <a:p>
            <a:r>
              <a:rPr lang="en-US" altLang="zh-CN" dirty="0">
                <a:sym typeface="+mn-ea"/>
              </a:rPr>
              <a:t>Step3.</a:t>
            </a:r>
            <a:r>
              <a:rPr lang="zh-CN" altLang="en-US" dirty="0"/>
              <a:t> 每个节点进行</a:t>
            </a:r>
            <a:r>
              <a:rPr lang="en-US" altLang="zh-CN" dirty="0" err="1"/>
              <a:t>PoW</a:t>
            </a:r>
            <a:r>
              <a:rPr lang="zh-CN" altLang="en-US" dirty="0"/>
              <a:t>工作量证明的数学难题计算</a:t>
            </a:r>
            <a:endParaRPr lang="zh-CN" altLang="en-US" dirty="0"/>
          </a:p>
          <a:p>
            <a:endParaRPr lang="en-US" altLang="zh-CN" dirty="0">
              <a:sym typeface="+mn-ea"/>
            </a:endParaRPr>
          </a:p>
          <a:p>
            <a:r>
              <a:rPr lang="en-US" altLang="zh-CN" dirty="0">
                <a:sym typeface="+mn-ea"/>
              </a:rPr>
              <a:t>Step4.</a:t>
            </a:r>
            <a:r>
              <a:rPr lang="zh-CN" altLang="en-US" dirty="0"/>
              <a:t>节点</a:t>
            </a:r>
            <a:r>
              <a:rPr lang="en-US" altLang="zh-CN" dirty="0"/>
              <a:t>3</a:t>
            </a:r>
            <a:r>
              <a:rPr lang="zh-CN" altLang="en-US" dirty="0"/>
              <a:t>最快找到了证明问题的答案，向全网广播</a:t>
            </a:r>
            <a:endParaRPr lang="zh-CN" altLang="en-US" dirty="0"/>
          </a:p>
          <a:p>
            <a:endParaRPr lang="en-US" altLang="zh-CN" dirty="0">
              <a:sym typeface="+mn-ea"/>
            </a:endParaRPr>
          </a:p>
          <a:p>
            <a:r>
              <a:rPr lang="en-US" altLang="zh-CN" dirty="0">
                <a:sym typeface="+mn-ea"/>
              </a:rPr>
              <a:t>Step5.</a:t>
            </a:r>
            <a:r>
              <a:rPr lang="zh-CN" altLang="en-US" dirty="0">
                <a:sym typeface="+mn-ea"/>
              </a:rPr>
              <a:t>其余节点验证工作量证明答案是否正确</a:t>
            </a:r>
            <a:r>
              <a:rPr lang="zh-CN" altLang="en-US" dirty="0"/>
              <a:t>当且仅当该区块的交易是有效的且在之前中未存在的，其他节点才认同该区块的有效性。</a:t>
            </a:r>
            <a:endParaRPr lang="zh-CN" altLang="en-US" dirty="0"/>
          </a:p>
          <a:p>
            <a:endParaRPr lang="en-US" altLang="zh-CN" dirty="0">
              <a:sym typeface="+mn-ea"/>
            </a:endParaRPr>
          </a:p>
          <a:p>
            <a:r>
              <a:rPr lang="en-US" altLang="zh-CN" dirty="0">
                <a:sym typeface="+mn-ea"/>
              </a:rPr>
              <a:t>Step6.</a:t>
            </a:r>
            <a:r>
              <a:rPr lang="zh-CN" altLang="en-US" dirty="0"/>
              <a:t>接受认可该区块且在该区块的末尾制造新的区块</a:t>
            </a:r>
            <a:endParaRPr lang="zh-CN" altLang="en-US" sz="1200" dirty="0"/>
          </a:p>
        </p:txBody>
      </p:sp>
      <p:cxnSp>
        <p:nvCxnSpPr>
          <p:cNvPr id="6" name="直接箭头连接符 5"/>
          <p:cNvCxnSpPr/>
          <p:nvPr/>
        </p:nvCxnSpPr>
        <p:spPr>
          <a:xfrm>
            <a:off x="4457700" y="1861185"/>
            <a:ext cx="1133475" cy="87630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791075" y="3356610"/>
            <a:ext cx="3657600" cy="65722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4762500" y="4942840"/>
            <a:ext cx="2696845" cy="38354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791710" y="5575300"/>
            <a:ext cx="1964690" cy="51752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92035" y="5967730"/>
            <a:ext cx="1830070" cy="368300"/>
          </a:xfrm>
          <a:prstGeom prst="rect">
            <a:avLst/>
          </a:prstGeom>
          <a:noFill/>
        </p:spPr>
        <p:txBody>
          <a:bodyPr wrap="square" rtlCol="0">
            <a:spAutoFit/>
          </a:bodyPr>
          <a:lstStyle/>
          <a:p>
            <a:r>
              <a:rPr lang="en-US" altLang="zh-CN" dirty="0" err="1"/>
              <a:t>PoW</a:t>
            </a:r>
            <a:r>
              <a:rPr lang="zh-CN" altLang="en-US" dirty="0"/>
              <a:t>共识流程图</a:t>
            </a:r>
            <a:endParaRPr lang="zh-CN" altLang="en-US" dirty="0"/>
          </a:p>
        </p:txBody>
      </p:sp>
      <p:cxnSp>
        <p:nvCxnSpPr>
          <p:cNvPr id="10" name="直接箭头连接符 9"/>
          <p:cNvCxnSpPr/>
          <p:nvPr/>
        </p:nvCxnSpPr>
        <p:spPr>
          <a:xfrm>
            <a:off x="4667250" y="3284855"/>
            <a:ext cx="4437380"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1" name="图片 10" descr="J84`I@2ZF%$(]6X2[`[(KRY"/>
          <p:cNvPicPr>
            <a:picLocks noChangeAspect="1"/>
          </p:cNvPicPr>
          <p:nvPr/>
        </p:nvPicPr>
        <p:blipFill>
          <a:blip r:embed="rId2"/>
          <a:stretch>
            <a:fillRect/>
          </a:stretch>
        </p:blipFill>
        <p:spPr>
          <a:xfrm>
            <a:off x="9902825" y="159385"/>
            <a:ext cx="2162175" cy="695325"/>
          </a:xfrm>
          <a:prstGeom prst="rect">
            <a:avLst/>
          </a:prstGeom>
        </p:spPr>
      </p:pic>
      <p:sp>
        <p:nvSpPr>
          <p:cNvPr id="12" name="日期占位符 1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linds(horizontal)">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2288061" y="4909752"/>
            <a:ext cx="1618733" cy="1618733"/>
          </a:xfrm>
          <a:prstGeom prst="rect">
            <a:avLst/>
          </a:prstGeom>
        </p:spPr>
      </p:pic>
      <p:pic>
        <p:nvPicPr>
          <p:cNvPr id="12" name="Picture 11"/>
          <p:cNvPicPr>
            <a:picLocks noChangeAspect="1"/>
          </p:cNvPicPr>
          <p:nvPr/>
        </p:nvPicPr>
        <p:blipFill>
          <a:blip r:embed="rId1"/>
          <a:stretch>
            <a:fillRect/>
          </a:stretch>
        </p:blipFill>
        <p:spPr>
          <a:xfrm>
            <a:off x="2288061" y="2619633"/>
            <a:ext cx="1618733" cy="1618733"/>
          </a:xfrm>
          <a:prstGeom prst="rect">
            <a:avLst/>
          </a:prstGeom>
        </p:spPr>
      </p:pic>
      <p:pic>
        <p:nvPicPr>
          <p:cNvPr id="13" name="Picture 12"/>
          <p:cNvPicPr>
            <a:picLocks noChangeAspect="1"/>
          </p:cNvPicPr>
          <p:nvPr/>
        </p:nvPicPr>
        <p:blipFill>
          <a:blip r:embed="rId1"/>
          <a:stretch>
            <a:fillRect/>
          </a:stretch>
        </p:blipFill>
        <p:spPr>
          <a:xfrm>
            <a:off x="8962767" y="2619633"/>
            <a:ext cx="1618733" cy="1618733"/>
          </a:xfrm>
          <a:prstGeom prst="rect">
            <a:avLst/>
          </a:prstGeom>
        </p:spPr>
      </p:pic>
      <p:pic>
        <p:nvPicPr>
          <p:cNvPr id="14" name="Picture 13"/>
          <p:cNvPicPr>
            <a:picLocks noChangeAspect="1"/>
          </p:cNvPicPr>
          <p:nvPr/>
        </p:nvPicPr>
        <p:blipFill>
          <a:blip r:embed="rId1"/>
          <a:stretch>
            <a:fillRect/>
          </a:stretch>
        </p:blipFill>
        <p:spPr>
          <a:xfrm>
            <a:off x="8962767" y="4909752"/>
            <a:ext cx="1618733" cy="1618733"/>
          </a:xfrm>
          <a:prstGeom prst="rect">
            <a:avLst/>
          </a:prstGeom>
        </p:spPr>
      </p:pic>
      <p:pic>
        <p:nvPicPr>
          <p:cNvPr id="16" name="Picture 15" descr="A person wearing a costume&#10;&#10;Description automatically generated"/>
          <p:cNvPicPr>
            <a:picLocks noChangeAspect="1"/>
          </p:cNvPicPr>
          <p:nvPr/>
        </p:nvPicPr>
        <p:blipFill>
          <a:blip r:embed="rId2"/>
          <a:stretch>
            <a:fillRect/>
          </a:stretch>
        </p:blipFill>
        <p:spPr>
          <a:xfrm>
            <a:off x="5755777" y="1198603"/>
            <a:ext cx="1358005" cy="1997676"/>
          </a:xfrm>
          <a:prstGeom prst="rect">
            <a:avLst/>
          </a:prstGeom>
        </p:spPr>
      </p:pic>
      <p:pic>
        <p:nvPicPr>
          <p:cNvPr id="18" name="Picture 17"/>
          <p:cNvPicPr>
            <a:picLocks noChangeAspect="1"/>
          </p:cNvPicPr>
          <p:nvPr/>
        </p:nvPicPr>
        <p:blipFill>
          <a:blip r:embed="rId3"/>
          <a:stretch>
            <a:fillRect/>
          </a:stretch>
        </p:blipFill>
        <p:spPr>
          <a:xfrm>
            <a:off x="4690647" y="3661721"/>
            <a:ext cx="3488267" cy="2726267"/>
          </a:xfrm>
          <a:prstGeom prst="rect">
            <a:avLst/>
          </a:prstGeom>
        </p:spPr>
      </p:pic>
      <p:sp>
        <p:nvSpPr>
          <p:cNvPr id="19" name="Rounded Rectangular Callout 18"/>
          <p:cNvSpPr/>
          <p:nvPr/>
        </p:nvSpPr>
        <p:spPr>
          <a:xfrm>
            <a:off x="7842419" y="1038543"/>
            <a:ext cx="2240692" cy="630197"/>
          </a:xfrm>
          <a:prstGeom prst="wedgeRoundRectCallout">
            <a:avLst>
              <a:gd name="adj1" fmla="val -94530"/>
              <a:gd name="adj2" fmla="val 520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r>
              <a:rPr lang="en-US" altLang="zh-CN" sz="2400" dirty="0"/>
              <a:t>!</a:t>
            </a:r>
            <a:endParaRPr lang="en-US" altLang="zh-CN" sz="2400" dirty="0"/>
          </a:p>
        </p:txBody>
      </p:sp>
      <p:sp>
        <p:nvSpPr>
          <p:cNvPr id="20" name="Rounded Rectangular Callout 19"/>
          <p:cNvSpPr/>
          <p:nvPr/>
        </p:nvSpPr>
        <p:spPr>
          <a:xfrm>
            <a:off x="9772133" y="1948248"/>
            <a:ext cx="2240692" cy="630197"/>
          </a:xfrm>
          <a:prstGeom prst="wedgeRoundRectCallout">
            <a:avLst>
              <a:gd name="adj1" fmla="val -40854"/>
              <a:gd name="adj2" fmla="val 938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r>
              <a:rPr lang="en-US" altLang="zh-CN" sz="2400" dirty="0"/>
              <a:t>!</a:t>
            </a:r>
            <a:endParaRPr lang="en-US" altLang="zh-CN" sz="2400" dirty="0"/>
          </a:p>
        </p:txBody>
      </p:sp>
      <p:sp>
        <p:nvSpPr>
          <p:cNvPr id="21" name="Rounded Rectangular Callout 20"/>
          <p:cNvSpPr/>
          <p:nvPr/>
        </p:nvSpPr>
        <p:spPr>
          <a:xfrm>
            <a:off x="3178375" y="2035033"/>
            <a:ext cx="2240692" cy="630197"/>
          </a:xfrm>
          <a:prstGeom prst="wedgeRoundRectCallout">
            <a:avLst>
              <a:gd name="adj1" fmla="val -40854"/>
              <a:gd name="adj2" fmla="val 938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sz="2400" dirty="0"/>
              <a:t>进攻</a:t>
            </a:r>
            <a:r>
              <a:rPr lang="en-US" sz="2400" dirty="0"/>
              <a:t>?</a:t>
            </a:r>
            <a:endParaRPr lang="en-US" sz="2400" dirty="0"/>
          </a:p>
        </p:txBody>
      </p:sp>
      <p:sp>
        <p:nvSpPr>
          <p:cNvPr id="22" name="Rounded Rectangular Callout 21"/>
          <p:cNvSpPr/>
          <p:nvPr/>
        </p:nvSpPr>
        <p:spPr>
          <a:xfrm>
            <a:off x="3237059" y="4258960"/>
            <a:ext cx="2240692" cy="630197"/>
          </a:xfrm>
          <a:prstGeom prst="wedgeRoundRectCallout">
            <a:avLst>
              <a:gd name="adj1" fmla="val -40854"/>
              <a:gd name="adj2" fmla="val 938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撤退</a:t>
            </a:r>
            <a:endParaRPr lang="zh-CN" altLang="en-US" sz="2400" dirty="0"/>
          </a:p>
        </p:txBody>
      </p:sp>
      <p:sp>
        <p:nvSpPr>
          <p:cNvPr id="23" name="Rounded Rectangular Callout 22"/>
          <p:cNvSpPr/>
          <p:nvPr/>
        </p:nvSpPr>
        <p:spPr>
          <a:xfrm>
            <a:off x="9772133" y="4246377"/>
            <a:ext cx="2240692" cy="630197"/>
          </a:xfrm>
          <a:prstGeom prst="wedgeRoundRectCallout">
            <a:avLst>
              <a:gd name="adj1" fmla="val -40854"/>
              <a:gd name="adj2" fmla="val 938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404</a:t>
            </a:r>
            <a:endParaRPr lang="en-US" sz="2400" dirty="0"/>
          </a:p>
        </p:txBody>
      </p:sp>
      <p:sp>
        <p:nvSpPr>
          <p:cNvPr id="9" name="Title 1"/>
          <p:cNvSpPr>
            <a:spLocks noGrp="1"/>
          </p:cNvSpPr>
          <p:nvPr>
            <p:ph type="title"/>
          </p:nvPr>
        </p:nvSpPr>
        <p:spPr/>
        <p:txBody>
          <a:bodyPr>
            <a:normAutofit/>
          </a:bodyPr>
          <a:lstStyle/>
          <a:p>
            <a:r>
              <a:rPr lang="zh-CN" altLang="en-US" dirty="0"/>
              <a:t>区块链技术原理</a:t>
            </a:r>
            <a:r>
              <a:rPr lang="en-US" altLang="zh-CN" dirty="0"/>
              <a:t>——</a:t>
            </a:r>
            <a:r>
              <a:rPr lang="zh-CN" altLang="en-US" sz="3200" dirty="0"/>
              <a:t>共识机制详解</a:t>
            </a:r>
            <a:endParaRPr dirty="0"/>
          </a:p>
        </p:txBody>
      </p:sp>
      <p:sp>
        <p:nvSpPr>
          <p:cNvPr id="15" name="Title 1"/>
          <p:cNvSpPr txBox="1"/>
          <p:nvPr/>
        </p:nvSpPr>
        <p:spPr>
          <a:xfrm>
            <a:off x="608400" y="1357815"/>
            <a:ext cx="2824913" cy="705600"/>
          </a:xfrm>
          <a:prstGeom prst="rect">
            <a:avLst/>
          </a:prstGeom>
        </p:spPr>
        <p:txBody>
          <a:bodyPr vert="horz" lIns="90000" tIns="46800" rIns="90000" bIns="46800" rtlCol="0" anchor="ctr" anchorCtr="0">
            <a:normAutofit fontScale="92500"/>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marL="342900" indent="-342900">
              <a:buFont typeface="Arial" panose="020B0604020202020204" pitchFamily="34" charset="0"/>
              <a:buChar char="•"/>
            </a:pPr>
            <a:r>
              <a:rPr lang="zh-CN" altLang="en-US" sz="2400" dirty="0"/>
              <a:t>拜占庭将军问题</a:t>
            </a:r>
            <a:endParaRPr lang="zh-CN" altLang="en-US" sz="2400" dirty="0"/>
          </a:p>
        </p:txBody>
      </p:sp>
      <p:pic>
        <p:nvPicPr>
          <p:cNvPr id="17" name="图片 16" descr="J84`I@2ZF%$(]6X2[`[(KRY"/>
          <p:cNvPicPr>
            <a:picLocks noChangeAspect="1"/>
          </p:cNvPicPr>
          <p:nvPr/>
        </p:nvPicPr>
        <p:blipFill>
          <a:blip r:embed="rId4"/>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P spid="2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5644985" y="4909752"/>
            <a:ext cx="1618733" cy="1618733"/>
          </a:xfrm>
          <a:prstGeom prst="rect">
            <a:avLst/>
          </a:prstGeom>
        </p:spPr>
      </p:pic>
      <p:pic>
        <p:nvPicPr>
          <p:cNvPr id="12" name="Picture 11"/>
          <p:cNvPicPr>
            <a:picLocks noChangeAspect="1"/>
          </p:cNvPicPr>
          <p:nvPr/>
        </p:nvPicPr>
        <p:blipFill>
          <a:blip r:embed="rId1"/>
          <a:stretch>
            <a:fillRect/>
          </a:stretch>
        </p:blipFill>
        <p:spPr>
          <a:xfrm>
            <a:off x="4835619" y="2619633"/>
            <a:ext cx="1618733" cy="1618733"/>
          </a:xfrm>
          <a:prstGeom prst="rect">
            <a:avLst/>
          </a:prstGeom>
        </p:spPr>
      </p:pic>
      <p:pic>
        <p:nvPicPr>
          <p:cNvPr id="13" name="Picture 12"/>
          <p:cNvPicPr>
            <a:picLocks noChangeAspect="1"/>
          </p:cNvPicPr>
          <p:nvPr/>
        </p:nvPicPr>
        <p:blipFill>
          <a:blip r:embed="rId1"/>
          <a:stretch>
            <a:fillRect/>
          </a:stretch>
        </p:blipFill>
        <p:spPr>
          <a:xfrm>
            <a:off x="10116064" y="2638168"/>
            <a:ext cx="1618733" cy="1618733"/>
          </a:xfrm>
          <a:prstGeom prst="rect">
            <a:avLst/>
          </a:prstGeom>
        </p:spPr>
      </p:pic>
      <p:pic>
        <p:nvPicPr>
          <p:cNvPr id="14" name="Picture 13"/>
          <p:cNvPicPr>
            <a:picLocks noChangeAspect="1"/>
          </p:cNvPicPr>
          <p:nvPr/>
        </p:nvPicPr>
        <p:blipFill>
          <a:blip r:embed="rId1"/>
          <a:stretch>
            <a:fillRect/>
          </a:stretch>
        </p:blipFill>
        <p:spPr>
          <a:xfrm>
            <a:off x="9306697" y="4909752"/>
            <a:ext cx="1618733" cy="1618733"/>
          </a:xfrm>
          <a:prstGeom prst="rect">
            <a:avLst/>
          </a:prstGeom>
        </p:spPr>
      </p:pic>
      <p:pic>
        <p:nvPicPr>
          <p:cNvPr id="16" name="Picture 15" descr="A person wearing a costume&#10;&#10;Description automatically generated"/>
          <p:cNvPicPr>
            <a:picLocks noChangeAspect="1"/>
          </p:cNvPicPr>
          <p:nvPr/>
        </p:nvPicPr>
        <p:blipFill>
          <a:blip r:embed="rId2"/>
          <a:stretch>
            <a:fillRect/>
          </a:stretch>
        </p:blipFill>
        <p:spPr>
          <a:xfrm>
            <a:off x="7606205" y="1198603"/>
            <a:ext cx="1358005" cy="1997676"/>
          </a:xfrm>
          <a:prstGeom prst="rect">
            <a:avLst/>
          </a:prstGeom>
        </p:spPr>
      </p:pic>
      <p:cxnSp>
        <p:nvCxnSpPr>
          <p:cNvPr id="6" name="Straight Arrow Connector 5"/>
          <p:cNvCxnSpPr/>
          <p:nvPr/>
        </p:nvCxnSpPr>
        <p:spPr>
          <a:xfrm flipH="1">
            <a:off x="6310184" y="2197440"/>
            <a:ext cx="1548713" cy="11141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6736496" y="2595496"/>
            <a:ext cx="1219919" cy="25356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728607" y="2754525"/>
            <a:ext cx="1040136" cy="25356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10346833" y="3849129"/>
            <a:ext cx="378832" cy="12820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8847437" y="2454876"/>
            <a:ext cx="1581663" cy="10359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1"/>
          </p:cNvCxnSpPr>
          <p:nvPr/>
        </p:nvCxnSpPr>
        <p:spPr>
          <a:xfrm flipH="1">
            <a:off x="6513387" y="3447535"/>
            <a:ext cx="3602677" cy="6727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513387" y="3709667"/>
            <a:ext cx="3255357" cy="1714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0"/>
          </p:cNvCxnSpPr>
          <p:nvPr/>
        </p:nvCxnSpPr>
        <p:spPr>
          <a:xfrm flipH="1" flipV="1">
            <a:off x="6214384" y="3964461"/>
            <a:ext cx="239968" cy="9452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1" idx="3"/>
            <a:endCxn id="14" idx="1"/>
          </p:cNvCxnSpPr>
          <p:nvPr/>
        </p:nvCxnSpPr>
        <p:spPr>
          <a:xfrm>
            <a:off x="7263719" y="5719119"/>
            <a:ext cx="204297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7148080" y="3709668"/>
            <a:ext cx="3281020" cy="17753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7" name="Cloud Callout 46"/>
          <p:cNvSpPr/>
          <p:nvPr/>
        </p:nvSpPr>
        <p:spPr>
          <a:xfrm>
            <a:off x="9103641" y="1133279"/>
            <a:ext cx="2486384" cy="794955"/>
          </a:xfrm>
          <a:prstGeom prst="cloudCallout">
            <a:avLst>
              <a:gd name="adj1" fmla="val -65893"/>
              <a:gd name="adj2" fmla="val 8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endParaRPr lang="zh-CN" altLang="en-US" sz="2400" dirty="0"/>
          </a:p>
        </p:txBody>
      </p:sp>
      <p:sp>
        <p:nvSpPr>
          <p:cNvPr id="48" name="TextBox 47"/>
          <p:cNvSpPr txBox="1"/>
          <p:nvPr/>
        </p:nvSpPr>
        <p:spPr>
          <a:xfrm>
            <a:off x="457875" y="1555520"/>
            <a:ext cx="4318672" cy="3046095"/>
          </a:xfrm>
          <a:prstGeom prst="rect">
            <a:avLst/>
          </a:prstGeom>
          <a:noFill/>
        </p:spPr>
        <p:txBody>
          <a:bodyPr wrap="square" rtlCol="0">
            <a:spAutoFit/>
          </a:bodyPr>
          <a:lstStyle/>
          <a:p>
            <a:pPr algn="l"/>
            <a:r>
              <a:rPr lang="en-US" sz="2400" dirty="0">
                <a:latin typeface="+mn-lt"/>
              </a:rPr>
              <a:t>首领获取输入位0/1 </a:t>
            </a:r>
            <a:endParaRPr lang="en-US" sz="2400" dirty="0">
              <a:latin typeface="+mn-lt"/>
            </a:endParaRPr>
          </a:p>
          <a:p>
            <a:pPr algn="l"/>
            <a:endParaRPr lang="en-US" sz="2400" dirty="0">
              <a:latin typeface="+mn-lt"/>
            </a:endParaRPr>
          </a:p>
          <a:p>
            <a:pPr algn="l"/>
            <a:r>
              <a:rPr lang="en-US" sz="2400" dirty="0">
                <a:latin typeface="+mn-lt"/>
              </a:rPr>
              <a:t>每一轮每个节点都会向其他所有节点发送消息。消息将在下一轮中接收</a:t>
            </a:r>
            <a:endParaRPr lang="en-US" sz="2400" dirty="0">
              <a:latin typeface="+mn-lt"/>
            </a:endParaRPr>
          </a:p>
          <a:p>
            <a:pPr algn="l"/>
            <a:endParaRPr lang="en-US" sz="2400" dirty="0">
              <a:latin typeface="+mn-lt"/>
            </a:endParaRPr>
          </a:p>
          <a:p>
            <a:pPr algn="l"/>
            <a:r>
              <a:rPr lang="en-US" sz="2400" dirty="0">
                <a:latin typeface="+mn-lt"/>
              </a:rPr>
              <a:t>在协议结束时，诚实的节点输出一个</a:t>
            </a:r>
            <a:r>
              <a:rPr lang="zh-CN" altLang="en-US" sz="2400" dirty="0">
                <a:latin typeface="+mn-lt"/>
              </a:rPr>
              <a:t>比特</a:t>
            </a:r>
            <a:r>
              <a:rPr lang="en-US" sz="2400" dirty="0">
                <a:latin typeface="+mn-lt"/>
              </a:rPr>
              <a:t>或中止</a:t>
            </a:r>
            <a:endParaRPr lang="en-US" sz="2400" dirty="0">
              <a:latin typeface="+mn-lt"/>
            </a:endParaRPr>
          </a:p>
        </p:txBody>
      </p:sp>
      <p:sp>
        <p:nvSpPr>
          <p:cNvPr id="49" name="Rectangular Callout 48"/>
          <p:cNvSpPr/>
          <p:nvPr/>
        </p:nvSpPr>
        <p:spPr>
          <a:xfrm>
            <a:off x="6013619" y="1631092"/>
            <a:ext cx="1473209" cy="730460"/>
          </a:xfrm>
          <a:prstGeom prst="wedgeRectCallout">
            <a:avLst>
              <a:gd name="adj1" fmla="val -56620"/>
              <a:gd name="adj2" fmla="val 1369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endParaRPr lang="zh-CN" altLang="en-US" sz="2400" dirty="0"/>
          </a:p>
        </p:txBody>
      </p:sp>
      <p:pic>
        <p:nvPicPr>
          <p:cNvPr id="23" name="图片 22" descr="J84`I@2ZF%$(]6X2[`[(KRY"/>
          <p:cNvPicPr>
            <a:picLocks noChangeAspect="1"/>
          </p:cNvPicPr>
          <p:nvPr/>
        </p:nvPicPr>
        <p:blipFill>
          <a:blip r:embed="rId3"/>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p:bldP spid="4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5644985" y="4909752"/>
            <a:ext cx="1618733" cy="1618733"/>
          </a:xfrm>
          <a:prstGeom prst="rect">
            <a:avLst/>
          </a:prstGeom>
        </p:spPr>
      </p:pic>
      <p:pic>
        <p:nvPicPr>
          <p:cNvPr id="12" name="Picture 11"/>
          <p:cNvPicPr>
            <a:picLocks noChangeAspect="1"/>
          </p:cNvPicPr>
          <p:nvPr/>
        </p:nvPicPr>
        <p:blipFill>
          <a:blip r:embed="rId1"/>
          <a:stretch>
            <a:fillRect/>
          </a:stretch>
        </p:blipFill>
        <p:spPr>
          <a:xfrm>
            <a:off x="4835619" y="2619633"/>
            <a:ext cx="1618733" cy="1618733"/>
          </a:xfrm>
          <a:prstGeom prst="rect">
            <a:avLst/>
          </a:prstGeom>
        </p:spPr>
      </p:pic>
      <p:pic>
        <p:nvPicPr>
          <p:cNvPr id="13" name="Picture 12"/>
          <p:cNvPicPr>
            <a:picLocks noChangeAspect="1"/>
          </p:cNvPicPr>
          <p:nvPr/>
        </p:nvPicPr>
        <p:blipFill>
          <a:blip r:embed="rId1"/>
          <a:stretch>
            <a:fillRect/>
          </a:stretch>
        </p:blipFill>
        <p:spPr>
          <a:xfrm>
            <a:off x="10116064" y="2638168"/>
            <a:ext cx="1618733" cy="1618733"/>
          </a:xfrm>
          <a:prstGeom prst="rect">
            <a:avLst/>
          </a:prstGeom>
        </p:spPr>
      </p:pic>
      <p:pic>
        <p:nvPicPr>
          <p:cNvPr id="14" name="Picture 13"/>
          <p:cNvPicPr>
            <a:picLocks noChangeAspect="1"/>
          </p:cNvPicPr>
          <p:nvPr/>
        </p:nvPicPr>
        <p:blipFill>
          <a:blip r:embed="rId1"/>
          <a:stretch>
            <a:fillRect/>
          </a:stretch>
        </p:blipFill>
        <p:spPr>
          <a:xfrm>
            <a:off x="9306697" y="4909752"/>
            <a:ext cx="1618733" cy="1618733"/>
          </a:xfrm>
          <a:prstGeom prst="rect">
            <a:avLst/>
          </a:prstGeom>
        </p:spPr>
      </p:pic>
      <p:pic>
        <p:nvPicPr>
          <p:cNvPr id="16" name="Picture 15" descr="A person wearing a costume&#10;&#10;Description automatically generated"/>
          <p:cNvPicPr>
            <a:picLocks noChangeAspect="1"/>
          </p:cNvPicPr>
          <p:nvPr/>
        </p:nvPicPr>
        <p:blipFill>
          <a:blip r:embed="rId2"/>
          <a:stretch>
            <a:fillRect/>
          </a:stretch>
        </p:blipFill>
        <p:spPr>
          <a:xfrm>
            <a:off x="7606205" y="1198603"/>
            <a:ext cx="1358005" cy="1997676"/>
          </a:xfrm>
          <a:prstGeom prst="rect">
            <a:avLst/>
          </a:prstGeom>
        </p:spPr>
      </p:pic>
      <p:cxnSp>
        <p:nvCxnSpPr>
          <p:cNvPr id="6" name="Straight Arrow Connector 5"/>
          <p:cNvCxnSpPr/>
          <p:nvPr/>
        </p:nvCxnSpPr>
        <p:spPr>
          <a:xfrm flipH="1">
            <a:off x="6310184" y="2197440"/>
            <a:ext cx="1548713" cy="11141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6736496" y="2595496"/>
            <a:ext cx="1219919" cy="25356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728607" y="2754525"/>
            <a:ext cx="1040136" cy="25356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10346833" y="3849129"/>
            <a:ext cx="378832" cy="12820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8847437" y="2454876"/>
            <a:ext cx="1581663" cy="10359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1"/>
          </p:cNvCxnSpPr>
          <p:nvPr/>
        </p:nvCxnSpPr>
        <p:spPr>
          <a:xfrm flipH="1">
            <a:off x="6513387" y="3447535"/>
            <a:ext cx="3602677" cy="6727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513387" y="3709667"/>
            <a:ext cx="3255357" cy="1714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0"/>
          </p:cNvCxnSpPr>
          <p:nvPr/>
        </p:nvCxnSpPr>
        <p:spPr>
          <a:xfrm flipH="1" flipV="1">
            <a:off x="6214384" y="3964461"/>
            <a:ext cx="239968" cy="9452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1" idx="3"/>
            <a:endCxn id="14" idx="1"/>
          </p:cNvCxnSpPr>
          <p:nvPr/>
        </p:nvCxnSpPr>
        <p:spPr>
          <a:xfrm>
            <a:off x="7263719" y="5719119"/>
            <a:ext cx="204297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7148080" y="3709668"/>
            <a:ext cx="3281020" cy="17753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32475" y="1461864"/>
            <a:ext cx="4762179" cy="3784600"/>
          </a:xfrm>
          <a:prstGeom prst="rect">
            <a:avLst/>
          </a:prstGeom>
        </p:spPr>
        <p:txBody>
          <a:bodyPr wrap="square">
            <a:spAutoFit/>
          </a:bodyPr>
          <a:lstStyle/>
          <a:p>
            <a:r>
              <a:rPr lang="zh-CN" altLang="en-US" sz="2400" b="1" dirty="0">
                <a:latin typeface="+mn-lt"/>
              </a:rPr>
              <a:t>一致性</a:t>
            </a:r>
            <a:endParaRPr lang="en-US" sz="2400" b="1" dirty="0">
              <a:latin typeface="+mn-lt"/>
            </a:endParaRPr>
          </a:p>
          <a:p>
            <a:r>
              <a:rPr lang="en-US" sz="2400" dirty="0">
                <a:latin typeface="+mn-lt"/>
              </a:rPr>
              <a:t>如果两个诚实节点分别输出b和b′，则b=b'。</a:t>
            </a:r>
            <a:br>
              <a:rPr lang="en-US" sz="2400" dirty="0">
                <a:latin typeface="+mn-lt"/>
              </a:rPr>
            </a:br>
            <a:endParaRPr lang="en-US" sz="2400" dirty="0">
              <a:latin typeface="+mn-lt"/>
            </a:endParaRPr>
          </a:p>
          <a:p>
            <a:r>
              <a:rPr lang="zh-CN" altLang="en-US" sz="2400" b="1" dirty="0">
                <a:latin typeface="+mn-lt"/>
              </a:rPr>
              <a:t>有效性</a:t>
            </a:r>
            <a:endParaRPr lang="en-US" sz="2400" b="1" dirty="0">
              <a:latin typeface="+mn-lt"/>
            </a:endParaRPr>
          </a:p>
          <a:p>
            <a:r>
              <a:rPr lang="en-US" sz="2400" dirty="0">
                <a:latin typeface="+mn-lt"/>
              </a:rPr>
              <a:t>如果</a:t>
            </a:r>
            <a:r>
              <a:rPr lang="zh-CN" altLang="en-US" sz="2400" dirty="0">
                <a:latin typeface="+mn-lt"/>
              </a:rPr>
              <a:t>领袖</a:t>
            </a:r>
            <a:r>
              <a:rPr lang="en-US" sz="2400" dirty="0">
                <a:latin typeface="+mn-lt"/>
              </a:rPr>
              <a:t>是诚实的，并且接收到输入b，那么所有诚实的节点都会输出b</a:t>
            </a:r>
            <a:br>
              <a:rPr lang="en-US" sz="2400" dirty="0"/>
            </a:br>
            <a:endParaRPr lang="en-US" sz="2400" dirty="0"/>
          </a:p>
          <a:p>
            <a:endParaRPr lang="en-US" sz="2400" dirty="0">
              <a:latin typeface="+mn-lt"/>
            </a:endParaRPr>
          </a:p>
        </p:txBody>
      </p:sp>
      <p:pic>
        <p:nvPicPr>
          <p:cNvPr id="21" name="图片 20" descr="J84`I@2ZF%$(]6X2[`[(KRY"/>
          <p:cNvPicPr>
            <a:picLocks noChangeAspect="1"/>
          </p:cNvPicPr>
          <p:nvPr/>
        </p:nvPicPr>
        <p:blipFill>
          <a:blip r:embed="rId3"/>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86" y="1332461"/>
            <a:ext cx="10969200" cy="705600"/>
          </a:xfrm>
        </p:spPr>
        <p:txBody>
          <a:bodyPr>
            <a:normAutofit/>
          </a:bodyPr>
          <a:lstStyle/>
          <a:p>
            <a:r>
              <a:rPr sz="2400" dirty="0"/>
              <a:t>投票协议</a:t>
            </a:r>
            <a:endParaRPr sz="2400" dirty="0"/>
          </a:p>
        </p:txBody>
      </p:sp>
      <p:grpSp>
        <p:nvGrpSpPr>
          <p:cNvPr id="21" name="Group 20"/>
          <p:cNvGrpSpPr>
            <a:grpSpLocks noChangeAspect="1"/>
          </p:cNvGrpSpPr>
          <p:nvPr/>
        </p:nvGrpSpPr>
        <p:grpSpPr>
          <a:xfrm>
            <a:off x="8246567" y="1622616"/>
            <a:ext cx="3945433" cy="3048000"/>
            <a:chOff x="3626714" y="898952"/>
            <a:chExt cx="5174384" cy="3997412"/>
          </a:xfrm>
        </p:grpSpPr>
        <p:pic>
          <p:nvPicPr>
            <p:cNvPr id="4" name="Picture 3"/>
            <p:cNvPicPr>
              <a:picLocks noChangeAspect="1"/>
            </p:cNvPicPr>
            <p:nvPr/>
          </p:nvPicPr>
          <p:blipFill>
            <a:blip r:embed="rId1"/>
            <a:stretch>
              <a:fillRect/>
            </a:stretch>
          </p:blipFill>
          <p:spPr>
            <a:xfrm>
              <a:off x="4233739" y="3682314"/>
              <a:ext cx="1214050" cy="1214050"/>
            </a:xfrm>
            <a:prstGeom prst="rect">
              <a:avLst/>
            </a:prstGeom>
          </p:spPr>
        </p:pic>
        <p:pic>
          <p:nvPicPr>
            <p:cNvPr id="5" name="Picture 4"/>
            <p:cNvPicPr>
              <a:picLocks noChangeAspect="1"/>
            </p:cNvPicPr>
            <p:nvPr/>
          </p:nvPicPr>
          <p:blipFill>
            <a:blip r:embed="rId1"/>
            <a:stretch>
              <a:fillRect/>
            </a:stretch>
          </p:blipFill>
          <p:spPr>
            <a:xfrm>
              <a:off x="3626714" y="1964725"/>
              <a:ext cx="1214050" cy="1214050"/>
            </a:xfrm>
            <a:prstGeom prst="rect">
              <a:avLst/>
            </a:prstGeom>
          </p:spPr>
        </p:pic>
        <p:pic>
          <p:nvPicPr>
            <p:cNvPr id="6" name="Picture 5"/>
            <p:cNvPicPr>
              <a:picLocks noChangeAspect="1"/>
            </p:cNvPicPr>
            <p:nvPr/>
          </p:nvPicPr>
          <p:blipFill>
            <a:blip r:embed="rId1"/>
            <a:stretch>
              <a:fillRect/>
            </a:stretch>
          </p:blipFill>
          <p:spPr>
            <a:xfrm>
              <a:off x="7587048" y="1978626"/>
              <a:ext cx="1214050" cy="1214050"/>
            </a:xfrm>
            <a:prstGeom prst="rect">
              <a:avLst/>
            </a:prstGeom>
          </p:spPr>
        </p:pic>
        <p:pic>
          <p:nvPicPr>
            <p:cNvPr id="7" name="Picture 6"/>
            <p:cNvPicPr>
              <a:picLocks noChangeAspect="1"/>
            </p:cNvPicPr>
            <p:nvPr/>
          </p:nvPicPr>
          <p:blipFill>
            <a:blip r:embed="rId1"/>
            <a:stretch>
              <a:fillRect/>
            </a:stretch>
          </p:blipFill>
          <p:spPr>
            <a:xfrm>
              <a:off x="6980023" y="3682314"/>
              <a:ext cx="1214050" cy="1214050"/>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704654" y="898952"/>
              <a:ext cx="1018504" cy="1498257"/>
            </a:xfrm>
            <a:prstGeom prst="rect">
              <a:avLst/>
            </a:prstGeom>
          </p:spPr>
        </p:pic>
        <p:cxnSp>
          <p:nvCxnSpPr>
            <p:cNvPr id="9" name="Straight Arrow Connector 8"/>
            <p:cNvCxnSpPr/>
            <p:nvPr/>
          </p:nvCxnSpPr>
          <p:spPr>
            <a:xfrm flipH="1">
              <a:off x="4732638" y="1648080"/>
              <a:ext cx="1161535" cy="8356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052372" y="1946622"/>
              <a:ext cx="914939" cy="1901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546455" y="2065894"/>
              <a:ext cx="780102" cy="1901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760125" y="2886847"/>
              <a:ext cx="284124" cy="96151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6635578" y="1841157"/>
              <a:ext cx="1186247" cy="77693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1"/>
            </p:cNvCxnSpPr>
            <p:nvPr/>
          </p:nvCxnSpPr>
          <p:spPr>
            <a:xfrm flipH="1">
              <a:off x="4885040" y="2585651"/>
              <a:ext cx="2702008" cy="5045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885040" y="2782250"/>
              <a:ext cx="2441518" cy="128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0"/>
            </p:cNvCxnSpPr>
            <p:nvPr/>
          </p:nvCxnSpPr>
          <p:spPr>
            <a:xfrm flipH="1" flipV="1">
              <a:off x="4660788" y="2973346"/>
              <a:ext cx="179976" cy="70896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3"/>
              <a:endCxn id="7" idx="1"/>
            </p:cNvCxnSpPr>
            <p:nvPr/>
          </p:nvCxnSpPr>
          <p:spPr>
            <a:xfrm>
              <a:off x="5447789" y="4289339"/>
              <a:ext cx="153223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361060" y="2782251"/>
              <a:ext cx="2460765" cy="1331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0" name="Content Placeholder 19"/>
          <p:cNvSpPr>
            <a:spLocks noGrp="1"/>
          </p:cNvSpPr>
          <p:nvPr>
            <p:ph idx="1"/>
          </p:nvPr>
        </p:nvSpPr>
        <p:spPr>
          <a:xfrm>
            <a:off x="782479" y="2150826"/>
            <a:ext cx="6703433" cy="3441386"/>
          </a:xfrm>
        </p:spPr>
        <p:txBody>
          <a:bodyPr>
            <a:normAutofit/>
          </a:bodyPr>
          <a:lstStyle/>
          <a:p>
            <a:pPr marL="514350" indent="-514350">
              <a:buFont typeface="+mj-lt"/>
              <a:buAutoNum type="arabicPeriod"/>
            </a:pPr>
            <a:r>
              <a:rPr lang="en-US" dirty="0"/>
              <a:t>领导者向所有节点发送b</a:t>
            </a:r>
            <a:endParaRPr lang="en-US" dirty="0"/>
          </a:p>
          <a:p>
            <a:pPr marL="514350" indent="-514350">
              <a:buFont typeface="+mj-lt"/>
              <a:buAutoNum type="arabicPeriod"/>
            </a:pPr>
            <a:r>
              <a:rPr lang="en-US" dirty="0"/>
              <a:t>所有节点将接收到的</a:t>
            </a:r>
            <a:r>
              <a:rPr dirty="0"/>
              <a:t>比特</a:t>
            </a:r>
            <a:r>
              <a:rPr lang="en-US" dirty="0"/>
              <a:t>转发给所有其他节点（投票）</a:t>
            </a:r>
            <a:endParaRPr lang="en-US" dirty="0"/>
          </a:p>
          <a:p>
            <a:pPr marL="514350" indent="-514350">
              <a:buFont typeface="+mj-lt"/>
              <a:buAutoNum type="arabicPeriod"/>
            </a:pPr>
            <a:r>
              <a:rPr lang="en-US" dirty="0"/>
              <a:t>每个节点统计投票（包括自己的投票）并输出多数</a:t>
            </a:r>
            <a:r>
              <a:rPr dirty="0"/>
              <a:t>的比特</a:t>
            </a:r>
            <a:endParaRPr lang="en-US" dirty="0"/>
          </a:p>
          <a:p>
            <a:pPr marL="0" indent="0">
              <a:buNone/>
            </a:pPr>
            <a:endParaRPr lang="en-US" dirty="0"/>
          </a:p>
        </p:txBody>
      </p:sp>
      <p:sp>
        <p:nvSpPr>
          <p:cNvPr id="22" name="TextBox 21"/>
          <p:cNvSpPr txBox="1"/>
          <p:nvPr/>
        </p:nvSpPr>
        <p:spPr>
          <a:xfrm>
            <a:off x="2574193" y="5722811"/>
            <a:ext cx="7043613" cy="829945"/>
          </a:xfrm>
          <a:prstGeom prst="rect">
            <a:avLst/>
          </a:prstGeom>
          <a:noFill/>
        </p:spPr>
        <p:txBody>
          <a:bodyPr wrap="square" rtlCol="0">
            <a:spAutoFit/>
          </a:bodyPr>
          <a:lstStyle/>
          <a:p>
            <a:pPr algn="ctr"/>
            <a:r>
              <a:rPr lang="zh-CN" altLang="en-US" sz="4800" dirty="0">
                <a:solidFill>
                  <a:srgbClr val="FF0000"/>
                </a:solidFill>
                <a:latin typeface="+mn-lt"/>
              </a:rPr>
              <a:t>领袖可能叛变</a:t>
            </a:r>
            <a:endParaRPr lang="zh-CN" altLang="en-US" sz="4800" dirty="0">
              <a:solidFill>
                <a:srgbClr val="FF0000"/>
              </a:solidFill>
              <a:latin typeface="+mn-lt"/>
            </a:endParaRPr>
          </a:p>
        </p:txBody>
      </p:sp>
      <p:pic>
        <p:nvPicPr>
          <p:cNvPr id="23" name="图片 22" descr="J84`I@2ZF%$(]6X2[`[(KRY"/>
          <p:cNvPicPr>
            <a:picLocks noChangeAspect="1"/>
          </p:cNvPicPr>
          <p:nvPr/>
        </p:nvPicPr>
        <p:blipFill>
          <a:blip r:embed="rId3"/>
          <a:stretch>
            <a:fillRect/>
          </a:stretch>
        </p:blipFill>
        <p:spPr>
          <a:xfrm>
            <a:off x="9902825" y="159385"/>
            <a:ext cx="2162175" cy="695325"/>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08" y="1295782"/>
            <a:ext cx="10969200" cy="705600"/>
          </a:xfrm>
        </p:spPr>
        <p:txBody>
          <a:bodyPr>
            <a:normAutofit/>
          </a:bodyPr>
          <a:lstStyle/>
          <a:p>
            <a:r>
              <a:rPr lang="en-US" sz="2800" dirty="0" err="1"/>
              <a:t>Dolev</a:t>
            </a:r>
            <a:r>
              <a:rPr lang="en-US" sz="2800" dirty="0"/>
              <a:t> Strong Protocol</a:t>
            </a:r>
            <a:endParaRPr lang="en-US" sz="2800" dirty="0"/>
          </a:p>
        </p:txBody>
      </p:sp>
      <p:grpSp>
        <p:nvGrpSpPr>
          <p:cNvPr id="3" name="Group 2"/>
          <p:cNvGrpSpPr>
            <a:grpSpLocks noChangeAspect="1"/>
          </p:cNvGrpSpPr>
          <p:nvPr/>
        </p:nvGrpSpPr>
        <p:grpSpPr>
          <a:xfrm>
            <a:off x="8246567" y="1657451"/>
            <a:ext cx="3945433" cy="3048000"/>
            <a:chOff x="3626714" y="898952"/>
            <a:chExt cx="5174384" cy="3997412"/>
          </a:xfrm>
        </p:grpSpPr>
        <p:pic>
          <p:nvPicPr>
            <p:cNvPr id="4" name="Picture 3"/>
            <p:cNvPicPr>
              <a:picLocks noChangeAspect="1"/>
            </p:cNvPicPr>
            <p:nvPr/>
          </p:nvPicPr>
          <p:blipFill>
            <a:blip r:embed="rId1"/>
            <a:stretch>
              <a:fillRect/>
            </a:stretch>
          </p:blipFill>
          <p:spPr>
            <a:xfrm>
              <a:off x="4233739" y="3682314"/>
              <a:ext cx="1214050" cy="1214050"/>
            </a:xfrm>
            <a:prstGeom prst="rect">
              <a:avLst/>
            </a:prstGeom>
          </p:spPr>
        </p:pic>
        <p:pic>
          <p:nvPicPr>
            <p:cNvPr id="5" name="Picture 4"/>
            <p:cNvPicPr>
              <a:picLocks noChangeAspect="1"/>
            </p:cNvPicPr>
            <p:nvPr/>
          </p:nvPicPr>
          <p:blipFill>
            <a:blip r:embed="rId1"/>
            <a:stretch>
              <a:fillRect/>
            </a:stretch>
          </p:blipFill>
          <p:spPr>
            <a:xfrm>
              <a:off x="3626714" y="1964725"/>
              <a:ext cx="1214050" cy="1214050"/>
            </a:xfrm>
            <a:prstGeom prst="rect">
              <a:avLst/>
            </a:prstGeom>
          </p:spPr>
        </p:pic>
        <p:pic>
          <p:nvPicPr>
            <p:cNvPr id="6" name="Picture 5"/>
            <p:cNvPicPr>
              <a:picLocks noChangeAspect="1"/>
            </p:cNvPicPr>
            <p:nvPr/>
          </p:nvPicPr>
          <p:blipFill>
            <a:blip r:embed="rId1"/>
            <a:stretch>
              <a:fillRect/>
            </a:stretch>
          </p:blipFill>
          <p:spPr>
            <a:xfrm>
              <a:off x="7587048" y="1978626"/>
              <a:ext cx="1214050" cy="1214050"/>
            </a:xfrm>
            <a:prstGeom prst="rect">
              <a:avLst/>
            </a:prstGeom>
          </p:spPr>
        </p:pic>
        <p:pic>
          <p:nvPicPr>
            <p:cNvPr id="7" name="Picture 6"/>
            <p:cNvPicPr>
              <a:picLocks noChangeAspect="1"/>
            </p:cNvPicPr>
            <p:nvPr/>
          </p:nvPicPr>
          <p:blipFill>
            <a:blip r:embed="rId1"/>
            <a:stretch>
              <a:fillRect/>
            </a:stretch>
          </p:blipFill>
          <p:spPr>
            <a:xfrm>
              <a:off x="6980023" y="3682314"/>
              <a:ext cx="1214050" cy="1214050"/>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704654" y="898952"/>
              <a:ext cx="1018504" cy="1498257"/>
            </a:xfrm>
            <a:prstGeom prst="rect">
              <a:avLst/>
            </a:prstGeom>
          </p:spPr>
        </p:pic>
        <p:cxnSp>
          <p:nvCxnSpPr>
            <p:cNvPr id="9" name="Straight Arrow Connector 8"/>
            <p:cNvCxnSpPr/>
            <p:nvPr/>
          </p:nvCxnSpPr>
          <p:spPr>
            <a:xfrm flipH="1">
              <a:off x="4732638" y="1648080"/>
              <a:ext cx="1161535" cy="8356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052372" y="1946622"/>
              <a:ext cx="914939" cy="1901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546455" y="2065894"/>
              <a:ext cx="780102" cy="1901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760125" y="2886847"/>
              <a:ext cx="284124" cy="96151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6635578" y="1841157"/>
              <a:ext cx="1186247" cy="77693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1"/>
            </p:cNvCxnSpPr>
            <p:nvPr/>
          </p:nvCxnSpPr>
          <p:spPr>
            <a:xfrm flipH="1">
              <a:off x="4885040" y="2585651"/>
              <a:ext cx="2702008" cy="5045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885040" y="2782250"/>
              <a:ext cx="2441518" cy="128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0"/>
            </p:cNvCxnSpPr>
            <p:nvPr/>
          </p:nvCxnSpPr>
          <p:spPr>
            <a:xfrm flipH="1" flipV="1">
              <a:off x="4660788" y="2973346"/>
              <a:ext cx="179976" cy="70896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3"/>
              <a:endCxn id="7" idx="1"/>
            </p:cNvCxnSpPr>
            <p:nvPr/>
          </p:nvCxnSpPr>
          <p:spPr>
            <a:xfrm>
              <a:off x="5447789" y="4289339"/>
              <a:ext cx="153223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361060" y="2782251"/>
              <a:ext cx="2460765" cy="1331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mc:Choice xmlns:a14="http://schemas.microsoft.com/office/drawing/2010/main" Requires="a14">
          <p:sp>
            <p:nvSpPr>
              <p:cNvPr id="19" name="Content Placeholder 19"/>
              <p:cNvSpPr>
                <a:spLocks noGrp="1"/>
              </p:cNvSpPr>
              <p:nvPr>
                <p:ph idx="1"/>
              </p:nvPr>
            </p:nvSpPr>
            <p:spPr>
              <a:xfrm>
                <a:off x="637103" y="2172675"/>
                <a:ext cx="7130118" cy="3885634"/>
              </a:xfrm>
            </p:spPr>
            <p:txBody>
              <a:bodyPr>
                <a:normAutofit/>
              </a:bodyPr>
              <a:lstStyle/>
              <a:p>
                <a:pPr marL="0" indent="0">
                  <a:buNone/>
                </a:pPr>
                <a:r>
                  <a:rPr dirty="0"/>
                  <a:t>最大</a:t>
                </a:r>
                <a:r>
                  <a:rPr lang="en-US" dirty="0"/>
                  <a:t> </a:t>
                </a:r>
                <a14:m>
                  <m:oMath xmlns:m="http://schemas.openxmlformats.org/officeDocument/2006/math">
                    <m:r>
                      <a:rPr lang="en-US" b="1" i="1" smtClean="0">
                        <a:latin typeface="Cambria Math" panose="02040503050406030204" charset="0"/>
                      </a:rPr>
                      <m:t>𝒇</m:t>
                    </m:r>
                  </m:oMath>
                </a14:m>
                <a:r>
                  <a:rPr lang="en-US" dirty="0"/>
                  <a:t> </a:t>
                </a:r>
                <a:r>
                  <a:rPr dirty="0"/>
                  <a:t>个不诚实节点</a:t>
                </a:r>
                <a:r>
                  <a:rPr lang="en-US" dirty="0"/>
                  <a:t>, </a:t>
                </a:r>
                <a:r>
                  <a:rPr dirty="0"/>
                  <a:t>输入消息</a:t>
                </a:r>
                <a:r>
                  <a:rPr lang="en-US" dirty="0"/>
                  <a:t> </a:t>
                </a:r>
                <a14:m>
                  <m:oMath xmlns:m="http://schemas.openxmlformats.org/officeDocument/2006/math">
                    <m:r>
                      <a:rPr lang="en-US" b="1" i="1" dirty="0">
                        <a:latin typeface="Cambria Math" panose="02040503050406030204" charset="0"/>
                      </a:rPr>
                      <m:t>𝒎</m:t>
                    </m:r>
                  </m:oMath>
                </a14:m>
                <a:endParaRPr lang="en-US" b="1" dirty="0"/>
              </a:p>
              <a:p>
                <a:pPr marL="514350" indent="-514350">
                  <a:buFont typeface="+mj-lt"/>
                  <a:buAutoNum type="arabicPeriod"/>
                </a:pPr>
                <a:r>
                  <a:rPr dirty="0"/>
                  <a:t>领袖将</a:t>
                </a:r>
                <a:r>
                  <a:rPr lang="en-US" dirty="0"/>
                  <a:t> </a:t>
                </a:r>
                <a14:m>
                  <m:oMath xmlns:m="http://schemas.openxmlformats.org/officeDocument/2006/math">
                    <m:r>
                      <a:rPr lang="en-US" b="1" i="1" dirty="0">
                        <a:latin typeface="Cambria Math" panose="02040503050406030204" charset="0"/>
                      </a:rPr>
                      <m:t>𝒎</m:t>
                    </m:r>
                  </m:oMath>
                </a14:m>
                <a:r>
                  <a:rPr dirty="0"/>
                  <a:t>发送给所有节点</a:t>
                </a:r>
                <a:endParaRPr lang="en-US" dirty="0"/>
              </a:p>
              <a:p>
                <a:pPr marL="514350" indent="-514350">
                  <a:buFont typeface="+mj-lt"/>
                  <a:buAutoNum type="arabicPeriod"/>
                </a:pPr>
                <a:r>
                  <a:rPr lang="en-US" dirty="0"/>
                  <a:t>For </a:t>
                </a:r>
                <a14:m>
                  <m:oMath xmlns:m="http://schemas.openxmlformats.org/officeDocument/2006/math">
                    <m:r>
                      <a:rPr lang="en-US" b="0" i="1" dirty="0" smtClean="0">
                        <a:latin typeface="Cambria Math" panose="02040503050406030204" charset="0"/>
                      </a:rPr>
                      <m:t>𝑟</m:t>
                    </m:r>
                    <m:r>
                      <a:rPr lang="en-US" b="0" i="1" dirty="0" smtClean="0">
                        <a:latin typeface="Cambria Math" panose="02040503050406030204" charset="0"/>
                      </a:rPr>
                      <m:t>=</m:t>
                    </m:r>
                    <m:r>
                      <a:rPr lang="en-US" b="0" i="1" dirty="0" smtClean="0">
                        <a:latin typeface="Cambria Math" panose="02040503050406030204" charset="0"/>
                      </a:rPr>
                      <m:t>1</m:t>
                    </m:r>
                    <m:r>
                      <a:rPr lang="en-US" b="0" i="1" dirty="0" smtClean="0">
                        <a:latin typeface="Cambria Math" panose="02040503050406030204" charset="0"/>
                      </a:rPr>
                      <m:t> </m:t>
                    </m:r>
                    <m:r>
                      <m:rPr>
                        <m:sty m:val="p"/>
                      </m:rPr>
                      <a:rPr lang="en-US" b="0" i="0" dirty="0" smtClean="0">
                        <a:latin typeface="Cambria Math" panose="02040503050406030204" charset="0"/>
                      </a:rPr>
                      <m:t>to</m:t>
                    </m:r>
                    <m:r>
                      <a:rPr lang="en-US" b="0" i="0" dirty="0" smtClean="0">
                        <a:latin typeface="Cambria Math" panose="02040503050406030204" charset="0"/>
                      </a:rPr>
                      <m:t> </m:t>
                    </m:r>
                    <m:r>
                      <a:rPr lang="en-US" b="1" i="1" dirty="0" smtClean="0">
                        <a:latin typeface="Cambria Math" panose="02040503050406030204" charset="0"/>
                      </a:rPr>
                      <m:t>𝒇</m:t>
                    </m:r>
                    <m:r>
                      <a:rPr lang="en-US" b="1" i="1" dirty="0" smtClean="0">
                        <a:latin typeface="Cambria Math" panose="02040503050406030204" charset="0"/>
                      </a:rPr>
                      <m:t>+</m:t>
                    </m:r>
                    <m:r>
                      <a:rPr lang="en-US" b="0" i="1" dirty="0" smtClean="0">
                        <a:latin typeface="Cambria Math" panose="02040503050406030204" charset="0"/>
                      </a:rPr>
                      <m:t>1</m:t>
                    </m:r>
                    <m:r>
                      <a:rPr lang="en-US" b="1" i="1" dirty="0">
                        <a:latin typeface="Cambria Math" panose="02040503050406030204" charset="0"/>
                      </a:rPr>
                      <m:t> </m:t>
                    </m:r>
                  </m:oMath>
                </a14:m>
                <a:endParaRPr lang="en-US" dirty="0"/>
              </a:p>
              <a:p>
                <a:pPr marL="914400" lvl="1" indent="-514350">
                  <a:buFont typeface="+mj-lt"/>
                  <a:buAutoNum type="arabicPeriod"/>
                </a:pPr>
                <a:r>
                  <a:rPr dirty="0"/>
                  <a:t>如果节点收到一条由</a:t>
                </a:r>
                <a14:m>
                  <m:oMath xmlns:m="http://schemas.openxmlformats.org/officeDocument/2006/math">
                    <m:r>
                      <a:rPr lang="en-US" b="0" i="1" smtClean="0">
                        <a:latin typeface="Cambria Math" panose="02040503050406030204" charset="0"/>
                      </a:rPr>
                      <m:t>𝑟</m:t>
                    </m:r>
                  </m:oMath>
                </a14:m>
                <a:r>
                  <a:rPr dirty="0">
                    <a:latin typeface="Cambria Math" panose="02040503050406030204" charset="0"/>
                  </a:rPr>
                  <a:t>签名的不可见消息</a:t>
                </a:r>
                <a:r>
                  <a:rPr lang="en-US" dirty="0"/>
                  <a:t> </a:t>
                </a:r>
                <a14:m>
                  <m:oMath xmlns:m="http://schemas.openxmlformats.org/officeDocument/2006/math">
                    <m:r>
                      <a:rPr lang="en-US" b="1" i="1" dirty="0">
                        <a:latin typeface="Cambria Math" panose="02040503050406030204" charset="0"/>
                      </a:rPr>
                      <m:t>𝒎</m:t>
                    </m:r>
                  </m:oMath>
                </a14:m>
                <a:r>
                  <a:rPr lang="en-US" dirty="0"/>
                  <a:t> (</a:t>
                </a:r>
                <a:r>
                  <a:rPr dirty="0"/>
                  <a:t>包括领袖</a:t>
                </a:r>
                <a:r>
                  <a:rPr lang="en-US" dirty="0"/>
                  <a:t>) ,</a:t>
                </a:r>
                <a:r>
                  <a:rPr dirty="0"/>
                  <a:t>对</a:t>
                </a:r>
                <a:r>
                  <a:rPr lang="en-US" dirty="0"/>
                  <a:t> </a:t>
                </a:r>
                <a14:m>
                  <m:oMath xmlns:m="http://schemas.openxmlformats.org/officeDocument/2006/math">
                    <m:r>
                      <a:rPr lang="en-US" b="1" i="1" dirty="0" smtClean="0">
                        <a:latin typeface="Cambria Math" panose="02040503050406030204" charset="0"/>
                      </a:rPr>
                      <m:t>𝒎</m:t>
                    </m:r>
                  </m:oMath>
                </a14:m>
                <a:r>
                  <a:rPr lang="en-US" dirty="0"/>
                  <a:t> </a:t>
                </a:r>
                <a:r>
                  <a:rPr dirty="0"/>
                  <a:t>签名然后广播给所有节点</a:t>
                </a:r>
                <a:r>
                  <a:rPr lang="en-US" dirty="0"/>
                  <a:t>. Set </a:t>
                </a:r>
                <a14:m>
                  <m:oMath xmlns:m="http://schemas.openxmlformats.org/officeDocument/2006/math">
                    <m:r>
                      <a:rPr lang="en-US" b="0" i="1" smtClean="0">
                        <a:latin typeface="Cambria Math" panose="02040503050406030204" charset="0"/>
                      </a:rPr>
                      <m:t>𝑆</m:t>
                    </m:r>
                    <m:r>
                      <a:rPr lang="en-US" b="0" i="1" smtClean="0">
                        <a:latin typeface="Cambria Math" panose="02040503050406030204" charset="0"/>
                      </a:rPr>
                      <m:t>←</m:t>
                    </m:r>
                    <m:r>
                      <a:rPr lang="en-US" b="0" i="1" smtClean="0">
                        <a:latin typeface="Cambria Math" panose="02040503050406030204" charset="0"/>
                      </a:rPr>
                      <m:t>𝑆</m:t>
                    </m:r>
                    <m:r>
                      <a:rPr lang="en-US" b="0" i="1" smtClean="0">
                        <a:latin typeface="Cambria Math" panose="02040503050406030204" charset="0"/>
                      </a:rPr>
                      <m:t>∪</m:t>
                    </m:r>
                    <m:r>
                      <m:rPr>
                        <m:lit/>
                      </m:rPr>
                      <a:rPr lang="en-US" b="0" i="1" smtClean="0">
                        <a:latin typeface="Cambria Math" panose="02040503050406030204" charset="0"/>
                      </a:rPr>
                      <m:t>{</m:t>
                    </m:r>
                    <m:r>
                      <a:rPr lang="en-US" b="1" i="1" smtClean="0">
                        <a:latin typeface="Cambria Math" panose="02040503050406030204" charset="0"/>
                      </a:rPr>
                      <m:t>𝒎</m:t>
                    </m:r>
                    <m:r>
                      <m:rPr>
                        <m:lit/>
                      </m:rPr>
                      <a:rPr lang="en-US" b="0" i="1" smtClean="0">
                        <a:latin typeface="Cambria Math" panose="02040503050406030204" charset="0"/>
                      </a:rPr>
                      <m:t>}</m:t>
                    </m:r>
                  </m:oMath>
                </a14:m>
                <a:endParaRPr lang="en-US" dirty="0"/>
              </a:p>
              <a:p>
                <a:pPr marL="914400" lvl="1" indent="-514350">
                  <a:buFont typeface="+mj-lt"/>
                  <a:buAutoNum type="arabicPeriod"/>
                </a:pPr>
                <a:r>
                  <a:rPr dirty="0"/>
                  <a:t>否则保持沉默</a:t>
                </a:r>
                <a:endParaRPr lang="en-US" dirty="0"/>
              </a:p>
              <a:p>
                <a:pPr marL="514350" indent="-514350">
                  <a:buFont typeface="+mj-lt"/>
                  <a:buAutoNum type="arabicPeriod"/>
                </a:pPr>
                <a:r>
                  <a:rPr dirty="0"/>
                  <a:t>若</a:t>
                </a:r>
                <a:r>
                  <a:rPr lang="en-US" dirty="0"/>
                  <a:t> </a:t>
                </a:r>
                <a14:m>
                  <m:oMath xmlns:m="http://schemas.openxmlformats.org/officeDocument/2006/math">
                    <m:d>
                      <m:dPr>
                        <m:begChr m:val="|"/>
                        <m:endChr m:val="|"/>
                        <m:ctrlPr>
                          <a:rPr lang="en-US" i="1" dirty="0" smtClean="0">
                            <a:latin typeface="Cambria Math" panose="02040503050406030204" charset="0"/>
                          </a:rPr>
                        </m:ctrlPr>
                      </m:dPr>
                      <m:e>
                        <m:r>
                          <a:rPr lang="en-US" i="1">
                            <a:latin typeface="Cambria Math" panose="02040503050406030204" charset="0"/>
                          </a:rPr>
                          <m:t>𝑆</m:t>
                        </m:r>
                      </m:e>
                    </m:d>
                    <m:r>
                      <a:rPr lang="en-US" b="0" i="1" smtClean="0">
                        <a:latin typeface="Cambria Math" panose="02040503050406030204" charset="0"/>
                      </a:rPr>
                      <m:t>=</m:t>
                    </m:r>
                    <m:r>
                      <a:rPr lang="en-US" b="0" i="1" smtClean="0">
                        <a:latin typeface="Cambria Math" panose="02040503050406030204" charset="0"/>
                      </a:rPr>
                      <m:t>1</m:t>
                    </m:r>
                  </m:oMath>
                </a14:m>
                <a:r>
                  <a:rPr lang="en-US" dirty="0"/>
                  <a:t> </a:t>
                </a:r>
                <a:r>
                  <a:rPr dirty="0"/>
                  <a:t>输出</a:t>
                </a:r>
                <a:r>
                  <a:rPr lang="en-US" dirty="0"/>
                  <a:t> </a:t>
                </a:r>
                <a14:m>
                  <m:oMath xmlns:m="http://schemas.openxmlformats.org/officeDocument/2006/math">
                    <m:r>
                      <m:rPr>
                        <m:sty m:val="p"/>
                      </m:rPr>
                      <a:rPr lang="en-US" b="0" i="0" dirty="0" smtClean="0">
                        <a:latin typeface="Cambria Math" panose="02040503050406030204" charset="0"/>
                      </a:rPr>
                      <m:t>m</m:t>
                    </m:r>
                    <m:r>
                      <a:rPr lang="en-US" b="0" i="1" dirty="0" smtClean="0">
                        <a:latin typeface="Cambria Math" panose="02040503050406030204" charset="0"/>
                      </a:rPr>
                      <m:t>∈</m:t>
                    </m:r>
                    <m:r>
                      <a:rPr lang="en-US" b="0" i="1" dirty="0" smtClean="0">
                        <a:latin typeface="Cambria Math" panose="02040503050406030204" charset="0"/>
                      </a:rPr>
                      <m:t>𝑆</m:t>
                    </m:r>
                  </m:oMath>
                </a14:m>
                <a:r>
                  <a:rPr lang="en-US" dirty="0"/>
                  <a:t> ,</a:t>
                </a:r>
                <a:r>
                  <a:rPr dirty="0"/>
                  <a:t>否则输出</a:t>
                </a:r>
                <a:r>
                  <a:rPr lang="en-US" dirty="0"/>
                  <a:t> “Confused” (</a:t>
                </a:r>
                <a:r>
                  <a:rPr dirty="0"/>
                  <a:t>或者默认消息</a:t>
                </a:r>
                <a:r>
                  <a:rPr lang="en-US" dirty="0"/>
                  <a:t>)</a:t>
                </a:r>
                <a:endParaRPr lang="en-US" dirty="0"/>
              </a:p>
              <a:p>
                <a:pPr marL="514350" indent="-514350">
                  <a:buFont typeface="+mj-lt"/>
                  <a:buAutoNum type="arabicPeriod"/>
                </a:pPr>
                <a:endParaRPr lang="en-US" dirty="0"/>
              </a:p>
              <a:p>
                <a:pPr marL="0" indent="0">
                  <a:buNone/>
                </a:pPr>
                <a:endParaRPr lang="en-US" dirty="0"/>
              </a:p>
            </p:txBody>
          </p:sp>
        </mc:Choice>
        <mc:Fallback>
          <p:sp>
            <p:nvSpPr>
              <p:cNvPr id="19" name="Content Placeholder 19"/>
              <p:cNvSpPr>
                <a:spLocks noRot="1" noChangeAspect="1" noMove="1" noResize="1" noEditPoints="1" noAdjustHandles="1" noChangeArrowheads="1" noChangeShapeType="1" noTextEdit="1"/>
              </p:cNvSpPr>
              <p:nvPr>
                <p:ph idx="1"/>
              </p:nvPr>
            </p:nvSpPr>
            <p:spPr>
              <a:xfrm>
                <a:off x="637103" y="2172675"/>
                <a:ext cx="7130118" cy="3885634"/>
              </a:xfrm>
              <a:blipFill rotWithShape="1">
                <a:blip r:embed="rId3"/>
                <a:stretch>
                  <a:fillRect l="-3" t="-9" r="8" b="-8177"/>
                </a:stretch>
              </a:blipFill>
            </p:spPr>
            <p:txBody>
              <a:bodyPr/>
              <a:lstStyle/>
              <a:p>
                <a:r>
                  <a:rPr lang="zh-CN" altLang="en-US">
                    <a:noFill/>
                  </a:rPr>
                  <a:t> </a:t>
                </a:r>
              </a:p>
            </p:txBody>
          </p:sp>
        </mc:Fallback>
      </mc:AlternateContent>
      <p:sp>
        <p:nvSpPr>
          <p:cNvPr id="20" name="Rectangle 19"/>
          <p:cNvSpPr/>
          <p:nvPr/>
        </p:nvSpPr>
        <p:spPr>
          <a:xfrm>
            <a:off x="9257156" y="5334845"/>
            <a:ext cx="2614552" cy="14049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f+1</a:t>
            </a:r>
            <a:r>
              <a:rPr lang="zh-CN" altLang="en-US" sz="2400" dirty="0"/>
              <a:t>轮对于实践来说效率太低</a:t>
            </a:r>
            <a:endParaRPr lang="zh-CN" altLang="en-US" sz="2400" dirty="0"/>
          </a:p>
        </p:txBody>
      </p:sp>
      <p:pic>
        <p:nvPicPr>
          <p:cNvPr id="21" name="图片 20" descr="J84`I@2ZF%$(]6X2[`[(KRY"/>
          <p:cNvPicPr>
            <a:picLocks noChangeAspect="1"/>
          </p:cNvPicPr>
          <p:nvPr/>
        </p:nvPicPr>
        <p:blipFill>
          <a:blip r:embed="rId4"/>
          <a:stretch>
            <a:fillRect/>
          </a:stretch>
        </p:blipFill>
        <p:spPr>
          <a:xfrm>
            <a:off x="9902825" y="159385"/>
            <a:ext cx="2162175" cy="695325"/>
          </a:xfrm>
          <a:prstGeom prst="rect">
            <a:avLst/>
          </a:prstGeom>
        </p:spPr>
      </p:pic>
      <p:sp>
        <p:nvSpPr>
          <p:cNvPr id="22" name="日期占位符 2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linds(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linds(horizontal)">
                                      <p:cBhvr>
                                        <p:cTn id="17" dur="500"/>
                                        <p:tgtEl>
                                          <p:spTgt spid="19">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blinds(horizontal)">
                                      <p:cBhvr>
                                        <p:cTn id="20" dur="500"/>
                                        <p:tgtEl>
                                          <p:spTgt spid="19">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blinds(horizontal)">
                                      <p:cBhvr>
                                        <p:cTn id="23" dur="500"/>
                                        <p:tgtEl>
                                          <p:spTgt spid="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xEl>
                                              <p:pRg st="5" end="5"/>
                                            </p:txEl>
                                          </p:spTgt>
                                        </p:tgtEl>
                                        <p:attrNameLst>
                                          <p:attrName>style.visibility</p:attrName>
                                        </p:attrNameLst>
                                      </p:cBhvr>
                                      <p:to>
                                        <p:strVal val="visible"/>
                                      </p:to>
                                    </p:set>
                                    <p:animEffect transition="in" filter="blinds(horizontal)">
                                      <p:cBhvr>
                                        <p:cTn id="28" dur="500"/>
                                        <p:tgtEl>
                                          <p:spTgt spid="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730772" y="4566979"/>
            <a:ext cx="1578997" cy="1578997"/>
          </a:xfrm>
          <a:prstGeom prst="rect">
            <a:avLst/>
          </a:prstGeom>
        </p:spPr>
      </p:pic>
      <p:pic>
        <p:nvPicPr>
          <p:cNvPr id="5" name="Picture 4"/>
          <p:cNvPicPr>
            <a:picLocks noChangeAspect="1"/>
          </p:cNvPicPr>
          <p:nvPr/>
        </p:nvPicPr>
        <p:blipFill>
          <a:blip r:embed="rId1"/>
          <a:stretch>
            <a:fillRect/>
          </a:stretch>
        </p:blipFill>
        <p:spPr>
          <a:xfrm>
            <a:off x="2941273" y="2333076"/>
            <a:ext cx="1578997" cy="1578997"/>
          </a:xfrm>
          <a:prstGeom prst="rect">
            <a:avLst/>
          </a:prstGeom>
        </p:spPr>
      </p:pic>
      <p:pic>
        <p:nvPicPr>
          <p:cNvPr id="6" name="Picture 5"/>
          <p:cNvPicPr>
            <a:picLocks noChangeAspect="1"/>
          </p:cNvPicPr>
          <p:nvPr/>
        </p:nvPicPr>
        <p:blipFill>
          <a:blip r:embed="rId1"/>
          <a:stretch>
            <a:fillRect/>
          </a:stretch>
        </p:blipFill>
        <p:spPr>
          <a:xfrm>
            <a:off x="8092098" y="2351156"/>
            <a:ext cx="1578997" cy="1578997"/>
          </a:xfrm>
          <a:prstGeom prst="rect">
            <a:avLst/>
          </a:prstGeom>
        </p:spPr>
      </p:pic>
      <p:pic>
        <p:nvPicPr>
          <p:cNvPr id="7" name="Picture 6"/>
          <p:cNvPicPr>
            <a:picLocks noChangeAspect="1"/>
          </p:cNvPicPr>
          <p:nvPr/>
        </p:nvPicPr>
        <p:blipFill>
          <a:blip r:embed="rId1"/>
          <a:stretch>
            <a:fillRect/>
          </a:stretch>
        </p:blipFill>
        <p:spPr>
          <a:xfrm>
            <a:off x="7302598" y="4566979"/>
            <a:ext cx="1578997" cy="1578997"/>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643849" y="946928"/>
            <a:ext cx="1324671" cy="1948639"/>
          </a:xfrm>
          <a:prstGeom prst="rect">
            <a:avLst/>
          </a:prstGeom>
        </p:spPr>
      </p:pic>
      <p:pic>
        <p:nvPicPr>
          <p:cNvPr id="23" name="Shape 1084"/>
          <p:cNvPicPr preferRelativeResize="0">
            <a:picLocks noChangeAspect="1"/>
          </p:cNvPicPr>
          <p:nvPr/>
        </p:nvPicPr>
        <p:blipFill rotWithShape="1">
          <a:blip r:embed="rId3"/>
          <a:srcRect r="75883"/>
          <a:stretch>
            <a:fillRect/>
          </a:stretch>
        </p:blipFill>
        <p:spPr>
          <a:xfrm>
            <a:off x="3365629" y="1841720"/>
            <a:ext cx="281681" cy="1341120"/>
          </a:xfrm>
          <a:prstGeom prst="rect">
            <a:avLst/>
          </a:prstGeom>
          <a:noFill/>
          <a:ln>
            <a:noFill/>
          </a:ln>
        </p:spPr>
      </p:pic>
      <p:pic>
        <p:nvPicPr>
          <p:cNvPr id="24" name="Shape 1084"/>
          <p:cNvPicPr preferRelativeResize="0">
            <a:picLocks noChangeAspect="1"/>
          </p:cNvPicPr>
          <p:nvPr/>
        </p:nvPicPr>
        <p:blipFill rotWithShape="1">
          <a:blip r:embed="rId3"/>
          <a:srcRect r="75883"/>
          <a:stretch>
            <a:fillRect/>
          </a:stretch>
        </p:blipFill>
        <p:spPr>
          <a:xfrm flipH="1">
            <a:off x="3791118" y="1841720"/>
            <a:ext cx="276672" cy="1341120"/>
          </a:xfrm>
          <a:prstGeom prst="rect">
            <a:avLst/>
          </a:prstGeom>
          <a:noFill/>
          <a:ln>
            <a:noFill/>
          </a:ln>
        </p:spPr>
      </p:pic>
      <p:pic>
        <p:nvPicPr>
          <p:cNvPr id="25" name="Shape 1084"/>
          <p:cNvPicPr preferRelativeResize="0">
            <a:picLocks noChangeAspect="1"/>
          </p:cNvPicPr>
          <p:nvPr/>
        </p:nvPicPr>
        <p:blipFill rotWithShape="1">
          <a:blip r:embed="rId3"/>
          <a:srcRect r="75883"/>
          <a:stretch>
            <a:fillRect/>
          </a:stretch>
        </p:blipFill>
        <p:spPr>
          <a:xfrm>
            <a:off x="4127334" y="4094630"/>
            <a:ext cx="281681" cy="1341120"/>
          </a:xfrm>
          <a:prstGeom prst="rect">
            <a:avLst/>
          </a:prstGeom>
          <a:noFill/>
          <a:ln>
            <a:noFill/>
          </a:ln>
        </p:spPr>
      </p:pic>
      <p:pic>
        <p:nvPicPr>
          <p:cNvPr id="26" name="Shape 1084"/>
          <p:cNvPicPr preferRelativeResize="0">
            <a:picLocks noChangeAspect="1"/>
          </p:cNvPicPr>
          <p:nvPr/>
        </p:nvPicPr>
        <p:blipFill rotWithShape="1">
          <a:blip r:embed="rId3"/>
          <a:srcRect r="75883"/>
          <a:stretch>
            <a:fillRect/>
          </a:stretch>
        </p:blipFill>
        <p:spPr>
          <a:xfrm flipH="1">
            <a:off x="4552824" y="4094630"/>
            <a:ext cx="276672" cy="1341120"/>
          </a:xfrm>
          <a:prstGeom prst="rect">
            <a:avLst/>
          </a:prstGeom>
          <a:noFill/>
          <a:ln>
            <a:noFill/>
          </a:ln>
        </p:spPr>
      </p:pic>
      <p:sp>
        <p:nvSpPr>
          <p:cNvPr id="27" name="Cloud Callout 26"/>
          <p:cNvSpPr/>
          <p:nvPr/>
        </p:nvSpPr>
        <p:spPr>
          <a:xfrm>
            <a:off x="6968520" y="706687"/>
            <a:ext cx="2995265" cy="945067"/>
          </a:xfrm>
          <a:prstGeom prst="cloudCallout">
            <a:avLst>
              <a:gd name="adj1" fmla="val -58762"/>
              <a:gd name="adj2" fmla="val 314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Attack=1</a:t>
            </a:r>
            <a:endParaRPr lang="en-US" sz="2400" dirty="0"/>
          </a:p>
        </p:txBody>
      </p:sp>
      <p:sp>
        <p:nvSpPr>
          <p:cNvPr id="29" name="TextBox 28"/>
          <p:cNvSpPr txBox="1"/>
          <p:nvPr/>
        </p:nvSpPr>
        <p:spPr>
          <a:xfrm>
            <a:off x="4723704" y="1729308"/>
            <a:ext cx="1445459"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a:t>
            </a:r>
            <a:endParaRPr lang="en-US" sz="2400" dirty="0">
              <a:latin typeface="+mn-lt"/>
            </a:endParaRPr>
          </a:p>
        </p:txBody>
      </p:sp>
      <p:sp>
        <p:nvSpPr>
          <p:cNvPr id="38" name="TextBox 37"/>
          <p:cNvSpPr txBox="1"/>
          <p:nvPr/>
        </p:nvSpPr>
        <p:spPr>
          <a:xfrm>
            <a:off x="4717686" y="1729308"/>
            <a:ext cx="1445459"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a:t>
            </a:r>
            <a:endParaRPr lang="en-US" sz="2400" dirty="0">
              <a:latin typeface="+mn-lt"/>
            </a:endParaRPr>
          </a:p>
        </p:txBody>
      </p:sp>
      <p:sp>
        <p:nvSpPr>
          <p:cNvPr id="39" name="TextBox 38"/>
          <p:cNvSpPr txBox="1"/>
          <p:nvPr/>
        </p:nvSpPr>
        <p:spPr>
          <a:xfrm>
            <a:off x="4723704" y="1729308"/>
            <a:ext cx="1445459"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a:t>
            </a:r>
            <a:endParaRPr lang="en-US" sz="2400" dirty="0">
              <a:latin typeface="+mn-lt"/>
            </a:endParaRPr>
          </a:p>
        </p:txBody>
      </p:sp>
      <p:sp>
        <p:nvSpPr>
          <p:cNvPr id="40" name="TextBox 39"/>
          <p:cNvSpPr txBox="1"/>
          <p:nvPr/>
        </p:nvSpPr>
        <p:spPr>
          <a:xfrm>
            <a:off x="4723704" y="1729308"/>
            <a:ext cx="1445459"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a:t>
            </a:r>
            <a:endParaRPr lang="en-US" sz="2400" dirty="0">
              <a:latin typeface="+mn-lt"/>
            </a:endParaRPr>
          </a:p>
        </p:txBody>
      </p:sp>
      <p:sp>
        <p:nvSpPr>
          <p:cNvPr id="42" name="Rectangle 41"/>
          <p:cNvSpPr/>
          <p:nvPr/>
        </p:nvSpPr>
        <p:spPr>
          <a:xfrm>
            <a:off x="935114" y="1036199"/>
            <a:ext cx="1780619" cy="1037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f=2</a:t>
            </a:r>
            <a:endParaRPr lang="en-US" sz="2400" dirty="0"/>
          </a:p>
          <a:p>
            <a:pPr algn="ctr"/>
            <a:endParaRPr lang="en-US" sz="2400" dirty="0"/>
          </a:p>
        </p:txBody>
      </p:sp>
      <p:sp>
        <p:nvSpPr>
          <p:cNvPr id="43" name="TextBox 42"/>
          <p:cNvSpPr txBox="1"/>
          <p:nvPr/>
        </p:nvSpPr>
        <p:spPr>
          <a:xfrm>
            <a:off x="3131842" y="3972786"/>
            <a:ext cx="1463867" cy="501650"/>
          </a:xfrm>
          <a:prstGeom prst="rect">
            <a:avLst/>
          </a:prstGeom>
          <a:noFill/>
        </p:spPr>
        <p:txBody>
          <a:bodyPr wrap="square" rtlCol="0">
            <a:spAutoFit/>
          </a:bodyPr>
          <a:lstStyle/>
          <a:p>
            <a:r>
              <a:rPr lang="en-US" sz="2665" dirty="0">
                <a:latin typeface="+mn-lt"/>
              </a:rPr>
              <a:t>Brutus</a:t>
            </a:r>
            <a:endParaRPr lang="en-US" sz="2665" dirty="0">
              <a:latin typeface="+mn-lt"/>
            </a:endParaRPr>
          </a:p>
        </p:txBody>
      </p:sp>
      <p:sp>
        <p:nvSpPr>
          <p:cNvPr id="44" name="TextBox 43"/>
          <p:cNvSpPr txBox="1"/>
          <p:nvPr/>
        </p:nvSpPr>
        <p:spPr>
          <a:xfrm>
            <a:off x="2715733" y="5821875"/>
            <a:ext cx="1837091" cy="501650"/>
          </a:xfrm>
          <a:prstGeom prst="rect">
            <a:avLst/>
          </a:prstGeom>
          <a:noFill/>
        </p:spPr>
        <p:txBody>
          <a:bodyPr wrap="square" rtlCol="0">
            <a:spAutoFit/>
          </a:bodyPr>
          <a:lstStyle/>
          <a:p>
            <a:r>
              <a:rPr lang="en-US" sz="2665" dirty="0" err="1">
                <a:latin typeface="+mn-lt"/>
              </a:rPr>
              <a:t>Pompeius</a:t>
            </a:r>
            <a:endParaRPr lang="en-US" sz="2665" dirty="0">
              <a:latin typeface="+mn-lt"/>
            </a:endParaRPr>
          </a:p>
        </p:txBody>
      </p:sp>
      <p:sp>
        <p:nvSpPr>
          <p:cNvPr id="45" name="TextBox 44"/>
          <p:cNvSpPr txBox="1"/>
          <p:nvPr/>
        </p:nvSpPr>
        <p:spPr>
          <a:xfrm>
            <a:off x="6384053" y="5879236"/>
            <a:ext cx="1837091" cy="501650"/>
          </a:xfrm>
          <a:prstGeom prst="rect">
            <a:avLst/>
          </a:prstGeom>
          <a:noFill/>
        </p:spPr>
        <p:txBody>
          <a:bodyPr wrap="square" rtlCol="0">
            <a:spAutoFit/>
          </a:bodyPr>
          <a:lstStyle/>
          <a:p>
            <a:r>
              <a:rPr lang="en-US" sz="2665" dirty="0">
                <a:latin typeface="+mn-lt"/>
              </a:rPr>
              <a:t>Augustus</a:t>
            </a:r>
            <a:endParaRPr lang="en-US" sz="2665" dirty="0">
              <a:latin typeface="+mn-lt"/>
            </a:endParaRPr>
          </a:p>
        </p:txBody>
      </p:sp>
      <p:sp>
        <p:nvSpPr>
          <p:cNvPr id="46" name="TextBox 45"/>
          <p:cNvSpPr txBox="1"/>
          <p:nvPr/>
        </p:nvSpPr>
        <p:spPr>
          <a:xfrm>
            <a:off x="7782877" y="3848578"/>
            <a:ext cx="2446692" cy="501650"/>
          </a:xfrm>
          <a:prstGeom prst="rect">
            <a:avLst/>
          </a:prstGeom>
          <a:noFill/>
        </p:spPr>
        <p:txBody>
          <a:bodyPr wrap="square" rtlCol="0">
            <a:spAutoFit/>
          </a:bodyPr>
          <a:lstStyle/>
          <a:p>
            <a:r>
              <a:rPr lang="en-US" sz="2665" dirty="0">
                <a:latin typeface="+mn-lt"/>
              </a:rPr>
              <a:t>Marc Anthony</a:t>
            </a:r>
            <a:endParaRPr lang="en-US" sz="2665" dirty="0">
              <a:latin typeface="+mn-lt"/>
            </a:endParaRPr>
          </a:p>
        </p:txBody>
      </p:sp>
      <p:sp>
        <p:nvSpPr>
          <p:cNvPr id="47" name="Rectangle 46"/>
          <p:cNvSpPr/>
          <p:nvPr/>
        </p:nvSpPr>
        <p:spPr>
          <a:xfrm>
            <a:off x="4520270" y="1651754"/>
            <a:ext cx="1505828" cy="9496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图片 21" descr="J84`I@2ZF%$(]6X2[`[(KRY"/>
          <p:cNvPicPr>
            <a:picLocks noChangeAspect="1"/>
          </p:cNvPicPr>
          <p:nvPr/>
        </p:nvPicPr>
        <p:blipFill>
          <a:blip r:embed="rId4"/>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72398 0.0795339 L 0.35342 0.281398 " pathEditMode="fixed" rAng="0" ptsTypes="AA">
                                      <p:cBhvr>
                                        <p:cTn id="10" dur="2000" fill="hold"/>
                                        <p:tgtEl>
                                          <p:spTgt spid="29"/>
                                        </p:tgtEl>
                                        <p:attrNameLst>
                                          <p:attrName>ppt_x</p:attrName>
                                          <p:attrName>ppt_y</p:attrName>
                                        </p:attrNameLst>
                                      </p:cBhvr>
                                      <p:rCtr x="185" y="101"/>
                                    </p:animMotion>
                                  </p:childTnLst>
                                </p:cTn>
                              </p:par>
                              <p:par>
                                <p:cTn id="11" presetID="0" presetClass="path" presetSubtype="0" accel="50000" decel="50000" fill="hold" grpId="0" nodeType="withEffect">
                                  <p:stCondLst>
                                    <p:cond delay="0"/>
                                  </p:stCondLst>
                                  <p:childTnLst>
                                    <p:animMotion origin="layout" path="M -0.00021957 0.109168 L 0.30915 0.629848 " pathEditMode="fixed" rAng="0" ptsTypes="AA">
                                      <p:cBhvr>
                                        <p:cTn id="12" dur="2000" fill="hold"/>
                                        <p:tgtEl>
                                          <p:spTgt spid="38"/>
                                        </p:tgtEl>
                                        <p:attrNameLst>
                                          <p:attrName>ppt_x</p:attrName>
                                          <p:attrName>ppt_y</p:attrName>
                                        </p:attrNameLst>
                                      </p:cBhvr>
                                      <p:rCtr x="155" y="260"/>
                                    </p:animMotion>
                                  </p:childTnLst>
                                </p:cTn>
                              </p:par>
                              <p:par>
                                <p:cTn id="13" presetID="0" presetClass="path" presetSubtype="0" accel="50000" decel="50000" fill="hold" grpId="0" nodeType="withEffect">
                                  <p:stCondLst>
                                    <p:cond delay="0"/>
                                  </p:stCondLst>
                                  <p:childTnLst>
                                    <p:animMotion origin="layout" path="M 0.00278 0.02562 L 0.02899 0.50895 " pathEditMode="relative" rAng="0" ptsTypes="AA">
                                      <p:cBhvr>
                                        <p:cTn id="14" dur="2000" fill="hold"/>
                                        <p:tgtEl>
                                          <p:spTgt spid="39"/>
                                        </p:tgtEl>
                                        <p:attrNameLst>
                                          <p:attrName>ppt_x</p:attrName>
                                          <p:attrName>ppt_y</p:attrName>
                                        </p:attrNameLst>
                                      </p:cBhvr>
                                      <p:rCtr x="1302" y="24167"/>
                                    </p:animMotion>
                                  </p:childTnLst>
                                </p:cTn>
                              </p:par>
                              <p:par>
                                <p:cTn id="15" presetID="0" presetClass="path" presetSubtype="0" accel="50000" decel="50000" fill="hold" grpId="0" nodeType="withEffect">
                                  <p:stCondLst>
                                    <p:cond delay="0"/>
                                  </p:stCondLst>
                                  <p:childTnLst>
                                    <p:animMotion origin="layout" path="M -0.0566 -0.01203 L -0.22986 0.23118 " pathEditMode="relative" rAng="0" ptsTypes="AA">
                                      <p:cBhvr>
                                        <p:cTn id="16" dur="2000" fill="hold"/>
                                        <p:tgtEl>
                                          <p:spTgt spid="40"/>
                                        </p:tgtEl>
                                        <p:attrNameLst>
                                          <p:attrName>ppt_x</p:attrName>
                                          <p:attrName>ppt_y</p:attrName>
                                        </p:attrNameLst>
                                      </p:cBhvr>
                                      <p:rCtr x="-8663" y="12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8" grpId="0"/>
      <p:bldP spid="39" grpId="0"/>
      <p:bldP spid="40" grpId="0"/>
      <p:bldP spid="4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702197" y="4586029"/>
            <a:ext cx="1578997" cy="1578997"/>
          </a:xfrm>
          <a:prstGeom prst="rect">
            <a:avLst/>
          </a:prstGeom>
        </p:spPr>
      </p:pic>
      <p:pic>
        <p:nvPicPr>
          <p:cNvPr id="5" name="Picture 4"/>
          <p:cNvPicPr>
            <a:picLocks noChangeAspect="1"/>
          </p:cNvPicPr>
          <p:nvPr/>
        </p:nvPicPr>
        <p:blipFill>
          <a:blip r:embed="rId1"/>
          <a:stretch>
            <a:fillRect/>
          </a:stretch>
        </p:blipFill>
        <p:spPr>
          <a:xfrm>
            <a:off x="2912698" y="2352126"/>
            <a:ext cx="1578997" cy="1578997"/>
          </a:xfrm>
          <a:prstGeom prst="rect">
            <a:avLst/>
          </a:prstGeom>
        </p:spPr>
      </p:pic>
      <p:pic>
        <p:nvPicPr>
          <p:cNvPr id="6" name="Picture 5"/>
          <p:cNvPicPr>
            <a:picLocks noChangeAspect="1"/>
          </p:cNvPicPr>
          <p:nvPr/>
        </p:nvPicPr>
        <p:blipFill>
          <a:blip r:embed="rId1"/>
          <a:stretch>
            <a:fillRect/>
          </a:stretch>
        </p:blipFill>
        <p:spPr>
          <a:xfrm>
            <a:off x="8063523" y="2370206"/>
            <a:ext cx="1578997" cy="1578997"/>
          </a:xfrm>
          <a:prstGeom prst="rect">
            <a:avLst/>
          </a:prstGeom>
        </p:spPr>
      </p:pic>
      <p:pic>
        <p:nvPicPr>
          <p:cNvPr id="7" name="Picture 6"/>
          <p:cNvPicPr>
            <a:picLocks noChangeAspect="1"/>
          </p:cNvPicPr>
          <p:nvPr/>
        </p:nvPicPr>
        <p:blipFill>
          <a:blip r:embed="rId1"/>
          <a:stretch>
            <a:fillRect/>
          </a:stretch>
        </p:blipFill>
        <p:spPr>
          <a:xfrm>
            <a:off x="7274023" y="4586029"/>
            <a:ext cx="1578997" cy="1578997"/>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615274" y="965978"/>
            <a:ext cx="1324671" cy="1948639"/>
          </a:xfrm>
          <a:prstGeom prst="rect">
            <a:avLst/>
          </a:prstGeom>
        </p:spPr>
      </p:pic>
      <p:pic>
        <p:nvPicPr>
          <p:cNvPr id="23" name="Shape 1084"/>
          <p:cNvPicPr preferRelativeResize="0">
            <a:picLocks noChangeAspect="1"/>
          </p:cNvPicPr>
          <p:nvPr/>
        </p:nvPicPr>
        <p:blipFill rotWithShape="1">
          <a:blip r:embed="rId3"/>
          <a:srcRect r="75883"/>
          <a:stretch>
            <a:fillRect/>
          </a:stretch>
        </p:blipFill>
        <p:spPr>
          <a:xfrm>
            <a:off x="3337054" y="1860770"/>
            <a:ext cx="281681" cy="1341120"/>
          </a:xfrm>
          <a:prstGeom prst="rect">
            <a:avLst/>
          </a:prstGeom>
          <a:noFill/>
          <a:ln>
            <a:noFill/>
          </a:ln>
        </p:spPr>
      </p:pic>
      <p:pic>
        <p:nvPicPr>
          <p:cNvPr id="24" name="Shape 1084"/>
          <p:cNvPicPr preferRelativeResize="0">
            <a:picLocks noChangeAspect="1"/>
          </p:cNvPicPr>
          <p:nvPr/>
        </p:nvPicPr>
        <p:blipFill rotWithShape="1">
          <a:blip r:embed="rId3"/>
          <a:srcRect r="75883"/>
          <a:stretch>
            <a:fillRect/>
          </a:stretch>
        </p:blipFill>
        <p:spPr>
          <a:xfrm flipH="1">
            <a:off x="3762543" y="1860770"/>
            <a:ext cx="276672" cy="1341120"/>
          </a:xfrm>
          <a:prstGeom prst="rect">
            <a:avLst/>
          </a:prstGeom>
          <a:noFill/>
          <a:ln>
            <a:noFill/>
          </a:ln>
        </p:spPr>
      </p:pic>
      <p:pic>
        <p:nvPicPr>
          <p:cNvPr id="25" name="Shape 1084"/>
          <p:cNvPicPr preferRelativeResize="0">
            <a:picLocks noChangeAspect="1"/>
          </p:cNvPicPr>
          <p:nvPr/>
        </p:nvPicPr>
        <p:blipFill rotWithShape="1">
          <a:blip r:embed="rId3"/>
          <a:srcRect r="75883"/>
          <a:stretch>
            <a:fillRect/>
          </a:stretch>
        </p:blipFill>
        <p:spPr>
          <a:xfrm>
            <a:off x="4080754" y="4142609"/>
            <a:ext cx="281681" cy="1341120"/>
          </a:xfrm>
          <a:prstGeom prst="rect">
            <a:avLst/>
          </a:prstGeom>
          <a:noFill/>
          <a:ln>
            <a:noFill/>
          </a:ln>
        </p:spPr>
      </p:pic>
      <p:pic>
        <p:nvPicPr>
          <p:cNvPr id="26" name="Shape 1084"/>
          <p:cNvPicPr preferRelativeResize="0">
            <a:picLocks noChangeAspect="1"/>
          </p:cNvPicPr>
          <p:nvPr/>
        </p:nvPicPr>
        <p:blipFill rotWithShape="1">
          <a:blip r:embed="rId3"/>
          <a:srcRect r="75883"/>
          <a:stretch>
            <a:fillRect/>
          </a:stretch>
        </p:blipFill>
        <p:spPr>
          <a:xfrm flipH="1">
            <a:off x="4524249" y="4113680"/>
            <a:ext cx="276672" cy="1341120"/>
          </a:xfrm>
          <a:prstGeom prst="rect">
            <a:avLst/>
          </a:prstGeom>
          <a:noFill/>
          <a:ln>
            <a:noFill/>
          </a:ln>
        </p:spPr>
      </p:pic>
      <p:sp>
        <p:nvSpPr>
          <p:cNvPr id="27" name="Cloud Callout 26"/>
          <p:cNvSpPr/>
          <p:nvPr/>
        </p:nvSpPr>
        <p:spPr>
          <a:xfrm>
            <a:off x="6939945" y="725737"/>
            <a:ext cx="2995265" cy="945067"/>
          </a:xfrm>
          <a:prstGeom prst="cloudCallout">
            <a:avLst>
              <a:gd name="adj1" fmla="val -58762"/>
              <a:gd name="adj2" fmla="val 314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Attack=1</a:t>
            </a:r>
            <a:endParaRPr lang="en-US" sz="2400" dirty="0"/>
          </a:p>
        </p:txBody>
      </p:sp>
      <p:sp>
        <p:nvSpPr>
          <p:cNvPr id="38" name="TextBox 37"/>
          <p:cNvSpPr txBox="1"/>
          <p:nvPr/>
        </p:nvSpPr>
        <p:spPr>
          <a:xfrm>
            <a:off x="9387789" y="3474181"/>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Caesar,MA</a:t>
            </a:r>
            <a:endParaRPr lang="en-US" sz="2400" dirty="0">
              <a:latin typeface="+mn-lt"/>
            </a:endParaRPr>
          </a:p>
        </p:txBody>
      </p:sp>
      <p:sp>
        <p:nvSpPr>
          <p:cNvPr id="40" name="TextBox 39"/>
          <p:cNvSpPr txBox="1"/>
          <p:nvPr/>
        </p:nvSpPr>
        <p:spPr>
          <a:xfrm>
            <a:off x="8489751" y="5585334"/>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 name="Rectangle 2"/>
          <p:cNvSpPr/>
          <p:nvPr/>
        </p:nvSpPr>
        <p:spPr>
          <a:xfrm>
            <a:off x="906539" y="1055249"/>
            <a:ext cx="1780619" cy="1037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f=2</a:t>
            </a:r>
            <a:endParaRPr lang="en-US" sz="2400" dirty="0"/>
          </a:p>
          <a:p>
            <a:pPr algn="ctr"/>
            <a:r>
              <a:rPr lang="en-US" sz="2400" dirty="0"/>
              <a:t>r=1</a:t>
            </a:r>
            <a:endParaRPr lang="en-US" sz="2400" dirty="0"/>
          </a:p>
        </p:txBody>
      </p:sp>
      <p:sp>
        <p:nvSpPr>
          <p:cNvPr id="20" name="TextBox 19"/>
          <p:cNvSpPr txBox="1"/>
          <p:nvPr/>
        </p:nvSpPr>
        <p:spPr>
          <a:xfrm>
            <a:off x="3103267" y="3991836"/>
            <a:ext cx="1463867" cy="501650"/>
          </a:xfrm>
          <a:prstGeom prst="rect">
            <a:avLst/>
          </a:prstGeom>
          <a:noFill/>
        </p:spPr>
        <p:txBody>
          <a:bodyPr wrap="square" rtlCol="0">
            <a:spAutoFit/>
          </a:bodyPr>
          <a:lstStyle/>
          <a:p>
            <a:r>
              <a:rPr lang="en-US" sz="2665" dirty="0">
                <a:latin typeface="+mn-lt"/>
              </a:rPr>
              <a:t>Brutus</a:t>
            </a:r>
            <a:endParaRPr lang="en-US" sz="2665" dirty="0">
              <a:latin typeface="+mn-lt"/>
            </a:endParaRPr>
          </a:p>
        </p:txBody>
      </p:sp>
      <p:sp>
        <p:nvSpPr>
          <p:cNvPr id="21" name="TextBox 20"/>
          <p:cNvSpPr txBox="1"/>
          <p:nvPr/>
        </p:nvSpPr>
        <p:spPr>
          <a:xfrm>
            <a:off x="2687158" y="5840925"/>
            <a:ext cx="1837091" cy="501650"/>
          </a:xfrm>
          <a:prstGeom prst="rect">
            <a:avLst/>
          </a:prstGeom>
          <a:noFill/>
        </p:spPr>
        <p:txBody>
          <a:bodyPr wrap="square" rtlCol="0">
            <a:spAutoFit/>
          </a:bodyPr>
          <a:lstStyle/>
          <a:p>
            <a:r>
              <a:rPr lang="en-US" sz="2665" dirty="0" err="1">
                <a:latin typeface="+mn-lt"/>
              </a:rPr>
              <a:t>Pompeius</a:t>
            </a:r>
            <a:endParaRPr lang="en-US" sz="2665" dirty="0">
              <a:latin typeface="+mn-lt"/>
            </a:endParaRPr>
          </a:p>
        </p:txBody>
      </p:sp>
      <p:sp>
        <p:nvSpPr>
          <p:cNvPr id="28" name="TextBox 27"/>
          <p:cNvSpPr txBox="1"/>
          <p:nvPr/>
        </p:nvSpPr>
        <p:spPr>
          <a:xfrm>
            <a:off x="6355478" y="5898286"/>
            <a:ext cx="1837091" cy="501650"/>
          </a:xfrm>
          <a:prstGeom prst="rect">
            <a:avLst/>
          </a:prstGeom>
          <a:noFill/>
        </p:spPr>
        <p:txBody>
          <a:bodyPr wrap="square" rtlCol="0">
            <a:spAutoFit/>
          </a:bodyPr>
          <a:lstStyle/>
          <a:p>
            <a:r>
              <a:rPr lang="en-US" sz="2665" dirty="0">
                <a:latin typeface="+mn-lt"/>
              </a:rPr>
              <a:t>Augustus</a:t>
            </a:r>
            <a:endParaRPr lang="en-US" sz="2665" dirty="0">
              <a:latin typeface="+mn-lt"/>
            </a:endParaRPr>
          </a:p>
        </p:txBody>
      </p:sp>
      <p:sp>
        <p:nvSpPr>
          <p:cNvPr id="30" name="TextBox 29"/>
          <p:cNvSpPr txBox="1"/>
          <p:nvPr/>
        </p:nvSpPr>
        <p:spPr>
          <a:xfrm>
            <a:off x="7754302" y="3867628"/>
            <a:ext cx="2446692" cy="501650"/>
          </a:xfrm>
          <a:prstGeom prst="rect">
            <a:avLst/>
          </a:prstGeom>
          <a:noFill/>
        </p:spPr>
        <p:txBody>
          <a:bodyPr wrap="square" rtlCol="0">
            <a:spAutoFit/>
          </a:bodyPr>
          <a:lstStyle/>
          <a:p>
            <a:r>
              <a:rPr lang="en-US" sz="2665" dirty="0">
                <a:latin typeface="+mn-lt"/>
              </a:rPr>
              <a:t>Marc Anthony</a:t>
            </a:r>
            <a:endParaRPr lang="en-US" sz="2665" dirty="0">
              <a:latin typeface="+mn-lt"/>
            </a:endParaRPr>
          </a:p>
        </p:txBody>
      </p:sp>
      <p:sp>
        <p:nvSpPr>
          <p:cNvPr id="32" name="TextBox 31"/>
          <p:cNvSpPr txBox="1"/>
          <p:nvPr/>
        </p:nvSpPr>
        <p:spPr>
          <a:xfrm>
            <a:off x="8498761" y="5588310"/>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3" name="TextBox 32"/>
          <p:cNvSpPr txBox="1"/>
          <p:nvPr/>
        </p:nvSpPr>
        <p:spPr>
          <a:xfrm>
            <a:off x="8498761" y="5579381"/>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4" name="TextBox 33"/>
          <p:cNvSpPr txBox="1"/>
          <p:nvPr/>
        </p:nvSpPr>
        <p:spPr>
          <a:xfrm>
            <a:off x="8507770" y="5588310"/>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5" name="TextBox 34"/>
          <p:cNvSpPr txBox="1"/>
          <p:nvPr/>
        </p:nvSpPr>
        <p:spPr>
          <a:xfrm>
            <a:off x="8507770" y="5591288"/>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6" name="TextBox 35"/>
          <p:cNvSpPr txBox="1"/>
          <p:nvPr/>
        </p:nvSpPr>
        <p:spPr>
          <a:xfrm>
            <a:off x="9387789" y="3483110"/>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Caesar,MA</a:t>
            </a:r>
            <a:endParaRPr lang="en-US" sz="2400" dirty="0">
              <a:latin typeface="+mn-lt"/>
            </a:endParaRPr>
          </a:p>
        </p:txBody>
      </p:sp>
      <p:sp>
        <p:nvSpPr>
          <p:cNvPr id="37" name="TextBox 36"/>
          <p:cNvSpPr txBox="1"/>
          <p:nvPr/>
        </p:nvSpPr>
        <p:spPr>
          <a:xfrm>
            <a:off x="9387789" y="3474180"/>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Caesar,MA</a:t>
            </a:r>
            <a:endParaRPr lang="en-US" sz="2400" dirty="0">
              <a:latin typeface="+mn-lt"/>
            </a:endParaRPr>
          </a:p>
        </p:txBody>
      </p:sp>
      <p:sp>
        <p:nvSpPr>
          <p:cNvPr id="42" name="TextBox 41"/>
          <p:cNvSpPr txBox="1"/>
          <p:nvPr/>
        </p:nvSpPr>
        <p:spPr>
          <a:xfrm>
            <a:off x="9387789" y="3483109"/>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Caesar,MA</a:t>
            </a:r>
            <a:endParaRPr lang="en-US" sz="2400" dirty="0">
              <a:latin typeface="+mn-lt"/>
            </a:endParaRPr>
          </a:p>
        </p:txBody>
      </p:sp>
      <p:sp>
        <p:nvSpPr>
          <p:cNvPr id="43" name="TextBox 42"/>
          <p:cNvSpPr txBox="1"/>
          <p:nvPr/>
        </p:nvSpPr>
        <p:spPr>
          <a:xfrm>
            <a:off x="9387789" y="3474178"/>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Caesar,MA</a:t>
            </a:r>
            <a:endParaRPr lang="en-US" sz="2400" dirty="0">
              <a:latin typeface="+mn-lt"/>
            </a:endParaRPr>
          </a:p>
        </p:txBody>
      </p:sp>
      <p:pic>
        <p:nvPicPr>
          <p:cNvPr id="29" name="图片 28" descr="J84`I@2ZF%$(]6X2[`[(KRY"/>
          <p:cNvPicPr>
            <a:picLocks noChangeAspect="1"/>
          </p:cNvPicPr>
          <p:nvPr/>
        </p:nvPicPr>
        <p:blipFill>
          <a:blip r:embed="rId4"/>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12 0.00093 L -0.50712 -0.04475 " pathEditMode="relative" ptsTypes="AA">
                                      <p:cBhvr>
                                        <p:cTn id="6" dur="2000" fill="hold"/>
                                        <p:tgtEl>
                                          <p:spTgt spid="4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2813 0.00092 L -0.36823 -0.5713 " pathEditMode="relative" rAng="0" ptsTypes="AA">
                                      <p:cBhvr>
                                        <p:cTn id="8" dur="2000" fill="hold"/>
                                        <p:tgtEl>
                                          <p:spTgt spid="33"/>
                                        </p:tgtEl>
                                        <p:attrNameLst>
                                          <p:attrName>ppt_x</p:attrName>
                                          <p:attrName>ppt_y</p:attrName>
                                        </p:attrNameLst>
                                      </p:cBhvr>
                                      <p:rCtr x="-17014" y="-28611"/>
                                    </p:animMotion>
                                  </p:childTnLst>
                                </p:cTn>
                              </p:par>
                              <p:par>
                                <p:cTn id="9" presetID="0" presetClass="path" presetSubtype="0" accel="50000" decel="50000" fill="hold" grpId="0" nodeType="withEffect">
                                  <p:stCondLst>
                                    <p:cond delay="0"/>
                                  </p:stCondLst>
                                  <p:childTnLst>
                                    <p:animMotion origin="layout" path="M -0.02812 0.00093 L 0.10139 -0.3929 " pathEditMode="relative" rAng="0" ptsTypes="AA">
                                      <p:cBhvr>
                                        <p:cTn id="10" dur="2000" fill="hold"/>
                                        <p:tgtEl>
                                          <p:spTgt spid="34"/>
                                        </p:tgtEl>
                                        <p:attrNameLst>
                                          <p:attrName>ppt_x</p:attrName>
                                          <p:attrName>ppt_y</p:attrName>
                                        </p:attrNameLst>
                                      </p:cBhvr>
                                      <p:rCtr x="6476" y="-19691"/>
                                    </p:animMotion>
                                  </p:childTnLst>
                                </p:cTn>
                              </p:par>
                              <p:par>
                                <p:cTn id="11" presetID="0" presetClass="path" presetSubtype="0" accel="50000" decel="50000" fill="hold" grpId="0" nodeType="withEffect">
                                  <p:stCondLst>
                                    <p:cond delay="0"/>
                                  </p:stCondLst>
                                  <p:childTnLst>
                                    <p:animMotion origin="layout" path="M -0.0243 1.60494E-6 L -0.60677 -0.32346 " pathEditMode="relative" rAng="0" ptsTypes="AA">
                                      <p:cBhvr>
                                        <p:cTn id="12" dur="2000" fill="hold"/>
                                        <p:tgtEl>
                                          <p:spTgt spid="35"/>
                                        </p:tgtEl>
                                        <p:attrNameLst>
                                          <p:attrName>ppt_x</p:attrName>
                                          <p:attrName>ppt_y</p:attrName>
                                        </p:attrNameLst>
                                      </p:cBhvr>
                                      <p:rCtr x="-29132" y="-16173"/>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 0 L -0.21632 -0.24414 " pathEditMode="relative" ptsTypes="AA">
                                      <p:cBhvr>
                                        <p:cTn id="16" dur="2000" fill="hold"/>
                                        <p:tgtEl>
                                          <p:spTgt spid="38"/>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9.87654E-7 L -0.36944 0.21451 " pathEditMode="relative" rAng="0" ptsTypes="AA">
                                      <p:cBhvr>
                                        <p:cTn id="18" dur="2000" fill="hold"/>
                                        <p:tgtEl>
                                          <p:spTgt spid="36"/>
                                        </p:tgtEl>
                                        <p:attrNameLst>
                                          <p:attrName>ppt_x</p:attrName>
                                          <p:attrName>ppt_y</p:attrName>
                                        </p:attrNameLst>
                                      </p:cBhvr>
                                      <p:rCtr x="-18472" y="10710"/>
                                    </p:animMotion>
                                  </p:childTnLst>
                                </p:cTn>
                              </p:par>
                              <p:par>
                                <p:cTn id="19" presetID="0" presetClass="path" presetSubtype="0" accel="50000" decel="50000" fill="hold" grpId="0" nodeType="withEffect">
                                  <p:stCondLst>
                                    <p:cond delay="0"/>
                                  </p:stCondLst>
                                  <p:childTnLst>
                                    <p:animMotion origin="layout" path="M -3.33333E-6 3.58025E-6 L 0.04497 0.26358 " pathEditMode="relative" rAng="0" ptsTypes="AA">
                                      <p:cBhvr>
                                        <p:cTn id="20" dur="2000" fill="hold"/>
                                        <p:tgtEl>
                                          <p:spTgt spid="37"/>
                                        </p:tgtEl>
                                        <p:attrNameLst>
                                          <p:attrName>ppt_x</p:attrName>
                                          <p:attrName>ppt_y</p:attrName>
                                        </p:attrNameLst>
                                      </p:cBhvr>
                                      <p:rCtr x="2240" y="13179"/>
                                    </p:animMotion>
                                  </p:childTnLst>
                                </p:cTn>
                              </p:par>
                              <p:par>
                                <p:cTn id="21" presetID="0" presetClass="path" presetSubtype="0" accel="50000" decel="50000" fill="hold" grpId="0" nodeType="withEffect">
                                  <p:stCondLst>
                                    <p:cond delay="0"/>
                                  </p:stCondLst>
                                  <p:childTnLst>
                                    <p:animMotion origin="layout" path="M -3.33333E-6 -9.87654E-7 L -0.42135 -0.05 " pathEditMode="relative" rAng="0" ptsTypes="AA">
                                      <p:cBhvr>
                                        <p:cTn id="22" dur="2000" fill="hold"/>
                                        <p:tgtEl>
                                          <p:spTgt spid="42"/>
                                        </p:tgtEl>
                                        <p:attrNameLst>
                                          <p:attrName>ppt_x</p:attrName>
                                          <p:attrName>ppt_y</p:attrName>
                                        </p:attrNameLst>
                                      </p:cBhvr>
                                      <p:rCtr x="-21076"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33" grpId="0"/>
      <p:bldP spid="34" grpId="0"/>
      <p:bldP spid="35" grpId="0"/>
      <p:bldP spid="36" grpId="0"/>
      <p:bldP spid="37"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722517" y="4567614"/>
            <a:ext cx="1578997" cy="1578997"/>
          </a:xfrm>
          <a:prstGeom prst="rect">
            <a:avLst/>
          </a:prstGeom>
        </p:spPr>
      </p:pic>
      <p:pic>
        <p:nvPicPr>
          <p:cNvPr id="5" name="Picture 4"/>
          <p:cNvPicPr>
            <a:picLocks noChangeAspect="1"/>
          </p:cNvPicPr>
          <p:nvPr/>
        </p:nvPicPr>
        <p:blipFill>
          <a:blip r:embed="rId1"/>
          <a:stretch>
            <a:fillRect/>
          </a:stretch>
        </p:blipFill>
        <p:spPr>
          <a:xfrm>
            <a:off x="2933018" y="2333711"/>
            <a:ext cx="1578997" cy="1578997"/>
          </a:xfrm>
          <a:prstGeom prst="rect">
            <a:avLst/>
          </a:prstGeom>
        </p:spPr>
      </p:pic>
      <p:pic>
        <p:nvPicPr>
          <p:cNvPr id="6" name="Picture 5"/>
          <p:cNvPicPr>
            <a:picLocks noChangeAspect="1"/>
          </p:cNvPicPr>
          <p:nvPr/>
        </p:nvPicPr>
        <p:blipFill>
          <a:blip r:embed="rId1"/>
          <a:stretch>
            <a:fillRect/>
          </a:stretch>
        </p:blipFill>
        <p:spPr>
          <a:xfrm>
            <a:off x="8083843" y="2351791"/>
            <a:ext cx="1578997" cy="1578997"/>
          </a:xfrm>
          <a:prstGeom prst="rect">
            <a:avLst/>
          </a:prstGeom>
        </p:spPr>
      </p:pic>
      <p:pic>
        <p:nvPicPr>
          <p:cNvPr id="7" name="Picture 6"/>
          <p:cNvPicPr>
            <a:picLocks noChangeAspect="1"/>
          </p:cNvPicPr>
          <p:nvPr/>
        </p:nvPicPr>
        <p:blipFill>
          <a:blip r:embed="rId1"/>
          <a:stretch>
            <a:fillRect/>
          </a:stretch>
        </p:blipFill>
        <p:spPr>
          <a:xfrm>
            <a:off x="7294343" y="4567614"/>
            <a:ext cx="1578997" cy="1578997"/>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635594" y="947563"/>
            <a:ext cx="1324671" cy="1948639"/>
          </a:xfrm>
          <a:prstGeom prst="rect">
            <a:avLst/>
          </a:prstGeom>
        </p:spPr>
      </p:pic>
      <p:pic>
        <p:nvPicPr>
          <p:cNvPr id="23" name="Shape 1084"/>
          <p:cNvPicPr preferRelativeResize="0">
            <a:picLocks noChangeAspect="1"/>
          </p:cNvPicPr>
          <p:nvPr/>
        </p:nvPicPr>
        <p:blipFill rotWithShape="1">
          <a:blip r:embed="rId3"/>
          <a:srcRect r="75883"/>
          <a:stretch>
            <a:fillRect/>
          </a:stretch>
        </p:blipFill>
        <p:spPr>
          <a:xfrm>
            <a:off x="3357374" y="1842355"/>
            <a:ext cx="281681" cy="1341120"/>
          </a:xfrm>
          <a:prstGeom prst="rect">
            <a:avLst/>
          </a:prstGeom>
          <a:noFill/>
          <a:ln>
            <a:noFill/>
          </a:ln>
        </p:spPr>
      </p:pic>
      <p:pic>
        <p:nvPicPr>
          <p:cNvPr id="24" name="Shape 1084"/>
          <p:cNvPicPr preferRelativeResize="0">
            <a:picLocks noChangeAspect="1"/>
          </p:cNvPicPr>
          <p:nvPr/>
        </p:nvPicPr>
        <p:blipFill rotWithShape="1">
          <a:blip r:embed="rId3"/>
          <a:srcRect r="75883"/>
          <a:stretch>
            <a:fillRect/>
          </a:stretch>
        </p:blipFill>
        <p:spPr>
          <a:xfrm flipH="1">
            <a:off x="3782863" y="1842355"/>
            <a:ext cx="276672" cy="1341120"/>
          </a:xfrm>
          <a:prstGeom prst="rect">
            <a:avLst/>
          </a:prstGeom>
          <a:noFill/>
          <a:ln>
            <a:noFill/>
          </a:ln>
        </p:spPr>
      </p:pic>
      <p:pic>
        <p:nvPicPr>
          <p:cNvPr id="25" name="Shape 1084"/>
          <p:cNvPicPr preferRelativeResize="0">
            <a:picLocks noChangeAspect="1"/>
          </p:cNvPicPr>
          <p:nvPr/>
        </p:nvPicPr>
        <p:blipFill rotWithShape="1">
          <a:blip r:embed="rId3"/>
          <a:srcRect r="75883"/>
          <a:stretch>
            <a:fillRect/>
          </a:stretch>
        </p:blipFill>
        <p:spPr>
          <a:xfrm>
            <a:off x="4101074" y="4124194"/>
            <a:ext cx="281681" cy="1341120"/>
          </a:xfrm>
          <a:prstGeom prst="rect">
            <a:avLst/>
          </a:prstGeom>
          <a:noFill/>
          <a:ln>
            <a:noFill/>
          </a:ln>
        </p:spPr>
      </p:pic>
      <p:pic>
        <p:nvPicPr>
          <p:cNvPr id="26" name="Shape 1084"/>
          <p:cNvPicPr preferRelativeResize="0">
            <a:picLocks noChangeAspect="1"/>
          </p:cNvPicPr>
          <p:nvPr/>
        </p:nvPicPr>
        <p:blipFill rotWithShape="1">
          <a:blip r:embed="rId3"/>
          <a:srcRect r="75883"/>
          <a:stretch>
            <a:fillRect/>
          </a:stretch>
        </p:blipFill>
        <p:spPr>
          <a:xfrm flipH="1">
            <a:off x="4544569" y="4095265"/>
            <a:ext cx="276672" cy="1341120"/>
          </a:xfrm>
          <a:prstGeom prst="rect">
            <a:avLst/>
          </a:prstGeom>
          <a:noFill/>
          <a:ln>
            <a:noFill/>
          </a:ln>
        </p:spPr>
      </p:pic>
      <p:sp>
        <p:nvSpPr>
          <p:cNvPr id="27" name="Cloud Callout 26"/>
          <p:cNvSpPr/>
          <p:nvPr/>
        </p:nvSpPr>
        <p:spPr>
          <a:xfrm>
            <a:off x="6960265" y="707322"/>
            <a:ext cx="2995265" cy="945067"/>
          </a:xfrm>
          <a:prstGeom prst="cloudCallout">
            <a:avLst>
              <a:gd name="adj1" fmla="val -58762"/>
              <a:gd name="adj2" fmla="val 314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Attack=1</a:t>
            </a:r>
            <a:endParaRPr lang="en-US" sz="2400" dirty="0"/>
          </a:p>
        </p:txBody>
      </p:sp>
      <p:sp>
        <p:nvSpPr>
          <p:cNvPr id="38" name="TextBox 37"/>
          <p:cNvSpPr txBox="1"/>
          <p:nvPr/>
        </p:nvSpPr>
        <p:spPr>
          <a:xfrm>
            <a:off x="9398584" y="3465291"/>
            <a:ext cx="2063184" cy="460375"/>
          </a:xfrm>
          <a:prstGeom prst="rect">
            <a:avLst/>
          </a:prstGeom>
          <a:noFill/>
        </p:spPr>
        <p:txBody>
          <a:bodyPr wrap="square" rtlCol="0">
            <a:spAutoFit/>
          </a:bodyPr>
          <a:lstStyle/>
          <a:p>
            <a:r>
              <a:rPr lang="en-US" sz="2400" dirty="0"/>
              <a:t>1</a:t>
            </a:r>
            <a:r>
              <a:rPr lang="en-US" sz="2400" baseline="-25000" dirty="0">
                <a:latin typeface="Bradley Hand" pitchFamily="2" charset="77"/>
              </a:rPr>
              <a:t>Caesar,MA</a:t>
            </a:r>
            <a:endParaRPr lang="en-US" sz="2400" dirty="0"/>
          </a:p>
        </p:txBody>
      </p:sp>
      <p:sp>
        <p:nvSpPr>
          <p:cNvPr id="40" name="TextBox 39"/>
          <p:cNvSpPr txBox="1"/>
          <p:nvPr/>
        </p:nvSpPr>
        <p:spPr>
          <a:xfrm>
            <a:off x="8510071" y="5566919"/>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 name="Rectangle 2"/>
          <p:cNvSpPr/>
          <p:nvPr/>
        </p:nvSpPr>
        <p:spPr>
          <a:xfrm>
            <a:off x="926859" y="1036834"/>
            <a:ext cx="1780619" cy="1037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f=2</a:t>
            </a:r>
            <a:endParaRPr lang="en-US" sz="2400" dirty="0"/>
          </a:p>
          <a:p>
            <a:pPr algn="ctr"/>
            <a:r>
              <a:rPr lang="en-US" sz="2400" dirty="0"/>
              <a:t>r=2</a:t>
            </a:r>
            <a:endParaRPr lang="en-US" sz="2400" dirty="0"/>
          </a:p>
        </p:txBody>
      </p:sp>
      <p:sp>
        <p:nvSpPr>
          <p:cNvPr id="20" name="TextBox 19"/>
          <p:cNvSpPr txBox="1"/>
          <p:nvPr/>
        </p:nvSpPr>
        <p:spPr>
          <a:xfrm>
            <a:off x="3123587" y="3973421"/>
            <a:ext cx="1463867" cy="501650"/>
          </a:xfrm>
          <a:prstGeom prst="rect">
            <a:avLst/>
          </a:prstGeom>
          <a:noFill/>
        </p:spPr>
        <p:txBody>
          <a:bodyPr wrap="square" rtlCol="0">
            <a:spAutoFit/>
          </a:bodyPr>
          <a:lstStyle/>
          <a:p>
            <a:r>
              <a:rPr lang="en-US" sz="2665" dirty="0">
                <a:latin typeface="+mn-lt"/>
              </a:rPr>
              <a:t>Brutus</a:t>
            </a:r>
            <a:endParaRPr lang="en-US" sz="2665" dirty="0">
              <a:latin typeface="+mn-lt"/>
            </a:endParaRPr>
          </a:p>
        </p:txBody>
      </p:sp>
      <p:sp>
        <p:nvSpPr>
          <p:cNvPr id="21" name="TextBox 20"/>
          <p:cNvSpPr txBox="1"/>
          <p:nvPr/>
        </p:nvSpPr>
        <p:spPr>
          <a:xfrm>
            <a:off x="2707478" y="5822510"/>
            <a:ext cx="1837091" cy="501650"/>
          </a:xfrm>
          <a:prstGeom prst="rect">
            <a:avLst/>
          </a:prstGeom>
          <a:noFill/>
        </p:spPr>
        <p:txBody>
          <a:bodyPr wrap="square" rtlCol="0">
            <a:spAutoFit/>
          </a:bodyPr>
          <a:lstStyle/>
          <a:p>
            <a:r>
              <a:rPr lang="en-US" sz="2665" dirty="0" err="1">
                <a:latin typeface="+mn-lt"/>
              </a:rPr>
              <a:t>Pompeius</a:t>
            </a:r>
            <a:endParaRPr lang="en-US" sz="2665" dirty="0">
              <a:latin typeface="+mn-lt"/>
            </a:endParaRPr>
          </a:p>
        </p:txBody>
      </p:sp>
      <p:sp>
        <p:nvSpPr>
          <p:cNvPr id="28" name="TextBox 27"/>
          <p:cNvSpPr txBox="1"/>
          <p:nvPr/>
        </p:nvSpPr>
        <p:spPr>
          <a:xfrm>
            <a:off x="6375798" y="5879871"/>
            <a:ext cx="1837091" cy="501650"/>
          </a:xfrm>
          <a:prstGeom prst="rect">
            <a:avLst/>
          </a:prstGeom>
          <a:noFill/>
        </p:spPr>
        <p:txBody>
          <a:bodyPr wrap="square" rtlCol="0">
            <a:spAutoFit/>
          </a:bodyPr>
          <a:lstStyle/>
          <a:p>
            <a:r>
              <a:rPr lang="en-US" sz="2665" dirty="0">
                <a:latin typeface="+mn-lt"/>
              </a:rPr>
              <a:t>Augustus</a:t>
            </a:r>
            <a:endParaRPr lang="en-US" sz="2665" dirty="0">
              <a:latin typeface="+mn-lt"/>
            </a:endParaRPr>
          </a:p>
        </p:txBody>
      </p:sp>
      <p:sp>
        <p:nvSpPr>
          <p:cNvPr id="30" name="TextBox 29"/>
          <p:cNvSpPr txBox="1"/>
          <p:nvPr/>
        </p:nvSpPr>
        <p:spPr>
          <a:xfrm>
            <a:off x="7774622" y="3849213"/>
            <a:ext cx="2446692" cy="501650"/>
          </a:xfrm>
          <a:prstGeom prst="rect">
            <a:avLst/>
          </a:prstGeom>
          <a:noFill/>
        </p:spPr>
        <p:txBody>
          <a:bodyPr wrap="square" rtlCol="0">
            <a:spAutoFit/>
          </a:bodyPr>
          <a:lstStyle/>
          <a:p>
            <a:r>
              <a:rPr lang="en-US" sz="2665" dirty="0">
                <a:latin typeface="+mn-lt"/>
              </a:rPr>
              <a:t>Marc Anthony</a:t>
            </a:r>
            <a:endParaRPr lang="en-US" sz="2665" dirty="0">
              <a:latin typeface="+mn-lt"/>
            </a:endParaRPr>
          </a:p>
        </p:txBody>
      </p:sp>
      <p:sp>
        <p:nvSpPr>
          <p:cNvPr id="29" name="TextBox 28"/>
          <p:cNvSpPr txBox="1"/>
          <p:nvPr/>
        </p:nvSpPr>
        <p:spPr>
          <a:xfrm>
            <a:off x="926859" y="4239339"/>
            <a:ext cx="2944576" cy="460375"/>
          </a:xfrm>
          <a:prstGeom prst="rect">
            <a:avLst/>
          </a:prstGeom>
          <a:noFill/>
        </p:spPr>
        <p:txBody>
          <a:bodyPr wrap="square" rtlCol="0">
            <a:spAutoFit/>
          </a:bodyPr>
          <a:lstStyle/>
          <a:p>
            <a:r>
              <a:rPr lang="en-US" sz="2400" dirty="0"/>
              <a:t>0</a:t>
            </a:r>
            <a:r>
              <a:rPr lang="en-US" sz="2400" baseline="-25000" dirty="0">
                <a:latin typeface="Bradley Hand" pitchFamily="2" charset="77"/>
              </a:rPr>
              <a:t>Brutus,Pompeius</a:t>
            </a:r>
            <a:endParaRPr lang="en-US" sz="2400" dirty="0"/>
          </a:p>
        </p:txBody>
      </p:sp>
      <p:pic>
        <p:nvPicPr>
          <p:cNvPr id="12" name="Picture 11" descr="D:\Chrome下载\拒绝 (2).png拒绝 (2)"/>
          <p:cNvPicPr>
            <a:picLocks noChangeAspect="1"/>
          </p:cNvPicPr>
          <p:nvPr/>
        </p:nvPicPr>
        <p:blipFill>
          <a:blip r:embed="rId4"/>
          <a:srcRect/>
          <a:stretch>
            <a:fillRect/>
          </a:stretch>
        </p:blipFill>
        <p:spPr>
          <a:xfrm>
            <a:off x="6573713" y="2924143"/>
            <a:ext cx="1191895" cy="1191260"/>
          </a:xfrm>
          <a:prstGeom prst="rect">
            <a:avLst/>
          </a:prstGeom>
        </p:spPr>
      </p:pic>
      <p:pic>
        <p:nvPicPr>
          <p:cNvPr id="22" name="图片 21" descr="J84`I@2ZF%$(]6X2[`[(KRY"/>
          <p:cNvPicPr>
            <a:picLocks noChangeAspect="1"/>
          </p:cNvPicPr>
          <p:nvPr/>
        </p:nvPicPr>
        <p:blipFill>
          <a:blip r:embed="rId5"/>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33 0.02716 L 0.42048 -0.14814 " pathEditMode="relative" rAng="0" ptsTypes="AA">
                                      <p:cBhvr>
                                        <p:cTn id="10" dur="2000" fill="hold"/>
                                        <p:tgtEl>
                                          <p:spTgt spid="29"/>
                                        </p:tgtEl>
                                        <p:attrNameLst>
                                          <p:attrName>ppt_x</p:attrName>
                                          <p:attrName>ppt_y</p:attrName>
                                        </p:attrNameLst>
                                      </p:cBhvr>
                                      <p:rCtr x="20851" y="-876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H="1">
            <a:off x="4457700" y="913829"/>
            <a:ext cx="3276600" cy="3224192"/>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rot="10800000" flipH="1">
            <a:off x="5488244" y="2596941"/>
            <a:ext cx="1215513" cy="1196071"/>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339570" y="1457003"/>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PART 01</a:t>
            </a:r>
            <a:endParaRPr lang="zh-CN" altLang="en-US" sz="4000" dirty="0">
              <a:solidFill>
                <a:schemeClr val="bg1"/>
              </a:solidFill>
              <a:cs typeface="+mn-ea"/>
              <a:sym typeface="+mn-lt"/>
            </a:endParaRPr>
          </a:p>
        </p:txBody>
      </p:sp>
      <p:sp>
        <p:nvSpPr>
          <p:cNvPr id="9" name="文本框 3"/>
          <p:cNvSpPr txBox="1"/>
          <p:nvPr/>
        </p:nvSpPr>
        <p:spPr>
          <a:xfrm>
            <a:off x="2244807" y="4296475"/>
            <a:ext cx="7702385" cy="645160"/>
          </a:xfrm>
          <a:prstGeom prst="rect">
            <a:avLst/>
          </a:prstGeom>
          <a:noFill/>
        </p:spPr>
        <p:txBody>
          <a:bodyPr wrap="square" rtlCol="0">
            <a:spAutoFit/>
          </a:bodyPr>
          <a:lstStyle/>
          <a:p>
            <a:pPr algn="ctr">
              <a:buClrTx/>
              <a:buSzTx/>
              <a:buFontTx/>
            </a:pPr>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区块链简介</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pic>
        <p:nvPicPr>
          <p:cNvPr id="17" name="图片 16"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683782" y="4586664"/>
            <a:ext cx="1578997" cy="1578997"/>
          </a:xfrm>
          <a:prstGeom prst="rect">
            <a:avLst/>
          </a:prstGeom>
        </p:spPr>
      </p:pic>
      <p:pic>
        <p:nvPicPr>
          <p:cNvPr id="5" name="Picture 4"/>
          <p:cNvPicPr>
            <a:picLocks noChangeAspect="1"/>
          </p:cNvPicPr>
          <p:nvPr/>
        </p:nvPicPr>
        <p:blipFill>
          <a:blip r:embed="rId1"/>
          <a:stretch>
            <a:fillRect/>
          </a:stretch>
        </p:blipFill>
        <p:spPr>
          <a:xfrm>
            <a:off x="2894283" y="2352761"/>
            <a:ext cx="1578997" cy="1578997"/>
          </a:xfrm>
          <a:prstGeom prst="rect">
            <a:avLst/>
          </a:prstGeom>
        </p:spPr>
      </p:pic>
      <p:pic>
        <p:nvPicPr>
          <p:cNvPr id="6" name="Picture 5"/>
          <p:cNvPicPr>
            <a:picLocks noChangeAspect="1"/>
          </p:cNvPicPr>
          <p:nvPr/>
        </p:nvPicPr>
        <p:blipFill>
          <a:blip r:embed="rId1"/>
          <a:stretch>
            <a:fillRect/>
          </a:stretch>
        </p:blipFill>
        <p:spPr>
          <a:xfrm>
            <a:off x="8045108" y="2370841"/>
            <a:ext cx="1578997" cy="1578997"/>
          </a:xfrm>
          <a:prstGeom prst="rect">
            <a:avLst/>
          </a:prstGeom>
        </p:spPr>
      </p:pic>
      <p:pic>
        <p:nvPicPr>
          <p:cNvPr id="7" name="Picture 6"/>
          <p:cNvPicPr>
            <a:picLocks noChangeAspect="1"/>
          </p:cNvPicPr>
          <p:nvPr/>
        </p:nvPicPr>
        <p:blipFill>
          <a:blip r:embed="rId1"/>
          <a:stretch>
            <a:fillRect/>
          </a:stretch>
        </p:blipFill>
        <p:spPr>
          <a:xfrm>
            <a:off x="7255608" y="4586664"/>
            <a:ext cx="1578997" cy="1578997"/>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596859" y="966613"/>
            <a:ext cx="1324671" cy="1948639"/>
          </a:xfrm>
          <a:prstGeom prst="rect">
            <a:avLst/>
          </a:prstGeom>
        </p:spPr>
      </p:pic>
      <p:pic>
        <p:nvPicPr>
          <p:cNvPr id="23" name="Shape 1084"/>
          <p:cNvPicPr preferRelativeResize="0">
            <a:picLocks noChangeAspect="1"/>
          </p:cNvPicPr>
          <p:nvPr/>
        </p:nvPicPr>
        <p:blipFill rotWithShape="1">
          <a:blip r:embed="rId3"/>
          <a:srcRect r="75883"/>
          <a:stretch>
            <a:fillRect/>
          </a:stretch>
        </p:blipFill>
        <p:spPr>
          <a:xfrm>
            <a:off x="3318639" y="1861405"/>
            <a:ext cx="281681" cy="1341120"/>
          </a:xfrm>
          <a:prstGeom prst="rect">
            <a:avLst/>
          </a:prstGeom>
          <a:noFill/>
          <a:ln>
            <a:noFill/>
          </a:ln>
        </p:spPr>
      </p:pic>
      <p:pic>
        <p:nvPicPr>
          <p:cNvPr id="24" name="Shape 1084"/>
          <p:cNvPicPr preferRelativeResize="0">
            <a:picLocks noChangeAspect="1"/>
          </p:cNvPicPr>
          <p:nvPr/>
        </p:nvPicPr>
        <p:blipFill rotWithShape="1">
          <a:blip r:embed="rId3"/>
          <a:srcRect r="75883"/>
          <a:stretch>
            <a:fillRect/>
          </a:stretch>
        </p:blipFill>
        <p:spPr>
          <a:xfrm flipH="1">
            <a:off x="3744128" y="1861405"/>
            <a:ext cx="276672" cy="1341120"/>
          </a:xfrm>
          <a:prstGeom prst="rect">
            <a:avLst/>
          </a:prstGeom>
          <a:noFill/>
          <a:ln>
            <a:noFill/>
          </a:ln>
        </p:spPr>
      </p:pic>
      <p:pic>
        <p:nvPicPr>
          <p:cNvPr id="25" name="Shape 1084"/>
          <p:cNvPicPr preferRelativeResize="0">
            <a:picLocks noChangeAspect="1"/>
          </p:cNvPicPr>
          <p:nvPr/>
        </p:nvPicPr>
        <p:blipFill rotWithShape="1">
          <a:blip r:embed="rId3"/>
          <a:srcRect r="75883"/>
          <a:stretch>
            <a:fillRect/>
          </a:stretch>
        </p:blipFill>
        <p:spPr>
          <a:xfrm>
            <a:off x="4062339" y="4143244"/>
            <a:ext cx="281681" cy="1341120"/>
          </a:xfrm>
          <a:prstGeom prst="rect">
            <a:avLst/>
          </a:prstGeom>
          <a:noFill/>
          <a:ln>
            <a:noFill/>
          </a:ln>
        </p:spPr>
      </p:pic>
      <p:pic>
        <p:nvPicPr>
          <p:cNvPr id="26" name="Shape 1084"/>
          <p:cNvPicPr preferRelativeResize="0">
            <a:picLocks noChangeAspect="1"/>
          </p:cNvPicPr>
          <p:nvPr/>
        </p:nvPicPr>
        <p:blipFill rotWithShape="1">
          <a:blip r:embed="rId3"/>
          <a:srcRect r="75883"/>
          <a:stretch>
            <a:fillRect/>
          </a:stretch>
        </p:blipFill>
        <p:spPr>
          <a:xfrm flipH="1">
            <a:off x="4505834" y="4114315"/>
            <a:ext cx="276672" cy="1341120"/>
          </a:xfrm>
          <a:prstGeom prst="rect">
            <a:avLst/>
          </a:prstGeom>
          <a:noFill/>
          <a:ln>
            <a:noFill/>
          </a:ln>
        </p:spPr>
      </p:pic>
      <p:sp>
        <p:nvSpPr>
          <p:cNvPr id="27" name="Cloud Callout 26"/>
          <p:cNvSpPr/>
          <p:nvPr/>
        </p:nvSpPr>
        <p:spPr>
          <a:xfrm>
            <a:off x="6921530" y="726372"/>
            <a:ext cx="2995265" cy="945067"/>
          </a:xfrm>
          <a:prstGeom prst="cloudCallout">
            <a:avLst>
              <a:gd name="adj1" fmla="val -58762"/>
              <a:gd name="adj2" fmla="val 314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Attack=1</a:t>
            </a:r>
            <a:endParaRPr lang="en-US" sz="2400" dirty="0"/>
          </a:p>
        </p:txBody>
      </p:sp>
      <p:sp>
        <p:nvSpPr>
          <p:cNvPr id="38" name="TextBox 37"/>
          <p:cNvSpPr txBox="1"/>
          <p:nvPr/>
        </p:nvSpPr>
        <p:spPr>
          <a:xfrm>
            <a:off x="9369374" y="3474816"/>
            <a:ext cx="2063184" cy="460375"/>
          </a:xfrm>
          <a:prstGeom prst="rect">
            <a:avLst/>
          </a:prstGeom>
          <a:noFill/>
        </p:spPr>
        <p:txBody>
          <a:bodyPr wrap="square" rtlCol="0">
            <a:spAutoFit/>
          </a:bodyPr>
          <a:lstStyle/>
          <a:p>
            <a:r>
              <a:rPr lang="en-US" sz="2400" dirty="0"/>
              <a:t>1</a:t>
            </a:r>
            <a:r>
              <a:rPr lang="en-US" sz="2400" baseline="-25000" dirty="0">
                <a:latin typeface="Bradley Hand" pitchFamily="2" charset="77"/>
              </a:rPr>
              <a:t>Caesar,MA</a:t>
            </a:r>
            <a:endParaRPr lang="en-US" sz="2400" dirty="0"/>
          </a:p>
        </p:txBody>
      </p:sp>
      <p:sp>
        <p:nvSpPr>
          <p:cNvPr id="40" name="TextBox 39"/>
          <p:cNvSpPr txBox="1"/>
          <p:nvPr/>
        </p:nvSpPr>
        <p:spPr>
          <a:xfrm>
            <a:off x="8471336" y="5585969"/>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 name="Rectangle 2"/>
          <p:cNvSpPr/>
          <p:nvPr/>
        </p:nvSpPr>
        <p:spPr>
          <a:xfrm>
            <a:off x="888124" y="1055884"/>
            <a:ext cx="1780619" cy="1037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f=2</a:t>
            </a:r>
            <a:endParaRPr lang="en-US" sz="2400" dirty="0"/>
          </a:p>
          <a:p>
            <a:pPr algn="ctr"/>
            <a:r>
              <a:rPr lang="en-US" sz="2400" dirty="0"/>
              <a:t>r=3</a:t>
            </a:r>
            <a:endParaRPr lang="en-US" sz="2400" dirty="0"/>
          </a:p>
        </p:txBody>
      </p:sp>
      <p:sp>
        <p:nvSpPr>
          <p:cNvPr id="20" name="TextBox 19"/>
          <p:cNvSpPr txBox="1"/>
          <p:nvPr/>
        </p:nvSpPr>
        <p:spPr>
          <a:xfrm>
            <a:off x="3084852" y="3992471"/>
            <a:ext cx="1463867" cy="501650"/>
          </a:xfrm>
          <a:prstGeom prst="rect">
            <a:avLst/>
          </a:prstGeom>
          <a:noFill/>
        </p:spPr>
        <p:txBody>
          <a:bodyPr wrap="square" rtlCol="0">
            <a:spAutoFit/>
          </a:bodyPr>
          <a:lstStyle/>
          <a:p>
            <a:r>
              <a:rPr lang="en-US" sz="2665" dirty="0">
                <a:latin typeface="+mn-lt"/>
              </a:rPr>
              <a:t>Brutus</a:t>
            </a:r>
            <a:endParaRPr lang="en-US" sz="2665" dirty="0">
              <a:latin typeface="+mn-lt"/>
            </a:endParaRPr>
          </a:p>
        </p:txBody>
      </p:sp>
      <p:sp>
        <p:nvSpPr>
          <p:cNvPr id="21" name="TextBox 20"/>
          <p:cNvSpPr txBox="1"/>
          <p:nvPr/>
        </p:nvSpPr>
        <p:spPr>
          <a:xfrm>
            <a:off x="2668743" y="5841560"/>
            <a:ext cx="1837091" cy="501650"/>
          </a:xfrm>
          <a:prstGeom prst="rect">
            <a:avLst/>
          </a:prstGeom>
          <a:noFill/>
        </p:spPr>
        <p:txBody>
          <a:bodyPr wrap="square" rtlCol="0">
            <a:spAutoFit/>
          </a:bodyPr>
          <a:lstStyle/>
          <a:p>
            <a:r>
              <a:rPr lang="en-US" sz="2665" dirty="0" err="1">
                <a:latin typeface="+mn-lt"/>
              </a:rPr>
              <a:t>Pompeius</a:t>
            </a:r>
            <a:endParaRPr lang="en-US" sz="2665" dirty="0">
              <a:latin typeface="+mn-lt"/>
            </a:endParaRPr>
          </a:p>
        </p:txBody>
      </p:sp>
      <p:sp>
        <p:nvSpPr>
          <p:cNvPr id="28" name="TextBox 27"/>
          <p:cNvSpPr txBox="1"/>
          <p:nvPr/>
        </p:nvSpPr>
        <p:spPr>
          <a:xfrm>
            <a:off x="6337063" y="5898921"/>
            <a:ext cx="1837091" cy="501650"/>
          </a:xfrm>
          <a:prstGeom prst="rect">
            <a:avLst/>
          </a:prstGeom>
          <a:noFill/>
        </p:spPr>
        <p:txBody>
          <a:bodyPr wrap="square" rtlCol="0">
            <a:spAutoFit/>
          </a:bodyPr>
          <a:lstStyle/>
          <a:p>
            <a:r>
              <a:rPr lang="en-US" sz="2665" dirty="0">
                <a:latin typeface="+mn-lt"/>
              </a:rPr>
              <a:t>Augustus</a:t>
            </a:r>
            <a:endParaRPr lang="en-US" sz="2665" dirty="0">
              <a:latin typeface="+mn-lt"/>
            </a:endParaRPr>
          </a:p>
        </p:txBody>
      </p:sp>
      <p:sp>
        <p:nvSpPr>
          <p:cNvPr id="30" name="TextBox 29"/>
          <p:cNvSpPr txBox="1"/>
          <p:nvPr/>
        </p:nvSpPr>
        <p:spPr>
          <a:xfrm>
            <a:off x="7735887" y="3868263"/>
            <a:ext cx="2446692" cy="501650"/>
          </a:xfrm>
          <a:prstGeom prst="rect">
            <a:avLst/>
          </a:prstGeom>
          <a:noFill/>
        </p:spPr>
        <p:txBody>
          <a:bodyPr wrap="square" rtlCol="0">
            <a:spAutoFit/>
          </a:bodyPr>
          <a:lstStyle/>
          <a:p>
            <a:r>
              <a:rPr lang="en-US" sz="2665" dirty="0">
                <a:latin typeface="+mn-lt"/>
              </a:rPr>
              <a:t>Marc Anthony</a:t>
            </a:r>
            <a:endParaRPr lang="en-US" sz="2665" dirty="0">
              <a:latin typeface="+mn-lt"/>
            </a:endParaRPr>
          </a:p>
        </p:txBody>
      </p:sp>
      <p:pic>
        <p:nvPicPr>
          <p:cNvPr id="19" name="图片 18" descr="J84`I@2ZF%$(]6X2[`[(KRY"/>
          <p:cNvPicPr>
            <a:picLocks noChangeAspect="1"/>
          </p:cNvPicPr>
          <p:nvPr/>
        </p:nvPicPr>
        <p:blipFill>
          <a:blip r:embed="rId4"/>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616472" y="4576504"/>
            <a:ext cx="1578997" cy="1578997"/>
          </a:xfrm>
          <a:prstGeom prst="rect">
            <a:avLst/>
          </a:prstGeom>
        </p:spPr>
      </p:pic>
      <p:pic>
        <p:nvPicPr>
          <p:cNvPr id="5" name="Picture 4"/>
          <p:cNvPicPr>
            <a:picLocks noChangeAspect="1"/>
          </p:cNvPicPr>
          <p:nvPr/>
        </p:nvPicPr>
        <p:blipFill>
          <a:blip r:embed="rId1"/>
          <a:stretch>
            <a:fillRect/>
          </a:stretch>
        </p:blipFill>
        <p:spPr>
          <a:xfrm>
            <a:off x="2826973" y="2342601"/>
            <a:ext cx="1578997" cy="1578997"/>
          </a:xfrm>
          <a:prstGeom prst="rect">
            <a:avLst/>
          </a:prstGeom>
        </p:spPr>
      </p:pic>
      <p:pic>
        <p:nvPicPr>
          <p:cNvPr id="6" name="Picture 5"/>
          <p:cNvPicPr>
            <a:picLocks noChangeAspect="1"/>
          </p:cNvPicPr>
          <p:nvPr/>
        </p:nvPicPr>
        <p:blipFill>
          <a:blip r:embed="rId1"/>
          <a:stretch>
            <a:fillRect/>
          </a:stretch>
        </p:blipFill>
        <p:spPr>
          <a:xfrm>
            <a:off x="7977798" y="2360681"/>
            <a:ext cx="1578997" cy="1578997"/>
          </a:xfrm>
          <a:prstGeom prst="rect">
            <a:avLst/>
          </a:prstGeom>
        </p:spPr>
      </p:pic>
      <p:pic>
        <p:nvPicPr>
          <p:cNvPr id="7" name="Picture 6"/>
          <p:cNvPicPr>
            <a:picLocks noChangeAspect="1"/>
          </p:cNvPicPr>
          <p:nvPr/>
        </p:nvPicPr>
        <p:blipFill>
          <a:blip r:embed="rId1"/>
          <a:stretch>
            <a:fillRect/>
          </a:stretch>
        </p:blipFill>
        <p:spPr>
          <a:xfrm>
            <a:off x="7188298" y="4576504"/>
            <a:ext cx="1578997" cy="1578997"/>
          </a:xfrm>
          <a:prstGeom prst="rect">
            <a:avLst/>
          </a:prstGeom>
        </p:spPr>
      </p:pic>
      <p:pic>
        <p:nvPicPr>
          <p:cNvPr id="8" name="Picture 7" descr="A person wearing a costume&#10;&#10;Description automatically generated"/>
          <p:cNvPicPr>
            <a:picLocks noChangeAspect="1"/>
          </p:cNvPicPr>
          <p:nvPr/>
        </p:nvPicPr>
        <p:blipFill>
          <a:blip r:embed="rId2"/>
          <a:stretch>
            <a:fillRect/>
          </a:stretch>
        </p:blipFill>
        <p:spPr>
          <a:xfrm>
            <a:off x="5529549" y="956453"/>
            <a:ext cx="1324671" cy="1948639"/>
          </a:xfrm>
          <a:prstGeom prst="rect">
            <a:avLst/>
          </a:prstGeom>
        </p:spPr>
      </p:pic>
      <p:pic>
        <p:nvPicPr>
          <p:cNvPr id="23" name="Shape 1084"/>
          <p:cNvPicPr preferRelativeResize="0">
            <a:picLocks noChangeAspect="1"/>
          </p:cNvPicPr>
          <p:nvPr/>
        </p:nvPicPr>
        <p:blipFill rotWithShape="1">
          <a:blip r:embed="rId3"/>
          <a:srcRect r="75883"/>
          <a:stretch>
            <a:fillRect/>
          </a:stretch>
        </p:blipFill>
        <p:spPr>
          <a:xfrm>
            <a:off x="3251329" y="1851245"/>
            <a:ext cx="281681" cy="1341120"/>
          </a:xfrm>
          <a:prstGeom prst="rect">
            <a:avLst/>
          </a:prstGeom>
          <a:noFill/>
          <a:ln>
            <a:noFill/>
          </a:ln>
        </p:spPr>
      </p:pic>
      <p:pic>
        <p:nvPicPr>
          <p:cNvPr id="24" name="Shape 1084"/>
          <p:cNvPicPr preferRelativeResize="0">
            <a:picLocks noChangeAspect="1"/>
          </p:cNvPicPr>
          <p:nvPr/>
        </p:nvPicPr>
        <p:blipFill rotWithShape="1">
          <a:blip r:embed="rId3"/>
          <a:srcRect r="75883"/>
          <a:stretch>
            <a:fillRect/>
          </a:stretch>
        </p:blipFill>
        <p:spPr>
          <a:xfrm flipH="1">
            <a:off x="3676818" y="1851245"/>
            <a:ext cx="276672" cy="1341120"/>
          </a:xfrm>
          <a:prstGeom prst="rect">
            <a:avLst/>
          </a:prstGeom>
          <a:noFill/>
          <a:ln>
            <a:noFill/>
          </a:ln>
        </p:spPr>
      </p:pic>
      <p:pic>
        <p:nvPicPr>
          <p:cNvPr id="25" name="Shape 1084"/>
          <p:cNvPicPr preferRelativeResize="0">
            <a:picLocks noChangeAspect="1"/>
          </p:cNvPicPr>
          <p:nvPr/>
        </p:nvPicPr>
        <p:blipFill rotWithShape="1">
          <a:blip r:embed="rId3"/>
          <a:srcRect r="75883"/>
          <a:stretch>
            <a:fillRect/>
          </a:stretch>
        </p:blipFill>
        <p:spPr>
          <a:xfrm>
            <a:off x="3995029" y="4133084"/>
            <a:ext cx="281681" cy="1341120"/>
          </a:xfrm>
          <a:prstGeom prst="rect">
            <a:avLst/>
          </a:prstGeom>
          <a:noFill/>
          <a:ln>
            <a:noFill/>
          </a:ln>
        </p:spPr>
      </p:pic>
      <p:pic>
        <p:nvPicPr>
          <p:cNvPr id="26" name="Shape 1084"/>
          <p:cNvPicPr preferRelativeResize="0">
            <a:picLocks noChangeAspect="1"/>
          </p:cNvPicPr>
          <p:nvPr/>
        </p:nvPicPr>
        <p:blipFill rotWithShape="1">
          <a:blip r:embed="rId3"/>
          <a:srcRect r="75883"/>
          <a:stretch>
            <a:fillRect/>
          </a:stretch>
        </p:blipFill>
        <p:spPr>
          <a:xfrm flipH="1">
            <a:off x="4438524" y="4104155"/>
            <a:ext cx="276672" cy="1341120"/>
          </a:xfrm>
          <a:prstGeom prst="rect">
            <a:avLst/>
          </a:prstGeom>
          <a:noFill/>
          <a:ln>
            <a:noFill/>
          </a:ln>
        </p:spPr>
      </p:pic>
      <p:sp>
        <p:nvSpPr>
          <p:cNvPr id="27" name="Rectangular Callout 26"/>
          <p:cNvSpPr/>
          <p:nvPr/>
        </p:nvSpPr>
        <p:spPr>
          <a:xfrm>
            <a:off x="6854220" y="732087"/>
            <a:ext cx="2995265" cy="945067"/>
          </a:xfrm>
          <a:prstGeom prst="wedgeRectCallout">
            <a:avLst>
              <a:gd name="adj1" fmla="val -58237"/>
              <a:gd name="adj2" fmla="val 502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r>
              <a:rPr lang="en-US" altLang="zh-CN" sz="2400" dirty="0"/>
              <a:t>!</a:t>
            </a:r>
            <a:endParaRPr lang="en-US" altLang="zh-CN" sz="2400" dirty="0"/>
          </a:p>
        </p:txBody>
      </p:sp>
      <p:sp>
        <p:nvSpPr>
          <p:cNvPr id="38" name="TextBox 37"/>
          <p:cNvSpPr txBox="1"/>
          <p:nvPr/>
        </p:nvSpPr>
        <p:spPr>
          <a:xfrm>
            <a:off x="9302064" y="3464656"/>
            <a:ext cx="2063184" cy="460375"/>
          </a:xfrm>
          <a:prstGeom prst="rect">
            <a:avLst/>
          </a:prstGeom>
          <a:noFill/>
        </p:spPr>
        <p:txBody>
          <a:bodyPr wrap="square" rtlCol="0">
            <a:spAutoFit/>
          </a:bodyPr>
          <a:lstStyle/>
          <a:p>
            <a:r>
              <a:rPr lang="en-US" sz="2400" dirty="0"/>
              <a:t>1</a:t>
            </a:r>
            <a:r>
              <a:rPr lang="en-US" sz="2400" baseline="-25000" dirty="0">
                <a:latin typeface="Bradley Hand" pitchFamily="2" charset="77"/>
              </a:rPr>
              <a:t>Caesar,MA</a:t>
            </a:r>
            <a:endParaRPr lang="en-US" sz="2400" dirty="0"/>
          </a:p>
        </p:txBody>
      </p:sp>
      <p:sp>
        <p:nvSpPr>
          <p:cNvPr id="40" name="TextBox 39"/>
          <p:cNvSpPr txBox="1"/>
          <p:nvPr/>
        </p:nvSpPr>
        <p:spPr>
          <a:xfrm>
            <a:off x="8404026" y="5575809"/>
            <a:ext cx="2063184" cy="460375"/>
          </a:xfrm>
          <a:prstGeom prst="rect">
            <a:avLst/>
          </a:prstGeom>
          <a:noFill/>
        </p:spPr>
        <p:txBody>
          <a:bodyPr wrap="square" rtlCol="0">
            <a:spAutoFit/>
          </a:bodyPr>
          <a:lstStyle/>
          <a:p>
            <a:pPr algn="l"/>
            <a:r>
              <a:rPr lang="en-US" sz="2400" dirty="0">
                <a:latin typeface="+mn-lt"/>
              </a:rPr>
              <a:t>1</a:t>
            </a:r>
            <a:r>
              <a:rPr lang="en-US" sz="2400" baseline="-25000" dirty="0">
                <a:latin typeface="Bradley Hand" pitchFamily="2" charset="77"/>
              </a:rPr>
              <a:t>Caesar, Aug</a:t>
            </a:r>
            <a:endParaRPr lang="en-US" sz="2400" dirty="0">
              <a:latin typeface="+mn-lt"/>
            </a:endParaRPr>
          </a:p>
        </p:txBody>
      </p:sp>
      <p:sp>
        <p:nvSpPr>
          <p:cNvPr id="3" name="Rectangle 2"/>
          <p:cNvSpPr/>
          <p:nvPr/>
        </p:nvSpPr>
        <p:spPr>
          <a:xfrm>
            <a:off x="820814" y="1045724"/>
            <a:ext cx="1780619" cy="1037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f=2</a:t>
            </a:r>
            <a:endParaRPr lang="en-US" sz="2400" dirty="0"/>
          </a:p>
          <a:p>
            <a:pPr algn="ctr"/>
            <a:r>
              <a:rPr lang="en-US" sz="2400" dirty="0"/>
              <a:t>r=3</a:t>
            </a:r>
            <a:endParaRPr lang="en-US" sz="2400" dirty="0"/>
          </a:p>
        </p:txBody>
      </p:sp>
      <p:sp>
        <p:nvSpPr>
          <p:cNvPr id="20" name="TextBox 19"/>
          <p:cNvSpPr txBox="1"/>
          <p:nvPr/>
        </p:nvSpPr>
        <p:spPr>
          <a:xfrm>
            <a:off x="3017542" y="3982311"/>
            <a:ext cx="1463867" cy="501650"/>
          </a:xfrm>
          <a:prstGeom prst="rect">
            <a:avLst/>
          </a:prstGeom>
          <a:noFill/>
        </p:spPr>
        <p:txBody>
          <a:bodyPr wrap="square" rtlCol="0">
            <a:spAutoFit/>
          </a:bodyPr>
          <a:lstStyle/>
          <a:p>
            <a:r>
              <a:rPr lang="en-US" sz="2665" dirty="0">
                <a:latin typeface="+mn-lt"/>
              </a:rPr>
              <a:t>Brutus</a:t>
            </a:r>
            <a:endParaRPr lang="en-US" sz="2665" dirty="0">
              <a:latin typeface="+mn-lt"/>
            </a:endParaRPr>
          </a:p>
        </p:txBody>
      </p:sp>
      <p:sp>
        <p:nvSpPr>
          <p:cNvPr id="21" name="TextBox 20"/>
          <p:cNvSpPr txBox="1"/>
          <p:nvPr/>
        </p:nvSpPr>
        <p:spPr>
          <a:xfrm>
            <a:off x="2601433" y="5831400"/>
            <a:ext cx="1837091" cy="501650"/>
          </a:xfrm>
          <a:prstGeom prst="rect">
            <a:avLst/>
          </a:prstGeom>
          <a:noFill/>
        </p:spPr>
        <p:txBody>
          <a:bodyPr wrap="square" rtlCol="0">
            <a:spAutoFit/>
          </a:bodyPr>
          <a:lstStyle/>
          <a:p>
            <a:r>
              <a:rPr lang="en-US" sz="2665" dirty="0" err="1">
                <a:latin typeface="+mn-lt"/>
              </a:rPr>
              <a:t>Pompeius</a:t>
            </a:r>
            <a:endParaRPr lang="en-US" sz="2665" dirty="0">
              <a:latin typeface="+mn-lt"/>
            </a:endParaRPr>
          </a:p>
        </p:txBody>
      </p:sp>
      <p:sp>
        <p:nvSpPr>
          <p:cNvPr id="28" name="TextBox 27"/>
          <p:cNvSpPr txBox="1"/>
          <p:nvPr/>
        </p:nvSpPr>
        <p:spPr>
          <a:xfrm>
            <a:off x="6269753" y="5888761"/>
            <a:ext cx="1837091" cy="501650"/>
          </a:xfrm>
          <a:prstGeom prst="rect">
            <a:avLst/>
          </a:prstGeom>
          <a:noFill/>
        </p:spPr>
        <p:txBody>
          <a:bodyPr wrap="square" rtlCol="0">
            <a:spAutoFit/>
          </a:bodyPr>
          <a:lstStyle/>
          <a:p>
            <a:r>
              <a:rPr lang="en-US" sz="2665" dirty="0">
                <a:latin typeface="+mn-lt"/>
              </a:rPr>
              <a:t>Augustus</a:t>
            </a:r>
            <a:endParaRPr lang="en-US" sz="2665" dirty="0">
              <a:latin typeface="+mn-lt"/>
            </a:endParaRPr>
          </a:p>
        </p:txBody>
      </p:sp>
      <p:sp>
        <p:nvSpPr>
          <p:cNvPr id="30" name="TextBox 29"/>
          <p:cNvSpPr txBox="1"/>
          <p:nvPr/>
        </p:nvSpPr>
        <p:spPr>
          <a:xfrm>
            <a:off x="7668577" y="3858103"/>
            <a:ext cx="2446692" cy="501650"/>
          </a:xfrm>
          <a:prstGeom prst="rect">
            <a:avLst/>
          </a:prstGeom>
          <a:noFill/>
        </p:spPr>
        <p:txBody>
          <a:bodyPr wrap="square" rtlCol="0">
            <a:spAutoFit/>
          </a:bodyPr>
          <a:lstStyle/>
          <a:p>
            <a:r>
              <a:rPr lang="en-US" sz="2665" dirty="0">
                <a:latin typeface="+mn-lt"/>
              </a:rPr>
              <a:t>Marc Anthony</a:t>
            </a:r>
            <a:endParaRPr lang="en-US" sz="2665" dirty="0">
              <a:latin typeface="+mn-lt"/>
            </a:endParaRPr>
          </a:p>
        </p:txBody>
      </p:sp>
      <p:sp>
        <p:nvSpPr>
          <p:cNvPr id="22" name="Rectangular Callout 21"/>
          <p:cNvSpPr/>
          <p:nvPr/>
        </p:nvSpPr>
        <p:spPr>
          <a:xfrm>
            <a:off x="9435620" y="1676805"/>
            <a:ext cx="2242667" cy="945067"/>
          </a:xfrm>
          <a:prstGeom prst="wedgeRectCallout">
            <a:avLst>
              <a:gd name="adj1" fmla="val -58237"/>
              <a:gd name="adj2" fmla="val 502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r>
              <a:rPr lang="en-US" altLang="zh-CN" sz="2400" dirty="0"/>
              <a:t>!</a:t>
            </a:r>
            <a:endParaRPr lang="en-US" altLang="zh-CN" sz="2400" dirty="0"/>
          </a:p>
        </p:txBody>
      </p:sp>
      <p:sp>
        <p:nvSpPr>
          <p:cNvPr id="29" name="Rectangular Callout 28"/>
          <p:cNvSpPr/>
          <p:nvPr/>
        </p:nvSpPr>
        <p:spPr>
          <a:xfrm>
            <a:off x="8767296" y="4479805"/>
            <a:ext cx="2242667" cy="945067"/>
          </a:xfrm>
          <a:prstGeom prst="wedgeRectCallout">
            <a:avLst>
              <a:gd name="adj1" fmla="val -72195"/>
              <a:gd name="adj2" fmla="val 6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t>进攻</a:t>
            </a:r>
            <a:r>
              <a:rPr lang="en-US" altLang="zh-CN" sz="2400" dirty="0"/>
              <a:t>!</a:t>
            </a:r>
            <a:endParaRPr lang="en-US" altLang="zh-CN" sz="2400" dirty="0"/>
          </a:p>
        </p:txBody>
      </p:sp>
      <p:pic>
        <p:nvPicPr>
          <p:cNvPr id="31" name="图片 30" descr="J84`I@2ZF%$(]6X2[`[(KRY"/>
          <p:cNvPicPr>
            <a:picLocks noChangeAspect="1"/>
          </p:cNvPicPr>
          <p:nvPr/>
        </p:nvPicPr>
        <p:blipFill>
          <a:blip r:embed="rId4"/>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J84`I@2ZF%$(]6X2[`[(KRY"/>
          <p:cNvPicPr>
            <a:picLocks noChangeAspect="1"/>
          </p:cNvPicPr>
          <p:nvPr/>
        </p:nvPicPr>
        <p:blipFill>
          <a:blip r:embed="rId1"/>
          <a:stretch>
            <a:fillRect/>
          </a:stretch>
        </p:blipFill>
        <p:spPr>
          <a:xfrm>
            <a:off x="9902825" y="159385"/>
            <a:ext cx="2162175" cy="695325"/>
          </a:xfrm>
          <a:prstGeom prst="rect">
            <a:avLst/>
          </a:prstGeom>
        </p:spPr>
      </p:pic>
      <mc:AlternateContent xmlns:mc="http://schemas.openxmlformats.org/markup-compatibility/2006">
        <mc:Choice xmlns:a14="http://schemas.microsoft.com/office/drawing/2010/main" Requires="a14">
          <p:sp>
            <p:nvSpPr>
              <p:cNvPr id="22" name="矩形 21"/>
              <p:cNvSpPr/>
              <p:nvPr/>
            </p:nvSpPr>
            <p:spPr>
              <a:xfrm>
                <a:off x="608330" y="1490345"/>
                <a:ext cx="10968990" cy="1428115"/>
              </a:xfrm>
              <a:prstGeom prst="rect">
                <a:avLst/>
              </a:prstGeom>
            </p:spPr>
            <p:txBody>
              <a:bodyPr vert="horz" wrap="square" lIns="90000" tIns="46800" rIns="90000" bIns="46800" rtlCol="0">
                <a:noAutofit/>
              </a:bodyPr>
              <a:lstStyle/>
              <a:p>
                <a:pPr marL="228600" lvl="0" indent="-228600" algn="l">
                  <a:lnSpc>
                    <a:spcPct val="130000"/>
                  </a:lnSpc>
                  <a:spcBef>
                    <a:spcPts val="0"/>
                  </a:spcBef>
                  <a:spcAft>
                    <a:spcPts val="1000"/>
                  </a:spcAft>
                  <a:buClrTx/>
                  <a:buSzTx/>
                  <a:buFont typeface="Arial" panose="020B0604020202020204" pitchFamily="34" charset="0"/>
                  <a:buChar char="●"/>
                </a:pPr>
                <a:r>
                  <a:rPr lang="zh-CN" altLang="zh-CN" spc="150" dirty="0">
                    <a:uFillTx/>
                    <a:latin typeface="Arial" panose="020B0604020202020204" pitchFamily="34" charset="0"/>
                    <a:ea typeface="微软雅黑" panose="020B0503020204020204" pitchFamily="34" charset="-122"/>
                    <a:sym typeface="+mn-ea"/>
                  </a:rPr>
                  <a:t>这是用来描述分布式系统一致性问题的典型例子。研究表明，设叛徒的个数为</a:t>
                </a:r>
                <a:r>
                  <a:rPr lang="en-US" altLang="zh-CN" spc="150" dirty="0">
                    <a:uFillTx/>
                    <a:latin typeface="Arial" panose="020B0604020202020204" pitchFamily="34" charset="0"/>
                    <a:ea typeface="微软雅黑" panose="020B0503020204020204" pitchFamily="34" charset="-122"/>
                    <a:sym typeface="+mn-ea"/>
                  </a:rPr>
                  <a:t>n</a:t>
                </a:r>
                <a:r>
                  <a:rPr lang="zh-CN" altLang="zh-CN" spc="150" dirty="0">
                    <a:uFillTx/>
                    <a:latin typeface="Arial" panose="020B0604020202020204" pitchFamily="34" charset="0"/>
                    <a:ea typeface="微软雅黑" panose="020B0503020204020204" pitchFamily="34" charset="-122"/>
                    <a:sym typeface="+mn-ea"/>
                  </a:rPr>
                  <a:t>，将军的总数为</a:t>
                </a:r>
                <a:r>
                  <a:rPr lang="en-US" altLang="zh-CN" spc="150" dirty="0">
                    <a:uFillTx/>
                    <a:latin typeface="Arial" panose="020B0604020202020204" pitchFamily="34" charset="0"/>
                    <a:ea typeface="微软雅黑" panose="020B0503020204020204" pitchFamily="34" charset="-122"/>
                    <a:sym typeface="+mn-ea"/>
                  </a:rPr>
                  <a:t>m</a:t>
                </a:r>
                <a:r>
                  <a:rPr lang="zh-CN" altLang="zh-CN" spc="150" dirty="0">
                    <a:uFillTx/>
                    <a:latin typeface="Arial" panose="020B0604020202020204" pitchFamily="34" charset="0"/>
                    <a:ea typeface="微软雅黑" panose="020B0503020204020204" pitchFamily="34" charset="-122"/>
                    <a:sym typeface="+mn-ea"/>
                  </a:rPr>
                  <a:t>，当</a:t>
                </a:r>
                <a14:m>
                  <m:oMath xmlns:m="http://schemas.openxmlformats.org/officeDocument/2006/math">
                    <m:r>
                      <m:rPr>
                        <m:sty m:val="p"/>
                      </m:rPr>
                      <a:rPr lang="en-US" altLang="zh-CN" dirty="0">
                        <a:solidFill>
                          <a:schemeClr val="tx1"/>
                        </a:solidFill>
                        <a:latin typeface="Cambria Math" panose="02040503050406030204" charset="0"/>
                      </a:rPr>
                      <m:t>m</m:t>
                    </m:r>
                    <m:r>
                      <a:rPr lang="en-US" altLang="zh-CN" dirty="0">
                        <a:solidFill>
                          <a:schemeClr val="tx1"/>
                        </a:solidFill>
                        <a:latin typeface="Cambria Math" panose="02040503050406030204" charset="0"/>
                      </a:rPr>
                      <m:t>&gt;</m:t>
                    </m:r>
                    <m:r>
                      <a:rPr lang="en-US" altLang="zh-CN" dirty="0">
                        <a:solidFill>
                          <a:schemeClr val="tx1"/>
                        </a:solidFill>
                        <a:latin typeface="Cambria Math" panose="02040503050406030204" charset="0"/>
                      </a:rPr>
                      <m:t>3</m:t>
                    </m:r>
                    <m:r>
                      <m:rPr>
                        <m:sty m:val="p"/>
                      </m:rPr>
                      <a:rPr lang="en-US" altLang="zh-CN" dirty="0">
                        <a:solidFill>
                          <a:schemeClr val="tx1"/>
                        </a:solidFill>
                        <a:latin typeface="Cambria Math" panose="02040503050406030204" charset="0"/>
                      </a:rPr>
                      <m:t>n</m:t>
                    </m:r>
                  </m:oMath>
                </a14:m>
                <a:r>
                  <a:rPr lang="zh-CN" altLang="zh-CN" spc="150" dirty="0">
                    <a:uFillTx/>
                    <a:latin typeface="Arial" panose="020B0604020202020204" pitchFamily="34" charset="0"/>
                    <a:ea typeface="微软雅黑" panose="020B0503020204020204" pitchFamily="34" charset="-122"/>
                    <a:sym typeface="+mn-ea"/>
                  </a:rPr>
                  <a:t>时，才能确保将军们可以达成一致的命令。</a:t>
                </a:r>
                <a:endParaRPr lang="zh-CN" altLang="zh-CN" spc="150" dirty="0">
                  <a:uFillTx/>
                  <a:latin typeface="Arial" panose="020B0604020202020204" pitchFamily="34" charset="0"/>
                  <a:ea typeface="微软雅黑" panose="020B0503020204020204" pitchFamily="34" charset="-122"/>
                  <a:sym typeface="+mn-ea"/>
                </a:endParaRPr>
              </a:p>
            </p:txBody>
          </p:sp>
        </mc:Choice>
        <mc:Fallback>
          <p:sp>
            <p:nvSpPr>
              <p:cNvPr id="22" name="矩形 21"/>
              <p:cNvSpPr>
                <a:spLocks noRot="1" noChangeAspect="1" noMove="1" noResize="1" noEditPoints="1" noAdjustHandles="1" noChangeArrowheads="1" noChangeShapeType="1" noTextEdit="1"/>
              </p:cNvSpPr>
              <p:nvPr/>
            </p:nvSpPr>
            <p:spPr>
              <a:xfrm>
                <a:off x="608330" y="1490345"/>
                <a:ext cx="10968990" cy="1428115"/>
              </a:xfrm>
              <a:prstGeom prst="rect">
                <a:avLst/>
              </a:prstGeom>
              <a:blipFill rotWithShape="1">
                <a:blip r:embed="rId2"/>
                <a:stretch>
                  <a:fillRect r="-967"/>
                </a:stretch>
              </a:blipFill>
            </p:spPr>
            <p:txBody>
              <a:bodyPr/>
              <a:lstStyle/>
              <a:p>
                <a:r>
                  <a:rPr lang="zh-CN" altLang="en-US">
                    <a:noFill/>
                  </a:rPr>
                  <a:t> </a:t>
                </a:r>
              </a:p>
            </p:txBody>
          </p:sp>
        </mc:Fallback>
      </mc:AlternateContent>
      <p:sp>
        <p:nvSpPr>
          <p:cNvPr id="24" name="矩形 23"/>
          <p:cNvSpPr/>
          <p:nvPr/>
        </p:nvSpPr>
        <p:spPr>
          <a:xfrm>
            <a:off x="608400" y="2715315"/>
            <a:ext cx="10969200" cy="1428115"/>
          </a:xfrm>
          <a:prstGeom prst="rect">
            <a:avLst/>
          </a:prstGeom>
        </p:spPr>
        <p:txBody>
          <a:bodyPr vert="horz" wrap="square" lIns="90000" tIns="46800" rIns="90000" bIns="46800" rtlCol="0">
            <a:noAutofit/>
          </a:bodyPr>
          <a:lstStyle/>
          <a:p>
            <a:pPr marL="228600" lvl="0" indent="-228600" algn="l">
              <a:lnSpc>
                <a:spcPct val="130000"/>
              </a:lnSpc>
              <a:spcBef>
                <a:spcPts val="0"/>
              </a:spcBef>
              <a:spcAft>
                <a:spcPts val="1000"/>
              </a:spcAft>
              <a:buClrTx/>
              <a:buSzTx/>
              <a:buFont typeface="Arial" panose="020B0604020202020204" pitchFamily="34" charset="0"/>
              <a:buChar char="●"/>
            </a:pPr>
            <a:r>
              <a:rPr lang="zh-CN" altLang="zh-CN" spc="150" dirty="0">
                <a:uFillTx/>
                <a:latin typeface="Arial" panose="020B0604020202020204" pitchFamily="34" charset="0"/>
                <a:ea typeface="微软雅黑" panose="020B0503020204020204" pitchFamily="34" charset="-122"/>
                <a:sym typeface="+mn-ea"/>
              </a:rPr>
              <a:t>我们类比到区块链网络中，参与共识记账的每一个节点相当于将军，节点之间的消息传递相当于信使，某些节点可能由于各种原因而产生错误的信息传递给其他节点。通常这些发生故障的节点被称为拜占庭节点，而正常的节点即为非拜占庭节点。</a:t>
            </a:r>
            <a:endParaRPr lang="zh-CN" altLang="zh-CN" spc="150" dirty="0">
              <a:uFillTx/>
              <a:latin typeface="Arial" panose="020B0604020202020204" pitchFamily="34" charset="0"/>
              <a:ea typeface="微软雅黑" panose="020B0503020204020204" pitchFamily="34" charset="-122"/>
              <a:sym typeface="+mn-ea"/>
            </a:endParaRPr>
          </a:p>
        </p:txBody>
      </p:sp>
      <p:sp>
        <p:nvSpPr>
          <p:cNvPr id="26"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zh-CN" altLang="en-US" sz="3200" dirty="0"/>
              <a:t>拜占庭容错技术</a:t>
            </a:r>
            <a:endParaRPr lang="en-US" altLang="zh-CN" dirty="0"/>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2" grpId="1"/>
      <p:bldP spid="24" grpId="0" build="p"/>
      <p:bldP spid="2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08330" y="1428115"/>
            <a:ext cx="10968990" cy="1172845"/>
          </a:xfrm>
        </p:spPr>
        <p:txBody>
          <a:bodyPr/>
          <a:lstStyle/>
          <a:p>
            <a:r>
              <a:rPr lang="zh-CN" altLang="zh-CN" dirty="0">
                <a:solidFill>
                  <a:schemeClr val="tx1"/>
                </a:solidFill>
              </a:rPr>
              <a:t>拜占庭容错算法</a:t>
            </a:r>
            <a:r>
              <a:rPr lang="zh-CN" altLang="en-US" dirty="0">
                <a:solidFill>
                  <a:schemeClr val="tx1"/>
                </a:solidFill>
              </a:rPr>
              <a:t>（</a:t>
            </a:r>
            <a:r>
              <a:rPr lang="en-US" altLang="zh-CN" dirty="0">
                <a:solidFill>
                  <a:schemeClr val="tx1"/>
                </a:solidFill>
              </a:rPr>
              <a:t>PBFT</a:t>
            </a:r>
            <a:r>
              <a:rPr lang="zh-CN" altLang="en-US" dirty="0">
                <a:solidFill>
                  <a:schemeClr val="tx1"/>
                </a:solidFill>
              </a:rPr>
              <a:t>）</a:t>
            </a:r>
            <a:r>
              <a:rPr lang="zh-CN" altLang="zh-CN" dirty="0">
                <a:solidFill>
                  <a:schemeClr val="tx1"/>
                </a:solidFill>
              </a:rPr>
              <a:t>是面向拜占庭问题的容错算法，解决的是在通信中可靠但节点可能故障情况下如何达成共识。在</a:t>
            </a:r>
            <a:r>
              <a:rPr lang="en-US" altLang="zh-CN" dirty="0">
                <a:solidFill>
                  <a:schemeClr val="tx1"/>
                </a:solidFill>
              </a:rPr>
              <a:t>PBFT</a:t>
            </a:r>
            <a:r>
              <a:rPr lang="zh-CN" altLang="zh-CN" dirty="0">
                <a:solidFill>
                  <a:schemeClr val="tx1"/>
                </a:solidFill>
              </a:rPr>
              <a:t>算法中，至多可以容忍不超过系统全部节点数量的三分之一的拜占庭节点</a:t>
            </a:r>
            <a:r>
              <a:rPr lang="en-US" altLang="zh-CN" dirty="0">
                <a:solidFill>
                  <a:schemeClr val="tx1"/>
                </a:solidFill>
              </a:rPr>
              <a:t>“</a:t>
            </a:r>
            <a:r>
              <a:rPr lang="zh-CN" altLang="zh-CN" dirty="0">
                <a:solidFill>
                  <a:schemeClr val="tx1"/>
                </a:solidFill>
              </a:rPr>
              <a:t>背叛</a:t>
            </a:r>
            <a:r>
              <a:rPr lang="en-US" altLang="zh-CN" dirty="0">
                <a:solidFill>
                  <a:schemeClr val="tx1"/>
                </a:solidFill>
              </a:rPr>
              <a:t>”</a:t>
            </a:r>
            <a:r>
              <a:rPr lang="zh-CN" altLang="zh-CN" dirty="0">
                <a:solidFill>
                  <a:schemeClr val="tx1"/>
                </a:solidFill>
              </a:rPr>
              <a:t>，即如果超过三分之二的节点正常，整个系统就可以正常工作。 </a:t>
            </a:r>
            <a:endParaRPr lang="zh-CN" altLang="zh-CN" dirty="0">
              <a:solidFill>
                <a:schemeClr val="tx1"/>
              </a:solidFill>
            </a:endParaRPr>
          </a:p>
        </p:txBody>
      </p:sp>
      <p:pic>
        <p:nvPicPr>
          <p:cNvPr id="4" name="图片 3" descr="pbft"/>
          <p:cNvPicPr/>
          <p:nvPr/>
        </p:nvPicPr>
        <p:blipFill>
          <a:blip r:embed="rId1"/>
          <a:stretch>
            <a:fillRect/>
          </a:stretch>
        </p:blipFill>
        <p:spPr>
          <a:xfrm>
            <a:off x="6704400" y="2716100"/>
            <a:ext cx="5286375" cy="2442210"/>
          </a:xfrm>
          <a:prstGeom prst="rect">
            <a:avLst/>
          </a:prstGeom>
        </p:spPr>
      </p:pic>
      <p:sp>
        <p:nvSpPr>
          <p:cNvPr id="3" name="矩形 2"/>
          <p:cNvSpPr/>
          <p:nvPr/>
        </p:nvSpPr>
        <p:spPr>
          <a:xfrm>
            <a:off x="8031773" y="5272566"/>
            <a:ext cx="2853055" cy="437515"/>
          </a:xfrm>
          <a:prstGeom prst="rect">
            <a:avLst/>
          </a:prstGeom>
        </p:spPr>
        <p:txBody>
          <a:bodyPr wrap="none">
            <a:spAutoFit/>
          </a:bodyPr>
          <a:lstStyle/>
          <a:p>
            <a:pPr indent="304800" algn="ctr">
              <a:lnSpc>
                <a:spcPct val="125000"/>
              </a:lnSpc>
              <a:spcAft>
                <a:spcPts val="0"/>
              </a:spcAf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实用拜占庭</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PBFT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流程图</a:t>
            </a:r>
            <a:endParaRPr lang="zh-CN" altLang="zh-CN" sz="14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61555" y="2751144"/>
            <a:ext cx="6096000" cy="3322955"/>
          </a:xfrm>
          <a:prstGeom prst="rect">
            <a:avLst/>
          </a:prstGeom>
        </p:spPr>
        <p:txBody>
          <a:bodyPr>
            <a:spAutoFit/>
          </a:bodyPr>
          <a:lstStyle/>
          <a:p>
            <a:pPr indent="304800" algn="just">
              <a:lnSpc>
                <a:spcPct val="125000"/>
              </a:lnSpc>
              <a:spcAft>
                <a:spcPts val="0"/>
              </a:spcAft>
            </a:pPr>
            <a:r>
              <a:rPr lang="zh-CN" altLang="zh-CN" sz="1400" dirty="0">
                <a:latin typeface="+mn-ea"/>
                <a:cs typeface="+mn-ea"/>
              </a:rPr>
              <a:t>其中</a:t>
            </a:r>
            <a:r>
              <a:rPr lang="en-US" altLang="zh-CN" sz="1400" dirty="0">
                <a:latin typeface="+mn-ea"/>
                <a:cs typeface="+mn-ea"/>
              </a:rPr>
              <a:t>C</a:t>
            </a:r>
            <a:r>
              <a:rPr lang="zh-CN" altLang="zh-CN" sz="1400" dirty="0">
                <a:latin typeface="+mn-ea"/>
                <a:cs typeface="+mn-ea"/>
              </a:rPr>
              <a:t>为发送请求端，</a:t>
            </a:r>
            <a:r>
              <a:rPr lang="en-US" altLang="zh-CN" sz="1400" dirty="0">
                <a:latin typeface="+mn-ea"/>
                <a:cs typeface="+mn-ea"/>
              </a:rPr>
              <a:t>0123</a:t>
            </a:r>
            <a:r>
              <a:rPr lang="zh-CN" altLang="zh-CN" sz="1400" dirty="0">
                <a:latin typeface="+mn-ea"/>
                <a:cs typeface="+mn-ea"/>
              </a:rPr>
              <a:t>为服务端，</a:t>
            </a:r>
            <a:r>
              <a:rPr lang="en-US" altLang="zh-CN" sz="1400" dirty="0">
                <a:latin typeface="+mn-ea"/>
                <a:cs typeface="+mn-ea"/>
              </a:rPr>
              <a:t>3</a:t>
            </a:r>
            <a:r>
              <a:rPr lang="zh-CN" altLang="zh-CN" sz="1400" dirty="0">
                <a:latin typeface="+mn-ea"/>
                <a:cs typeface="+mn-ea"/>
              </a:rPr>
              <a:t>为宕机的服务端，具体步骤如下：</a:t>
            </a:r>
            <a:endParaRPr lang="zh-CN" altLang="zh-CN" sz="1100" dirty="0">
              <a:latin typeface="+mn-ea"/>
              <a:cs typeface="+mn-ea"/>
            </a:endParaRPr>
          </a:p>
          <a:p>
            <a:pPr indent="304800" algn="just">
              <a:lnSpc>
                <a:spcPct val="125000"/>
              </a:lnSpc>
              <a:spcAft>
                <a:spcPts val="0"/>
              </a:spcAft>
            </a:pPr>
            <a:r>
              <a:rPr lang="en-US" altLang="zh-CN" sz="1400" b="1" dirty="0">
                <a:latin typeface="+mn-ea"/>
                <a:cs typeface="+mn-ea"/>
              </a:rPr>
              <a:t>1. Request</a:t>
            </a:r>
            <a:r>
              <a:rPr lang="zh-CN" altLang="zh-CN" sz="1400" b="1" dirty="0">
                <a:latin typeface="+mn-ea"/>
                <a:cs typeface="+mn-ea"/>
              </a:rPr>
              <a:t>：</a:t>
            </a:r>
            <a:r>
              <a:rPr lang="zh-CN" altLang="zh-CN" sz="1400" dirty="0">
                <a:latin typeface="+mn-ea"/>
                <a:cs typeface="+mn-ea"/>
              </a:rPr>
              <a:t>请求端</a:t>
            </a:r>
            <a:r>
              <a:rPr lang="en-US" altLang="zh-CN" sz="1400" dirty="0">
                <a:latin typeface="+mn-ea"/>
                <a:cs typeface="+mn-ea"/>
              </a:rPr>
              <a:t>C</a:t>
            </a:r>
            <a:r>
              <a:rPr lang="zh-CN" altLang="zh-CN" sz="1400" dirty="0">
                <a:latin typeface="+mn-ea"/>
                <a:cs typeface="+mn-ea"/>
              </a:rPr>
              <a:t>发送请求到任意一节点，这里是</a:t>
            </a:r>
            <a:r>
              <a:rPr lang="en-US" altLang="zh-CN" sz="1400" dirty="0">
                <a:latin typeface="+mn-ea"/>
                <a:cs typeface="+mn-ea"/>
              </a:rPr>
              <a:t>0</a:t>
            </a:r>
            <a:r>
              <a:rPr lang="zh-CN" altLang="zh-CN" sz="1400" dirty="0">
                <a:latin typeface="+mn-ea"/>
                <a:cs typeface="+mn-ea"/>
              </a:rPr>
              <a:t>；</a:t>
            </a:r>
            <a:endParaRPr lang="zh-CN" altLang="zh-CN" sz="1100" dirty="0">
              <a:latin typeface="+mn-ea"/>
              <a:cs typeface="+mn-ea"/>
            </a:endParaRPr>
          </a:p>
          <a:p>
            <a:pPr indent="304800" algn="just">
              <a:lnSpc>
                <a:spcPct val="125000"/>
              </a:lnSpc>
              <a:spcAft>
                <a:spcPts val="0"/>
              </a:spcAft>
            </a:pPr>
            <a:r>
              <a:rPr lang="en-US" altLang="zh-CN" sz="1400" b="1" dirty="0">
                <a:latin typeface="+mn-ea"/>
                <a:cs typeface="+mn-ea"/>
              </a:rPr>
              <a:t>2. Pre-Prepare</a:t>
            </a:r>
            <a:r>
              <a:rPr lang="zh-CN" altLang="zh-CN" sz="1400" b="1" dirty="0">
                <a:latin typeface="+mn-ea"/>
                <a:cs typeface="+mn-ea"/>
              </a:rPr>
              <a:t>：</a:t>
            </a:r>
            <a:r>
              <a:rPr lang="zh-CN" altLang="zh-CN" sz="1400" dirty="0">
                <a:latin typeface="+mn-ea"/>
                <a:cs typeface="+mn-ea"/>
              </a:rPr>
              <a:t>服务端</a:t>
            </a:r>
            <a:r>
              <a:rPr lang="en-US" altLang="zh-CN" sz="1400" dirty="0">
                <a:latin typeface="+mn-ea"/>
                <a:cs typeface="+mn-ea"/>
              </a:rPr>
              <a:t>0</a:t>
            </a:r>
            <a:r>
              <a:rPr lang="zh-CN" altLang="zh-CN" sz="1400" dirty="0">
                <a:latin typeface="+mn-ea"/>
                <a:cs typeface="+mn-ea"/>
              </a:rPr>
              <a:t>收到</a:t>
            </a:r>
            <a:r>
              <a:rPr lang="en-US" altLang="zh-CN" sz="1400" dirty="0">
                <a:latin typeface="+mn-ea"/>
                <a:cs typeface="+mn-ea"/>
              </a:rPr>
              <a:t>C</a:t>
            </a:r>
            <a:r>
              <a:rPr lang="zh-CN" altLang="zh-CN" sz="1400" dirty="0">
                <a:latin typeface="+mn-ea"/>
                <a:cs typeface="+mn-ea"/>
              </a:rPr>
              <a:t>的请求后进行广播，扩散至</a:t>
            </a:r>
            <a:r>
              <a:rPr lang="en-US" altLang="zh-CN" sz="1400" dirty="0">
                <a:latin typeface="+mn-ea"/>
                <a:cs typeface="+mn-ea"/>
              </a:rPr>
              <a:t>123</a:t>
            </a:r>
            <a:r>
              <a:rPr lang="zh-CN" altLang="zh-CN" sz="1400" dirty="0">
                <a:latin typeface="+mn-ea"/>
                <a:cs typeface="+mn-ea"/>
              </a:rPr>
              <a:t>；</a:t>
            </a:r>
            <a:endParaRPr lang="zh-CN" altLang="zh-CN" sz="1100" dirty="0">
              <a:latin typeface="+mn-ea"/>
              <a:cs typeface="+mn-ea"/>
            </a:endParaRPr>
          </a:p>
          <a:p>
            <a:pPr indent="304800" algn="just">
              <a:lnSpc>
                <a:spcPct val="125000"/>
              </a:lnSpc>
              <a:spcAft>
                <a:spcPts val="0"/>
              </a:spcAft>
            </a:pPr>
            <a:r>
              <a:rPr lang="en-US" altLang="zh-CN" sz="1400" b="1" dirty="0">
                <a:latin typeface="+mn-ea"/>
                <a:cs typeface="+mn-ea"/>
              </a:rPr>
              <a:t>3. Prepare</a:t>
            </a:r>
            <a:r>
              <a:rPr lang="zh-CN" altLang="zh-CN" sz="1400" b="1" dirty="0">
                <a:latin typeface="+mn-ea"/>
                <a:cs typeface="+mn-ea"/>
              </a:rPr>
              <a:t>：</a:t>
            </a:r>
            <a:r>
              <a:rPr lang="en-US" altLang="zh-CN" sz="1400" dirty="0">
                <a:latin typeface="+mn-ea"/>
                <a:cs typeface="+mn-ea"/>
              </a:rPr>
              <a:t>123,</a:t>
            </a:r>
            <a:r>
              <a:rPr lang="zh-CN" altLang="zh-CN" sz="1400" dirty="0">
                <a:latin typeface="+mn-ea"/>
                <a:cs typeface="+mn-ea"/>
              </a:rPr>
              <a:t>收到后记录并再次广播，</a:t>
            </a:r>
            <a:r>
              <a:rPr lang="en-US" altLang="zh-CN" sz="1400" dirty="0">
                <a:latin typeface="+mn-ea"/>
                <a:cs typeface="+mn-ea"/>
              </a:rPr>
              <a:t>1-&gt;023</a:t>
            </a:r>
            <a:r>
              <a:rPr lang="zh-CN" altLang="zh-CN" sz="1400" dirty="0">
                <a:latin typeface="+mn-ea"/>
                <a:cs typeface="+mn-ea"/>
              </a:rPr>
              <a:t>，</a:t>
            </a:r>
            <a:r>
              <a:rPr lang="en-US" altLang="zh-CN" sz="1400" dirty="0">
                <a:latin typeface="+mn-ea"/>
                <a:cs typeface="+mn-ea"/>
              </a:rPr>
              <a:t>2-&gt;013</a:t>
            </a:r>
            <a:r>
              <a:rPr lang="zh-CN" altLang="zh-CN" sz="1400" dirty="0">
                <a:latin typeface="+mn-ea"/>
                <a:cs typeface="+mn-ea"/>
              </a:rPr>
              <a:t>，</a:t>
            </a:r>
            <a:r>
              <a:rPr lang="en-US" altLang="zh-CN" sz="1400" dirty="0">
                <a:latin typeface="+mn-ea"/>
                <a:cs typeface="+mn-ea"/>
              </a:rPr>
              <a:t>3</a:t>
            </a:r>
            <a:r>
              <a:rPr lang="zh-CN" altLang="zh-CN" sz="1400" dirty="0">
                <a:latin typeface="+mn-ea"/>
                <a:cs typeface="+mn-ea"/>
              </a:rPr>
              <a:t>因为宕机无法广播；</a:t>
            </a:r>
            <a:endParaRPr lang="zh-CN" altLang="zh-CN" sz="1100" dirty="0">
              <a:latin typeface="+mn-ea"/>
              <a:cs typeface="+mn-ea"/>
            </a:endParaRPr>
          </a:p>
          <a:p>
            <a:pPr indent="304800" algn="just">
              <a:lnSpc>
                <a:spcPct val="125000"/>
              </a:lnSpc>
              <a:spcAft>
                <a:spcPts val="0"/>
              </a:spcAft>
            </a:pPr>
            <a:r>
              <a:rPr lang="en-US" altLang="zh-CN" sz="1400" b="1" dirty="0">
                <a:latin typeface="+mn-ea"/>
                <a:cs typeface="+mn-ea"/>
              </a:rPr>
              <a:t>4. Commit</a:t>
            </a:r>
            <a:r>
              <a:rPr lang="zh-CN" altLang="zh-CN" sz="1400" b="1" dirty="0">
                <a:latin typeface="+mn-ea"/>
                <a:cs typeface="+mn-ea"/>
              </a:rPr>
              <a:t>：</a:t>
            </a:r>
            <a:r>
              <a:rPr lang="en-US" altLang="zh-CN" sz="1400" dirty="0">
                <a:latin typeface="+mn-ea"/>
                <a:cs typeface="+mn-ea"/>
              </a:rPr>
              <a:t>0123</a:t>
            </a:r>
            <a:r>
              <a:rPr lang="zh-CN" altLang="zh-CN" sz="1400" dirty="0">
                <a:latin typeface="+mn-ea"/>
                <a:cs typeface="+mn-ea"/>
              </a:rPr>
              <a:t>节点在</a:t>
            </a:r>
            <a:r>
              <a:rPr lang="en-US" altLang="zh-CN" sz="1400" dirty="0">
                <a:latin typeface="+mn-ea"/>
                <a:cs typeface="+mn-ea"/>
              </a:rPr>
              <a:t>Prepare</a:t>
            </a:r>
            <a:r>
              <a:rPr lang="zh-CN" altLang="zh-CN" sz="1400" dirty="0">
                <a:latin typeface="+mn-ea"/>
                <a:cs typeface="+mn-ea"/>
              </a:rPr>
              <a:t>阶段，若收到超过一定数量的相同请求，则进入</a:t>
            </a:r>
            <a:r>
              <a:rPr lang="en-US" altLang="zh-CN" sz="1400" dirty="0">
                <a:latin typeface="+mn-ea"/>
                <a:cs typeface="+mn-ea"/>
              </a:rPr>
              <a:t>Commit</a:t>
            </a:r>
            <a:r>
              <a:rPr lang="zh-CN" altLang="zh-CN" sz="1400" dirty="0">
                <a:latin typeface="+mn-ea"/>
                <a:cs typeface="+mn-ea"/>
              </a:rPr>
              <a:t>阶段，广播</a:t>
            </a:r>
            <a:r>
              <a:rPr lang="en-US" altLang="zh-CN" sz="1400" dirty="0">
                <a:latin typeface="+mn-ea"/>
                <a:cs typeface="+mn-ea"/>
              </a:rPr>
              <a:t>Commit</a:t>
            </a:r>
            <a:r>
              <a:rPr lang="zh-CN" altLang="zh-CN" sz="1400" dirty="0">
                <a:latin typeface="+mn-ea"/>
                <a:cs typeface="+mn-ea"/>
              </a:rPr>
              <a:t>请求；</a:t>
            </a:r>
            <a:endParaRPr lang="zh-CN" altLang="zh-CN" sz="1100" dirty="0">
              <a:latin typeface="+mn-ea"/>
              <a:cs typeface="+mn-ea"/>
            </a:endParaRPr>
          </a:p>
          <a:p>
            <a:pPr indent="304800" algn="just">
              <a:lnSpc>
                <a:spcPct val="125000"/>
              </a:lnSpc>
              <a:spcAft>
                <a:spcPts val="0"/>
              </a:spcAft>
            </a:pPr>
            <a:r>
              <a:rPr lang="en-US" altLang="zh-CN" sz="1400" b="1" dirty="0">
                <a:latin typeface="+mn-ea"/>
                <a:cs typeface="+mn-ea"/>
              </a:rPr>
              <a:t>5.Reply</a:t>
            </a:r>
            <a:r>
              <a:rPr lang="zh-CN" altLang="zh-CN" sz="1400" b="1" dirty="0">
                <a:latin typeface="+mn-ea"/>
                <a:cs typeface="+mn-ea"/>
              </a:rPr>
              <a:t>：</a:t>
            </a:r>
            <a:r>
              <a:rPr lang="en-US" altLang="zh-CN" sz="1400" dirty="0">
                <a:latin typeface="+mn-ea"/>
                <a:cs typeface="+mn-ea"/>
              </a:rPr>
              <a:t>0123</a:t>
            </a:r>
            <a:r>
              <a:rPr lang="zh-CN" altLang="zh-CN" sz="1400" dirty="0">
                <a:latin typeface="+mn-ea"/>
                <a:cs typeface="+mn-ea"/>
              </a:rPr>
              <a:t>节点在</a:t>
            </a:r>
            <a:r>
              <a:rPr lang="en-US" altLang="zh-CN" sz="1400" dirty="0">
                <a:latin typeface="+mn-ea"/>
                <a:cs typeface="+mn-ea"/>
              </a:rPr>
              <a:t>Commit</a:t>
            </a:r>
            <a:r>
              <a:rPr lang="zh-CN" altLang="zh-CN" sz="1400" dirty="0">
                <a:latin typeface="+mn-ea"/>
                <a:cs typeface="+mn-ea"/>
              </a:rPr>
              <a:t>阶段，若收到超过一定数量的相同请求，则对</a:t>
            </a:r>
            <a:r>
              <a:rPr lang="en-US" altLang="zh-CN" sz="1400" dirty="0">
                <a:latin typeface="+mn-ea"/>
                <a:cs typeface="+mn-ea"/>
              </a:rPr>
              <a:t>C</a:t>
            </a:r>
            <a:r>
              <a:rPr lang="zh-CN" altLang="zh-CN" sz="1400" dirty="0">
                <a:latin typeface="+mn-ea"/>
                <a:cs typeface="+mn-ea"/>
              </a:rPr>
              <a:t>进行反馈。</a:t>
            </a:r>
            <a:endParaRPr lang="zh-CN" altLang="zh-CN" sz="1100" dirty="0">
              <a:latin typeface="+mn-ea"/>
              <a:cs typeface="+mn-ea"/>
            </a:endParaRPr>
          </a:p>
          <a:p>
            <a:pPr indent="304800" algn="just">
              <a:lnSpc>
                <a:spcPct val="125000"/>
              </a:lnSpc>
              <a:spcAft>
                <a:spcPts val="0"/>
              </a:spcAft>
            </a:pPr>
            <a:r>
              <a:rPr lang="zh-CN" altLang="zh-CN" sz="1400" dirty="0">
                <a:latin typeface="+mn-ea"/>
                <a:cs typeface="+mn-ea"/>
              </a:rPr>
              <a:t>根据上述流程，在</a:t>
            </a:r>
            <a:r>
              <a:rPr lang="en-US" altLang="zh-CN" sz="1400" dirty="0">
                <a:latin typeface="+mn-ea"/>
                <a:cs typeface="+mn-ea"/>
              </a:rPr>
              <a:t> N ≥ 3F + 1 </a:t>
            </a:r>
            <a:r>
              <a:rPr lang="zh-CN" altLang="zh-CN" sz="1400" dirty="0">
                <a:latin typeface="+mn-ea"/>
                <a:cs typeface="+mn-ea"/>
              </a:rPr>
              <a:t>的情況下一致性是可能解決，</a:t>
            </a:r>
            <a:r>
              <a:rPr lang="en-US" altLang="zh-CN" sz="1400" dirty="0">
                <a:latin typeface="+mn-ea"/>
                <a:cs typeface="+mn-ea"/>
              </a:rPr>
              <a:t>N</a:t>
            </a:r>
            <a:r>
              <a:rPr lang="zh-CN" altLang="zh-CN" sz="1400" dirty="0">
                <a:latin typeface="+mn-ea"/>
                <a:cs typeface="+mn-ea"/>
              </a:rPr>
              <a:t>为总计算机数，</a:t>
            </a:r>
            <a:r>
              <a:rPr lang="en-US" altLang="zh-CN" sz="1400" dirty="0">
                <a:latin typeface="+mn-ea"/>
                <a:cs typeface="+mn-ea"/>
              </a:rPr>
              <a:t>F</a:t>
            </a:r>
            <a:r>
              <a:rPr lang="zh-CN" altLang="zh-CN" sz="1400" dirty="0">
                <a:latin typeface="+mn-ea"/>
                <a:cs typeface="+mn-ea"/>
              </a:rPr>
              <a:t>为有问题的计算机总数。</a:t>
            </a:r>
            <a:endParaRPr lang="zh-CN" altLang="zh-CN" sz="1100" dirty="0">
              <a:effectLst/>
              <a:latin typeface="+mn-ea"/>
              <a:cs typeface="+mn-ea"/>
            </a:endParaRPr>
          </a:p>
        </p:txBody>
      </p:sp>
      <p:sp>
        <p:nvSpPr>
          <p:cNvPr id="11"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zh-CN" altLang="en-US" sz="3200" dirty="0"/>
              <a:t>拜占庭容错技术</a:t>
            </a:r>
            <a:endParaRPr lang="en-US" altLang="zh-CN" dirty="0"/>
          </a:p>
        </p:txBody>
      </p:sp>
      <p:pic>
        <p:nvPicPr>
          <p:cNvPr id="12" name="图片 11"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r>
              <a:rPr lang="zh-CN" altLang="zh-CN" dirty="0">
                <a:solidFill>
                  <a:schemeClr val="tx1"/>
                </a:solidFill>
              </a:rPr>
              <a:t>工作量证明（</a:t>
            </a:r>
            <a:r>
              <a:rPr lang="en-US" altLang="zh-CN" dirty="0">
                <a:solidFill>
                  <a:schemeClr val="tx1"/>
                </a:solidFill>
              </a:rPr>
              <a:t>Proof of Work</a:t>
            </a:r>
            <a:r>
              <a:rPr lang="zh-CN" altLang="zh-CN" dirty="0">
                <a:solidFill>
                  <a:schemeClr val="tx1"/>
                </a:solidFill>
              </a:rPr>
              <a:t>，</a:t>
            </a:r>
            <a:r>
              <a:rPr lang="en-US" altLang="zh-CN" dirty="0" err="1">
                <a:solidFill>
                  <a:schemeClr val="tx1"/>
                </a:solidFill>
              </a:rPr>
              <a:t>PoW</a:t>
            </a:r>
            <a:r>
              <a:rPr lang="zh-CN" altLang="zh-CN" dirty="0">
                <a:solidFill>
                  <a:schemeClr val="tx1"/>
                </a:solidFill>
              </a:rPr>
              <a:t>）在比特币之前就已出现， 最初提出工作量证明机制是为了防止垃圾邮件。在比特币系统中，采用工作量证明机制保证所有节点对一个待确认交易集合达成一致。只有完成工作量证明的节点才能提出这一阶段的待定区块，之后网络中的节点在这个区块后继续尝试完成工作量证明，产生新的区块。当某一节点收到两个不同的待定区块时，选择链更长的那个区块进行验证。链越长意味着该链所包含的工作量越多。</a:t>
            </a:r>
            <a:endParaRPr lang="zh-CN" altLang="zh-CN" dirty="0">
              <a:solidFill>
                <a:schemeClr val="tx1"/>
              </a:solidFill>
            </a:endParaRPr>
          </a:p>
          <a:p>
            <a:r>
              <a:rPr lang="zh-CN" altLang="zh-CN" b="1" dirty="0">
                <a:solidFill>
                  <a:schemeClr val="tx1"/>
                </a:solidFill>
              </a:rPr>
              <a:t>工作量证明机制所选取的计算问题要满足如下性质 </a:t>
            </a:r>
            <a:r>
              <a:rPr lang="zh-CN" altLang="zh-CN" dirty="0">
                <a:solidFill>
                  <a:schemeClr val="tx1"/>
                </a:solidFill>
              </a:rPr>
              <a:t>：</a:t>
            </a:r>
            <a:endParaRPr lang="zh-CN" altLang="zh-CN" dirty="0">
              <a:solidFill>
                <a:schemeClr val="tx1"/>
              </a:solidFill>
            </a:endParaRPr>
          </a:p>
          <a:p>
            <a:pPr marL="0" indent="0">
              <a:buNone/>
            </a:pPr>
            <a:r>
              <a:rPr lang="en-US" altLang="zh-CN" dirty="0">
                <a:solidFill>
                  <a:schemeClr val="tx1"/>
                </a:solidFill>
              </a:rPr>
              <a:t>1</a:t>
            </a:r>
            <a:r>
              <a:rPr lang="zh-CN" altLang="zh-CN" dirty="0">
                <a:solidFill>
                  <a:schemeClr val="tx1"/>
                </a:solidFill>
              </a:rPr>
              <a:t>）伪随机性</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）难度可控</a:t>
            </a:r>
            <a:endParaRPr lang="en-US"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）可公开验证</a:t>
            </a:r>
            <a:endParaRPr lang="zh-CN" altLang="zh-CN" dirty="0">
              <a:solidFill>
                <a:schemeClr val="tx1"/>
              </a:solidFill>
            </a:endParaRPr>
          </a:p>
          <a:p>
            <a:endParaRPr lang="zh-CN" altLang="zh-CN" dirty="0">
              <a:solidFill>
                <a:schemeClr val="tx1"/>
              </a:solidFill>
            </a:endParaRPr>
          </a:p>
        </p:txBody>
      </p:sp>
      <p:sp>
        <p:nvSpPr>
          <p:cNvPr id="8"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PoW</a:t>
            </a:r>
            <a:r>
              <a:rPr lang="zh-CN" altLang="en-US" sz="3200" dirty="0"/>
              <a:t>机制</a:t>
            </a:r>
            <a:endParaRPr lang="en-US" altLang="zh-CN" dirty="0"/>
          </a:p>
        </p:txBody>
      </p:sp>
      <p:pic>
        <p:nvPicPr>
          <p:cNvPr id="9" name="图片 8"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命名文件(2)"/>
          <p:cNvPicPr/>
          <p:nvPr/>
        </p:nvPicPr>
        <p:blipFill>
          <a:blip r:embed="rId1"/>
          <a:stretch>
            <a:fillRect/>
          </a:stretch>
        </p:blipFill>
        <p:spPr>
          <a:xfrm>
            <a:off x="6510655" y="1490345"/>
            <a:ext cx="5223510" cy="4297680"/>
          </a:xfrm>
          <a:prstGeom prst="rect">
            <a:avLst/>
          </a:prstGeom>
        </p:spPr>
      </p:pic>
      <p:sp>
        <p:nvSpPr>
          <p:cNvPr id="3" name="矩形 2"/>
          <p:cNvSpPr/>
          <p:nvPr/>
        </p:nvSpPr>
        <p:spPr>
          <a:xfrm>
            <a:off x="608400" y="1428061"/>
            <a:ext cx="6096000" cy="5028941"/>
          </a:xfrm>
          <a:prstGeom prst="rect">
            <a:avLst/>
          </a:prstGeom>
        </p:spPr>
        <p:txBody>
          <a:bodyPr>
            <a:spAutoFit/>
          </a:bodyPr>
          <a:lstStyle/>
          <a:p>
            <a:pPr indent="304800" algn="just">
              <a:lnSpc>
                <a:spcPct val="150000"/>
              </a:lnSpc>
              <a:spcAft>
                <a:spcPts val="0"/>
              </a:spcAft>
            </a:pPr>
            <a:r>
              <a:rPr lang="en-US" altLang="zh-CN" spc="150" noProof="1">
                <a:solidFill>
                  <a:schemeClr val="tx1"/>
                </a:solidFill>
                <a:latin typeface="Arial" panose="020B0604020202020204" pitchFamily="34" charset="0"/>
                <a:ea typeface="微软雅黑" panose="020B0503020204020204" pitchFamily="34" charset="-122"/>
                <a:sym typeface="+mn-ea"/>
              </a:rPr>
              <a:t>PoW</a:t>
            </a:r>
            <a:r>
              <a:rPr lang="zh-CN" altLang="zh-CN" spc="150" noProof="1">
                <a:solidFill>
                  <a:schemeClr val="tx1"/>
                </a:solidFill>
                <a:latin typeface="Arial" panose="020B0604020202020204" pitchFamily="34" charset="0"/>
                <a:ea typeface="微软雅黑" panose="020B0503020204020204" pitchFamily="34" charset="-122"/>
                <a:sym typeface="+mn-ea"/>
              </a:rPr>
              <a:t>工作量证明的流程概括为以下三步：</a:t>
            </a:r>
            <a:endParaRPr lang="zh-CN" altLang="zh-CN" spc="150" noProof="1">
              <a:solidFill>
                <a:schemeClr val="tx1"/>
              </a:solidFill>
              <a:latin typeface="Arial" panose="020B0604020202020204" pitchFamily="34" charset="0"/>
              <a:ea typeface="微软雅黑" panose="020B0503020204020204" pitchFamily="34" charset="-122"/>
              <a:sym typeface="+mn-ea"/>
            </a:endParaRPr>
          </a:p>
          <a:p>
            <a:pPr indent="304800" algn="just">
              <a:lnSpc>
                <a:spcPct val="150000"/>
              </a:lnSpc>
              <a:spcAft>
                <a:spcPts val="0"/>
              </a:spcAft>
            </a:pPr>
            <a:r>
              <a:rPr lang="en-US" altLang="zh-CN" b="1" spc="150" noProof="1">
                <a:solidFill>
                  <a:schemeClr val="tx1"/>
                </a:solidFill>
                <a:latin typeface="Arial" panose="020B0604020202020204" pitchFamily="34" charset="0"/>
                <a:ea typeface="微软雅黑" panose="020B0503020204020204" pitchFamily="34" charset="-122"/>
                <a:sym typeface="+mn-ea"/>
              </a:rPr>
              <a:t>1</a:t>
            </a:r>
            <a:r>
              <a:rPr lang="zh-CN" altLang="zh-CN" b="1" spc="150" noProof="1">
                <a:solidFill>
                  <a:schemeClr val="tx1"/>
                </a:solidFill>
                <a:latin typeface="Arial" panose="020B0604020202020204" pitchFamily="34" charset="0"/>
                <a:ea typeface="微软雅黑" panose="020B0503020204020204" pitchFamily="34" charset="-122"/>
                <a:sym typeface="+mn-ea"/>
              </a:rPr>
              <a:t>）生成</a:t>
            </a:r>
            <a:r>
              <a:rPr lang="en-US" altLang="zh-CN" b="1" spc="150" noProof="1">
                <a:solidFill>
                  <a:schemeClr val="tx1"/>
                </a:solidFill>
                <a:latin typeface="Arial" panose="020B0604020202020204" pitchFamily="34" charset="0"/>
                <a:ea typeface="微软雅黑" panose="020B0503020204020204" pitchFamily="34" charset="-122"/>
                <a:sym typeface="+mn-ea"/>
              </a:rPr>
              <a:t>Merkle</a:t>
            </a:r>
            <a:r>
              <a:rPr lang="zh-CN" altLang="zh-CN" b="1" spc="150" noProof="1">
                <a:solidFill>
                  <a:schemeClr val="tx1"/>
                </a:solidFill>
                <a:latin typeface="Arial" panose="020B0604020202020204" pitchFamily="34" charset="0"/>
                <a:ea typeface="微软雅黑" panose="020B0503020204020204" pitchFamily="34" charset="-122"/>
                <a:sym typeface="+mn-ea"/>
              </a:rPr>
              <a:t>根哈希</a:t>
            </a:r>
            <a:r>
              <a:rPr lang="zh-CN" altLang="zh-CN" spc="150" noProof="1">
                <a:solidFill>
                  <a:schemeClr val="tx1"/>
                </a:solidFill>
                <a:latin typeface="Arial" panose="020B0604020202020204" pitchFamily="34" charset="0"/>
                <a:ea typeface="微软雅黑" panose="020B0503020204020204" pitchFamily="34" charset="-122"/>
                <a:sym typeface="+mn-ea"/>
              </a:rPr>
              <a:t>：生成</a:t>
            </a:r>
            <a:r>
              <a:rPr lang="en-US" altLang="zh-CN" spc="150" noProof="1">
                <a:solidFill>
                  <a:schemeClr val="tx1"/>
                </a:solidFill>
                <a:latin typeface="Arial" panose="020B0604020202020204" pitchFamily="34" charset="0"/>
                <a:ea typeface="微软雅黑" panose="020B0503020204020204" pitchFamily="34" charset="-122"/>
                <a:sym typeface="+mn-ea"/>
              </a:rPr>
              <a:t>Merkle</a:t>
            </a:r>
            <a:r>
              <a:rPr lang="zh-CN" altLang="zh-CN" spc="150" noProof="1">
                <a:solidFill>
                  <a:schemeClr val="tx1"/>
                </a:solidFill>
                <a:latin typeface="Arial" panose="020B0604020202020204" pitchFamily="34" charset="0"/>
                <a:ea typeface="微软雅黑" panose="020B0503020204020204" pitchFamily="34" charset="-122"/>
                <a:sym typeface="+mn-ea"/>
              </a:rPr>
              <a:t>根哈希即节点自己生成一笔筹币交易，并且与其他所有即将打包的交易通过</a:t>
            </a:r>
            <a:r>
              <a:rPr lang="en-US" altLang="zh-CN" spc="150" noProof="1">
                <a:solidFill>
                  <a:schemeClr val="tx1"/>
                </a:solidFill>
                <a:latin typeface="Arial" panose="020B0604020202020204" pitchFamily="34" charset="0"/>
                <a:ea typeface="微软雅黑" panose="020B0503020204020204" pitchFamily="34" charset="-122"/>
                <a:sym typeface="+mn-ea"/>
              </a:rPr>
              <a:t>Merkle</a:t>
            </a:r>
            <a:r>
              <a:rPr lang="zh-CN" altLang="zh-CN" spc="150" noProof="1">
                <a:solidFill>
                  <a:schemeClr val="tx1"/>
                </a:solidFill>
                <a:latin typeface="Arial" panose="020B0604020202020204" pitchFamily="34" charset="0"/>
                <a:ea typeface="微软雅黑" panose="020B0503020204020204" pitchFamily="34" charset="-122"/>
                <a:sym typeface="+mn-ea"/>
              </a:rPr>
              <a:t>树算法生成</a:t>
            </a:r>
            <a:r>
              <a:rPr lang="en-US" altLang="zh-CN" spc="150" noProof="1">
                <a:solidFill>
                  <a:schemeClr val="tx1"/>
                </a:solidFill>
                <a:latin typeface="Arial" panose="020B0604020202020204" pitchFamily="34" charset="0"/>
                <a:ea typeface="微软雅黑" panose="020B0503020204020204" pitchFamily="34" charset="-122"/>
                <a:sym typeface="+mn-ea"/>
              </a:rPr>
              <a:t>Merkle</a:t>
            </a:r>
            <a:r>
              <a:rPr lang="zh-CN" altLang="zh-CN" spc="150" noProof="1">
                <a:solidFill>
                  <a:schemeClr val="tx1"/>
                </a:solidFill>
                <a:latin typeface="Arial" panose="020B0604020202020204" pitchFamily="34" charset="0"/>
                <a:ea typeface="微软雅黑" panose="020B0503020204020204" pitchFamily="34" charset="-122"/>
                <a:sym typeface="+mn-ea"/>
              </a:rPr>
              <a:t>根哈希。</a:t>
            </a:r>
            <a:endParaRPr lang="zh-CN" altLang="zh-CN" spc="150" noProof="1">
              <a:solidFill>
                <a:schemeClr val="tx1"/>
              </a:solidFill>
              <a:latin typeface="Arial" panose="020B0604020202020204" pitchFamily="34" charset="0"/>
              <a:ea typeface="微软雅黑" panose="020B0503020204020204" pitchFamily="34" charset="-122"/>
              <a:sym typeface="+mn-ea"/>
            </a:endParaRPr>
          </a:p>
          <a:p>
            <a:pPr indent="304800" algn="just">
              <a:lnSpc>
                <a:spcPct val="150000"/>
              </a:lnSpc>
              <a:spcAft>
                <a:spcPts val="0"/>
              </a:spcAft>
            </a:pPr>
            <a:r>
              <a:rPr lang="en-US" altLang="zh-CN" b="1" spc="150" noProof="1">
                <a:solidFill>
                  <a:schemeClr val="tx1"/>
                </a:solidFill>
                <a:latin typeface="Arial" panose="020B0604020202020204" pitchFamily="34" charset="0"/>
                <a:ea typeface="微软雅黑" panose="020B0503020204020204" pitchFamily="34" charset="-122"/>
                <a:sym typeface="+mn-ea"/>
              </a:rPr>
              <a:t>2</a:t>
            </a:r>
            <a:r>
              <a:rPr lang="zh-CN" altLang="zh-CN" b="1" spc="150" noProof="1">
                <a:solidFill>
                  <a:schemeClr val="tx1"/>
                </a:solidFill>
                <a:latin typeface="Arial" panose="020B0604020202020204" pitchFamily="34" charset="0"/>
                <a:ea typeface="微软雅黑" panose="020B0503020204020204" pitchFamily="34" charset="-122"/>
                <a:sym typeface="+mn-ea"/>
              </a:rPr>
              <a:t>）组装区块头</a:t>
            </a:r>
            <a:r>
              <a:rPr lang="zh-CN" altLang="en-US" spc="150" noProof="1">
                <a:solidFill>
                  <a:schemeClr val="tx1"/>
                </a:solidFill>
                <a:latin typeface="Arial" panose="020B0604020202020204" pitchFamily="34" charset="0"/>
                <a:ea typeface="微软雅黑" panose="020B0503020204020204" pitchFamily="34" charset="-122"/>
                <a:sym typeface="+mn-ea"/>
              </a:rPr>
              <a:t>：</a:t>
            </a:r>
            <a:r>
              <a:rPr lang="zh-CN" altLang="zh-CN" spc="150" noProof="1">
                <a:solidFill>
                  <a:schemeClr val="tx1"/>
                </a:solidFill>
                <a:latin typeface="Arial" panose="020B0604020202020204" pitchFamily="34" charset="0"/>
                <a:ea typeface="微软雅黑" panose="020B0503020204020204" pitchFamily="34" charset="-122"/>
                <a:sym typeface="+mn-ea"/>
              </a:rPr>
              <a:t>区块头将被作为计算出工作量证明输出的一个输入参数，因此第一步计算出来的</a:t>
            </a:r>
            <a:r>
              <a:rPr lang="en-US" altLang="zh-CN" spc="150" noProof="1">
                <a:solidFill>
                  <a:schemeClr val="tx1"/>
                </a:solidFill>
                <a:latin typeface="Arial" panose="020B0604020202020204" pitchFamily="34" charset="0"/>
                <a:ea typeface="微软雅黑" panose="020B0503020204020204" pitchFamily="34" charset="-122"/>
                <a:sym typeface="+mn-ea"/>
              </a:rPr>
              <a:t>Merkle</a:t>
            </a:r>
            <a:r>
              <a:rPr lang="zh-CN" altLang="zh-CN" spc="150" noProof="1">
                <a:solidFill>
                  <a:schemeClr val="tx1"/>
                </a:solidFill>
                <a:latin typeface="Arial" panose="020B0604020202020204" pitchFamily="34" charset="0"/>
                <a:ea typeface="微软雅黑" panose="020B0503020204020204" pitchFamily="34" charset="-122"/>
                <a:sym typeface="+mn-ea"/>
              </a:rPr>
              <a:t>根哈希和区块头的其他组成部分组装成区块头。</a:t>
            </a:r>
            <a:endParaRPr lang="zh-CN" altLang="zh-CN" spc="150" noProof="1">
              <a:solidFill>
                <a:schemeClr val="tx1"/>
              </a:solidFill>
              <a:latin typeface="Arial" panose="020B0604020202020204" pitchFamily="34" charset="0"/>
              <a:ea typeface="微软雅黑" panose="020B0503020204020204" pitchFamily="34" charset="-122"/>
              <a:sym typeface="+mn-ea"/>
            </a:endParaRPr>
          </a:p>
          <a:p>
            <a:pPr>
              <a:lnSpc>
                <a:spcPct val="150000"/>
              </a:lnSpc>
            </a:pPr>
            <a:r>
              <a:rPr lang="en-US" altLang="zh-CN" b="1" spc="150" noProof="1">
                <a:solidFill>
                  <a:schemeClr val="tx1"/>
                </a:solidFill>
                <a:latin typeface="Arial" panose="020B0604020202020204" pitchFamily="34" charset="0"/>
                <a:ea typeface="微软雅黑" panose="020B0503020204020204" pitchFamily="34" charset="-122"/>
                <a:sym typeface="+mn-ea"/>
              </a:rPr>
              <a:t>    3</a:t>
            </a:r>
            <a:r>
              <a:rPr lang="zh-CN" altLang="zh-CN" b="1" spc="150" noProof="1">
                <a:solidFill>
                  <a:schemeClr val="tx1"/>
                </a:solidFill>
                <a:latin typeface="Arial" panose="020B0604020202020204" pitchFamily="34" charset="0"/>
                <a:ea typeface="微软雅黑" panose="020B0503020204020204" pitchFamily="34" charset="-122"/>
                <a:sym typeface="+mn-ea"/>
              </a:rPr>
              <a:t>）计算出工作量证明输出</a:t>
            </a:r>
            <a:r>
              <a:rPr lang="zh-CN" altLang="zh-CN" spc="150" noProof="1">
                <a:solidFill>
                  <a:schemeClr val="tx1"/>
                </a:solidFill>
                <a:latin typeface="Arial" panose="020B0604020202020204" pitchFamily="34" charset="0"/>
                <a:ea typeface="微软雅黑" panose="020B0503020204020204" pitchFamily="34" charset="-122"/>
                <a:sym typeface="+mn-ea"/>
              </a:rPr>
              <a:t>：工作量证明的输出</a:t>
            </a:r>
            <a:r>
              <a:rPr lang="en-US" altLang="zh-CN" spc="150" noProof="1">
                <a:solidFill>
                  <a:schemeClr val="tx1"/>
                </a:solidFill>
                <a:latin typeface="Arial" panose="020B0604020202020204" pitchFamily="34" charset="0"/>
                <a:ea typeface="微软雅黑" panose="020B0503020204020204" pitchFamily="34" charset="-122"/>
                <a:sym typeface="+mn-ea"/>
              </a:rPr>
              <a:t>=SHA256(</a:t>
            </a:r>
            <a:r>
              <a:rPr lang="zh-CN" altLang="zh-CN" spc="150" noProof="1">
                <a:solidFill>
                  <a:schemeClr val="tx1"/>
                </a:solidFill>
                <a:latin typeface="Arial" panose="020B0604020202020204" pitchFamily="34" charset="0"/>
                <a:ea typeface="微软雅黑" panose="020B0503020204020204" pitchFamily="34" charset="-122"/>
                <a:sym typeface="+mn-ea"/>
              </a:rPr>
              <a:t>区块头</a:t>
            </a:r>
            <a:r>
              <a:rPr lang="en-US" altLang="zh-CN" spc="150" noProof="1">
                <a:solidFill>
                  <a:schemeClr val="tx1"/>
                </a:solidFill>
                <a:latin typeface="Arial" panose="020B0604020202020204" pitchFamily="34" charset="0"/>
                <a:ea typeface="微软雅黑" panose="020B0503020204020204" pitchFamily="34" charset="-122"/>
                <a:sym typeface="+mn-ea"/>
              </a:rPr>
              <a:t>+</a:t>
            </a:r>
            <a:r>
              <a:rPr lang="zh-CN" altLang="zh-CN" spc="150" noProof="1">
                <a:solidFill>
                  <a:schemeClr val="tx1"/>
                </a:solidFill>
                <a:latin typeface="Arial" panose="020B0604020202020204" pitchFamily="34" charset="0"/>
                <a:ea typeface="微软雅黑" panose="020B0503020204020204" pitchFamily="34" charset="-122"/>
                <a:sym typeface="+mn-ea"/>
              </a:rPr>
              <a:t>随机值</a:t>
            </a:r>
            <a:r>
              <a:rPr lang="en-US" altLang="zh-CN" spc="150" noProof="1">
                <a:solidFill>
                  <a:schemeClr val="tx1"/>
                </a:solidFill>
                <a:latin typeface="Arial" panose="020B0604020202020204" pitchFamily="34" charset="0"/>
                <a:ea typeface="微软雅黑" panose="020B0503020204020204" pitchFamily="34" charset="-122"/>
                <a:sym typeface="+mn-ea"/>
              </a:rPr>
              <a:t>)</a:t>
            </a:r>
            <a:r>
              <a:rPr lang="zh-CN" altLang="zh-CN" spc="150" noProof="1">
                <a:solidFill>
                  <a:schemeClr val="tx1"/>
                </a:solidFill>
                <a:latin typeface="Arial" panose="020B0604020202020204" pitchFamily="34" charset="0"/>
                <a:ea typeface="微软雅黑" panose="020B0503020204020204" pitchFamily="34" charset="-122"/>
                <a:sym typeface="+mn-ea"/>
              </a:rPr>
              <a:t>，如果（工作量证明的输出</a:t>
            </a:r>
            <a:r>
              <a:rPr lang="en-US" altLang="zh-CN" spc="150" noProof="1">
                <a:solidFill>
                  <a:schemeClr val="tx1"/>
                </a:solidFill>
                <a:latin typeface="Arial" panose="020B0604020202020204" pitchFamily="34" charset="0"/>
                <a:ea typeface="微软雅黑" panose="020B0503020204020204" pitchFamily="34" charset="-122"/>
                <a:sym typeface="+mn-ea"/>
              </a:rPr>
              <a:t>&lt;</a:t>
            </a:r>
            <a:r>
              <a:rPr lang="zh-CN" altLang="zh-CN" spc="150" noProof="1">
                <a:solidFill>
                  <a:schemeClr val="tx1"/>
                </a:solidFill>
                <a:latin typeface="Arial" panose="020B0604020202020204" pitchFamily="34" charset="0"/>
                <a:ea typeface="微软雅黑" panose="020B0503020204020204" pitchFamily="34" charset="-122"/>
                <a:sym typeface="+mn-ea"/>
              </a:rPr>
              <a:t>目标值），则证明工作量完成；（工作量证明的输出</a:t>
            </a:r>
            <a:r>
              <a:rPr lang="en-US" altLang="zh-CN" spc="150" noProof="1">
                <a:solidFill>
                  <a:schemeClr val="tx1"/>
                </a:solidFill>
                <a:latin typeface="Arial" panose="020B0604020202020204" pitchFamily="34" charset="0"/>
                <a:ea typeface="微软雅黑" panose="020B0503020204020204" pitchFamily="34" charset="-122"/>
                <a:sym typeface="+mn-ea"/>
              </a:rPr>
              <a:t>&gt;=</a:t>
            </a:r>
            <a:r>
              <a:rPr lang="zh-CN" altLang="zh-CN" spc="150" noProof="1">
                <a:solidFill>
                  <a:schemeClr val="tx1"/>
                </a:solidFill>
                <a:latin typeface="Arial" panose="020B0604020202020204" pitchFamily="34" charset="0"/>
                <a:ea typeface="微软雅黑" panose="020B0503020204020204" pitchFamily="34" charset="-122"/>
                <a:sym typeface="+mn-ea"/>
              </a:rPr>
              <a:t>目标值），变更随机数，递归逻辑，继续与目标值比对。</a:t>
            </a:r>
            <a:endParaRPr lang="zh-CN" altLang="zh-CN" spc="150" noProof="1">
              <a:solidFill>
                <a:schemeClr val="tx1"/>
              </a:solidFill>
              <a:latin typeface="Arial" panose="020B0604020202020204" pitchFamily="34" charset="0"/>
              <a:ea typeface="微软雅黑" panose="020B0503020204020204" pitchFamily="34" charset="-122"/>
              <a:sym typeface="+mn-ea"/>
            </a:endParaRPr>
          </a:p>
        </p:txBody>
      </p:sp>
      <p:sp>
        <p:nvSpPr>
          <p:cNvPr id="5" name="矩形 4"/>
          <p:cNvSpPr/>
          <p:nvPr/>
        </p:nvSpPr>
        <p:spPr>
          <a:xfrm>
            <a:off x="8340998" y="5866783"/>
            <a:ext cx="1797450" cy="369332"/>
          </a:xfrm>
          <a:prstGeom prst="rect">
            <a:avLst/>
          </a:prstGeom>
        </p:spPr>
        <p:txBody>
          <a:bodyPr wrap="square">
            <a:spAutoFit/>
          </a:bodyPr>
          <a:lstStyle/>
          <a:p>
            <a:r>
              <a:rPr lang="zh-CN" altLang="zh-CN" dirty="0">
                <a:latin typeface="Times New Roman" panose="02020603050405020304" pitchFamily="18" charset="0"/>
                <a:ea typeface="宋体" panose="02010600030101010101" pitchFamily="2" charset="-122"/>
                <a:cs typeface="Times New Roman" panose="02020603050405020304" pitchFamily="18" charset="0"/>
              </a:rPr>
              <a:t>工作量证明流程</a:t>
            </a:r>
            <a:endParaRPr lang="zh-CN" altLang="en-US" dirty="0"/>
          </a:p>
        </p:txBody>
      </p:sp>
      <p:sp>
        <p:nvSpPr>
          <p:cNvPr id="8"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PoW</a:t>
            </a:r>
            <a:r>
              <a:rPr lang="zh-CN" altLang="en-US" sz="3200" dirty="0"/>
              <a:t>机制</a:t>
            </a:r>
            <a:endParaRPr lang="en-US" altLang="zh-CN" dirty="0"/>
          </a:p>
        </p:txBody>
      </p:sp>
      <p:pic>
        <p:nvPicPr>
          <p:cNvPr id="9" name="图片 8"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pPr marL="0" indent="0">
              <a:buNone/>
            </a:pPr>
            <a:r>
              <a:rPr lang="en-US" altLang="zh-CN" dirty="0" err="1">
                <a:solidFill>
                  <a:schemeClr val="tx1"/>
                </a:solidFill>
              </a:rPr>
              <a:t>PoW</a:t>
            </a:r>
            <a:r>
              <a:rPr lang="zh-CN" altLang="zh-CN" dirty="0">
                <a:solidFill>
                  <a:schemeClr val="tx1"/>
                </a:solidFill>
              </a:rPr>
              <a:t>工作量证明机制的</a:t>
            </a:r>
            <a:r>
              <a:rPr lang="zh-CN" altLang="zh-CN" sz="2400" b="1" dirty="0">
                <a:solidFill>
                  <a:schemeClr val="tx1"/>
                </a:solidFill>
              </a:rPr>
              <a:t>优点</a:t>
            </a:r>
            <a:r>
              <a:rPr lang="zh-CN" altLang="zh-CN" dirty="0">
                <a:solidFill>
                  <a:schemeClr val="tx1"/>
                </a:solidFill>
              </a:rPr>
              <a:t>：</a:t>
            </a:r>
            <a:endParaRPr lang="zh-CN" altLang="zh-CN" dirty="0">
              <a:solidFill>
                <a:schemeClr val="tx1"/>
              </a:solidFill>
            </a:endParaRPr>
          </a:p>
          <a:p>
            <a:pPr lvl="1"/>
            <a:r>
              <a:rPr lang="zh-CN" altLang="zh-CN" dirty="0">
                <a:solidFill>
                  <a:schemeClr val="tx1"/>
                </a:solidFill>
              </a:rPr>
              <a:t>完全去中心化</a:t>
            </a:r>
            <a:endParaRPr lang="zh-CN" altLang="zh-CN" dirty="0">
              <a:solidFill>
                <a:schemeClr val="tx1"/>
              </a:solidFill>
            </a:endParaRPr>
          </a:p>
          <a:p>
            <a:pPr lvl="1"/>
            <a:r>
              <a:rPr lang="zh-CN" altLang="zh-CN" dirty="0">
                <a:solidFill>
                  <a:schemeClr val="tx1"/>
                </a:solidFill>
              </a:rPr>
              <a:t>机制本身很复杂，有很多细节，比如：挖矿难度自动调整、区块奖励逐步减半等，这些因素都是基于经济学原理，能吸引和鼓励更多人参与。</a:t>
            </a:r>
            <a:endParaRPr lang="zh-CN" altLang="zh-CN" dirty="0">
              <a:solidFill>
                <a:schemeClr val="tx1"/>
              </a:solidFill>
            </a:endParaRPr>
          </a:p>
          <a:p>
            <a:pPr lvl="1"/>
            <a:r>
              <a:rPr lang="zh-CN" altLang="zh-CN" dirty="0">
                <a:solidFill>
                  <a:schemeClr val="tx1"/>
                </a:solidFill>
              </a:rPr>
              <a:t>系统安全性强，破坏系统的花费成本十分巨大。</a:t>
            </a:r>
            <a:endParaRPr lang="zh-CN" altLang="zh-CN" dirty="0">
              <a:solidFill>
                <a:schemeClr val="tx1"/>
              </a:solidFill>
            </a:endParaRPr>
          </a:p>
          <a:p>
            <a:pPr marL="0" indent="0">
              <a:buNone/>
            </a:pPr>
            <a:r>
              <a:rPr lang="zh-CN" altLang="zh-CN" dirty="0">
                <a:solidFill>
                  <a:schemeClr val="tx1"/>
                </a:solidFill>
              </a:rPr>
              <a:t>工作量证明机制也存在</a:t>
            </a:r>
            <a:r>
              <a:rPr lang="zh-CN" altLang="zh-CN" sz="2400" b="1" dirty="0">
                <a:solidFill>
                  <a:schemeClr val="tx1"/>
                </a:solidFill>
              </a:rPr>
              <a:t>一些问题</a:t>
            </a:r>
            <a:r>
              <a:rPr lang="zh-CN" altLang="zh-CN" dirty="0">
                <a:solidFill>
                  <a:schemeClr val="tx1"/>
                </a:solidFill>
              </a:rPr>
              <a:t>。</a:t>
            </a:r>
            <a:endParaRPr lang="zh-CN" altLang="zh-CN" dirty="0">
              <a:solidFill>
                <a:schemeClr val="tx1"/>
              </a:solidFill>
            </a:endParaRPr>
          </a:p>
          <a:p>
            <a:pPr lvl="1"/>
            <a:r>
              <a:rPr lang="zh-CN" altLang="zh-CN" dirty="0">
                <a:solidFill>
                  <a:schemeClr val="tx1"/>
                </a:solidFill>
              </a:rPr>
              <a:t>效率低</a:t>
            </a:r>
            <a:endParaRPr lang="zh-CN" altLang="zh-CN" dirty="0">
              <a:solidFill>
                <a:schemeClr val="tx1"/>
              </a:solidFill>
            </a:endParaRPr>
          </a:p>
          <a:p>
            <a:pPr lvl="1"/>
            <a:r>
              <a:rPr lang="zh-CN" altLang="zh-CN" dirty="0">
                <a:solidFill>
                  <a:schemeClr val="tx1"/>
                </a:solidFill>
              </a:rPr>
              <a:t>目前排名较高的矿池算力过高，对系统的安全性和公平性造成严重威胁。</a:t>
            </a:r>
            <a:endParaRPr lang="zh-CN" altLang="zh-CN" dirty="0">
              <a:solidFill>
                <a:schemeClr val="tx1"/>
              </a:solidFill>
            </a:endParaRPr>
          </a:p>
          <a:p>
            <a:pPr lvl="1"/>
            <a:r>
              <a:rPr lang="zh-CN" altLang="zh-CN" dirty="0">
                <a:solidFill>
                  <a:schemeClr val="tx1"/>
                </a:solidFill>
              </a:rPr>
              <a:t>耗能大</a:t>
            </a:r>
            <a:endParaRPr lang="zh-CN" altLang="zh-CN" dirty="0">
              <a:solidFill>
                <a:schemeClr val="tx1"/>
              </a:solidFill>
            </a:endParaRPr>
          </a:p>
        </p:txBody>
      </p:sp>
      <p:sp>
        <p:nvSpPr>
          <p:cNvPr id="7"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PoW</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08330" y="1313815"/>
            <a:ext cx="10968990" cy="1156335"/>
          </a:xfrm>
        </p:spPr>
        <p:txBody>
          <a:bodyPr>
            <a:normAutofit fontScale="92500"/>
          </a:bodyPr>
          <a:lstStyle/>
          <a:p>
            <a:r>
              <a:rPr lang="en-US" altLang="zh-CN" dirty="0" err="1">
                <a:solidFill>
                  <a:schemeClr val="tx1"/>
                </a:solidFill>
              </a:rPr>
              <a:t>PoS</a:t>
            </a:r>
            <a:r>
              <a:rPr lang="zh-CN" altLang="zh-CN" dirty="0">
                <a:solidFill>
                  <a:schemeClr val="tx1"/>
                </a:solidFill>
              </a:rPr>
              <a:t>最早出现在点点币的创始人</a:t>
            </a:r>
            <a:r>
              <a:rPr lang="en-US" altLang="zh-CN" dirty="0">
                <a:solidFill>
                  <a:schemeClr val="tx1"/>
                </a:solidFill>
              </a:rPr>
              <a:t>Sunny King</a:t>
            </a:r>
            <a:r>
              <a:rPr lang="zh-CN" altLang="zh-CN" dirty="0">
                <a:solidFill>
                  <a:schemeClr val="tx1"/>
                </a:solidFill>
              </a:rPr>
              <a:t>的白皮书中，它的目的就是为了解决使用</a:t>
            </a:r>
            <a:r>
              <a:rPr lang="en-US" altLang="zh-CN" dirty="0" err="1">
                <a:solidFill>
                  <a:schemeClr val="tx1"/>
                </a:solidFill>
              </a:rPr>
              <a:t>PoW</a:t>
            </a:r>
            <a:r>
              <a:rPr lang="zh-CN" altLang="zh-CN" dirty="0">
                <a:solidFill>
                  <a:schemeClr val="tx1"/>
                </a:solidFill>
              </a:rPr>
              <a:t>挖矿出现大量资源浪费的问题。</a:t>
            </a:r>
            <a:r>
              <a:rPr lang="en-US" altLang="zh-CN" dirty="0" err="1">
                <a:solidFill>
                  <a:schemeClr val="tx1"/>
                </a:solidFill>
              </a:rPr>
              <a:t>PoW</a:t>
            </a:r>
            <a:r>
              <a:rPr lang="zh-CN" altLang="zh-CN" dirty="0">
                <a:solidFill>
                  <a:schemeClr val="tx1"/>
                </a:solidFill>
              </a:rPr>
              <a:t>早在比特币出现之前就已经应用了，而</a:t>
            </a:r>
            <a:r>
              <a:rPr lang="en-US" altLang="zh-CN" dirty="0" err="1">
                <a:solidFill>
                  <a:schemeClr val="tx1"/>
                </a:solidFill>
              </a:rPr>
              <a:t>PoS</a:t>
            </a:r>
            <a:r>
              <a:rPr lang="zh-CN" altLang="zh-CN" dirty="0">
                <a:solidFill>
                  <a:schemeClr val="tx1"/>
                </a:solidFill>
              </a:rPr>
              <a:t>是才是真正意义上为了区块链而创造出来的概念，可以说</a:t>
            </a:r>
            <a:r>
              <a:rPr lang="en-US" altLang="zh-CN" dirty="0" err="1">
                <a:solidFill>
                  <a:schemeClr val="tx1"/>
                </a:solidFill>
              </a:rPr>
              <a:t>PoS</a:t>
            </a:r>
            <a:r>
              <a:rPr lang="zh-CN" altLang="zh-CN" dirty="0">
                <a:solidFill>
                  <a:schemeClr val="tx1"/>
                </a:solidFill>
              </a:rPr>
              <a:t>算法是针对</a:t>
            </a:r>
            <a:r>
              <a:rPr lang="en-US" altLang="zh-CN" dirty="0" err="1">
                <a:solidFill>
                  <a:schemeClr val="tx1"/>
                </a:solidFill>
              </a:rPr>
              <a:t>PoW</a:t>
            </a:r>
            <a:r>
              <a:rPr lang="zh-CN" altLang="zh-CN" dirty="0">
                <a:solidFill>
                  <a:schemeClr val="tx1"/>
                </a:solidFill>
              </a:rPr>
              <a:t>算法的缺点的改进。</a:t>
            </a:r>
            <a:endParaRPr lang="en-US" altLang="zh-CN" dirty="0">
              <a:solidFill>
                <a:schemeClr val="tx1"/>
              </a:solidFill>
            </a:endParaRPr>
          </a:p>
          <a:p>
            <a:pPr marL="0" indent="0">
              <a:buNone/>
            </a:pPr>
            <a:endParaRPr lang="en-US" altLang="zh-CN" dirty="0">
              <a:solidFill>
                <a:schemeClr val="tx1"/>
              </a:solidFill>
            </a:endParaRPr>
          </a:p>
        </p:txBody>
      </p:sp>
      <p:sp>
        <p:nvSpPr>
          <p:cNvPr id="5" name="文本框 4"/>
          <p:cNvSpPr txBox="1"/>
          <p:nvPr/>
        </p:nvSpPr>
        <p:spPr>
          <a:xfrm>
            <a:off x="804545" y="2600960"/>
            <a:ext cx="3924300" cy="3830955"/>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sym typeface="+mn-ea"/>
              </a:rPr>
              <a:t>PoS要求参与者预先放一些代币（利益）在区块链上，类似将财产存储在银行，这种模式会根据你持有数字货币的量和时间，分配给你相应的利息。用户只有将一些利益放进链里，相当于押金，用户才会更关注，做出的决定才会更理性。同时也可以引入奖惩机制，使节点的运行更可控，同时更好地防止攻击。</a:t>
            </a:r>
            <a:endParaRPr lang="zh-CN" altLang="zh-CN" dirty="0">
              <a:latin typeface="微软雅黑" panose="020B0503020204020204" pitchFamily="34" charset="-122"/>
              <a:ea typeface="微软雅黑" panose="020B0503020204020204" pitchFamily="34" charset="-122"/>
            </a:endParaRPr>
          </a:p>
        </p:txBody>
      </p:sp>
      <p:pic>
        <p:nvPicPr>
          <p:cNvPr id="7" name="图片 6" descr="}OB(@N%4@@DR@]@_}5GI@RB"/>
          <p:cNvPicPr>
            <a:picLocks noChangeAspect="1"/>
          </p:cNvPicPr>
          <p:nvPr/>
        </p:nvPicPr>
        <p:blipFill>
          <a:blip r:embed="rId1"/>
          <a:stretch>
            <a:fillRect/>
          </a:stretch>
        </p:blipFill>
        <p:spPr>
          <a:xfrm>
            <a:off x="5201920" y="2470785"/>
            <a:ext cx="6375400" cy="4387215"/>
          </a:xfrm>
          <a:prstGeom prst="rect">
            <a:avLst/>
          </a:prstGeom>
        </p:spPr>
      </p:pic>
      <p:sp>
        <p:nvSpPr>
          <p:cNvPr id="8"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PoS</a:t>
            </a:r>
            <a:r>
              <a:rPr lang="zh-CN" altLang="en-US" sz="3200" dirty="0"/>
              <a:t>机制</a:t>
            </a:r>
            <a:endParaRPr lang="en-US" altLang="zh-CN" dirty="0"/>
          </a:p>
        </p:txBody>
      </p:sp>
      <p:pic>
        <p:nvPicPr>
          <p:cNvPr id="9" name="图片 8"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lnSpcReduction="10000"/>
          </a:bodyPr>
          <a:lstStyle/>
          <a:p>
            <a:pPr marL="0" indent="0">
              <a:buNone/>
            </a:pPr>
            <a:r>
              <a:rPr sz="2400" b="1">
                <a:solidFill>
                  <a:schemeClr val="tx1"/>
                </a:solidFill>
              </a:rPr>
              <a:t>PoS</a:t>
            </a:r>
            <a:r>
              <a:rPr lang="zh-CN" altLang="en-US" sz="2400" b="1" dirty="0">
                <a:solidFill>
                  <a:schemeClr val="tx1"/>
                </a:solidFill>
              </a:rPr>
              <a:t>的</a:t>
            </a:r>
            <a:r>
              <a:rPr lang="zh-CN" sz="2400" b="1" dirty="0">
                <a:solidFill>
                  <a:schemeClr val="tx1"/>
                </a:solidFill>
              </a:rPr>
              <a:t>运作机制大致如下：</a:t>
            </a:r>
            <a:endParaRPr lang="zh-CN" sz="2400" b="1" dirty="0">
              <a:solidFill>
                <a:schemeClr val="tx1"/>
              </a:solidFill>
            </a:endParaRPr>
          </a:p>
          <a:p>
            <a:pPr marL="0" indent="0">
              <a:buNone/>
            </a:pPr>
            <a:r>
              <a:rPr lang="en-US" altLang="zh-CN" dirty="0">
                <a:solidFill>
                  <a:schemeClr val="tx1"/>
                </a:solidFill>
              </a:rPr>
              <a:t>1</a:t>
            </a:r>
            <a:r>
              <a:rPr lang="zh-CN" altLang="zh-CN" dirty="0">
                <a:solidFill>
                  <a:schemeClr val="tx1"/>
                </a:solidFill>
              </a:rPr>
              <a:t>）当节点加入到采用</a:t>
            </a:r>
            <a:r>
              <a:rPr lang="en-US" altLang="zh-CN" dirty="0">
                <a:solidFill>
                  <a:schemeClr val="tx1"/>
                </a:solidFill>
              </a:rPr>
              <a:t> </a:t>
            </a:r>
            <a:r>
              <a:rPr lang="en-US" altLang="zh-CN" dirty="0" err="1">
                <a:solidFill>
                  <a:schemeClr val="tx1"/>
                </a:solidFill>
              </a:rPr>
              <a:t>PoS</a:t>
            </a:r>
            <a:r>
              <a:rPr lang="en-US" altLang="zh-CN" dirty="0">
                <a:solidFill>
                  <a:schemeClr val="tx1"/>
                </a:solidFill>
              </a:rPr>
              <a:t> </a:t>
            </a:r>
            <a:r>
              <a:rPr lang="zh-CN" altLang="zh-CN" dirty="0">
                <a:solidFill>
                  <a:schemeClr val="tx1"/>
                </a:solidFill>
              </a:rPr>
              <a:t>算法的区块链网络中时，系统会给节点分发股份，同时该节点成为共识算法的验证者；</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 每个节点向全网广播自身产生的交易；</a:t>
            </a:r>
            <a:r>
              <a:rPr lang="en-US" altLang="zh-CN" dirty="0">
                <a:solidFill>
                  <a:schemeClr val="tx1"/>
                </a:solidFill>
              </a:rPr>
              <a:t> </a:t>
            </a:r>
            <a:endParaRPr lang="zh-CN"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）节点会把接收到的交易收集用于生成区块；</a:t>
            </a:r>
            <a:endParaRPr lang="zh-CN" altLang="zh-CN" dirty="0">
              <a:solidFill>
                <a:schemeClr val="tx1"/>
              </a:solidFill>
            </a:endParaRPr>
          </a:p>
          <a:p>
            <a:pPr marL="0" indent="0">
              <a:buNone/>
            </a:pPr>
            <a:r>
              <a:rPr lang="en-US" altLang="zh-CN" dirty="0">
                <a:solidFill>
                  <a:schemeClr val="tx1"/>
                </a:solidFill>
              </a:rPr>
              <a:t>4</a:t>
            </a:r>
            <a:r>
              <a:rPr lang="zh-CN" altLang="zh-CN" dirty="0">
                <a:solidFill>
                  <a:schemeClr val="tx1"/>
                </a:solidFill>
              </a:rPr>
              <a:t>）系统根据</a:t>
            </a:r>
            <a:r>
              <a:rPr lang="en-US" altLang="zh-CN" dirty="0">
                <a:solidFill>
                  <a:schemeClr val="tx1"/>
                </a:solidFill>
              </a:rPr>
              <a:t> </a:t>
            </a:r>
            <a:r>
              <a:rPr lang="en-US" altLang="zh-CN" dirty="0" err="1">
                <a:solidFill>
                  <a:schemeClr val="tx1"/>
                </a:solidFill>
              </a:rPr>
              <a:t>PoS</a:t>
            </a:r>
            <a:r>
              <a:rPr lang="en-US" altLang="zh-CN" dirty="0">
                <a:solidFill>
                  <a:schemeClr val="tx1"/>
                </a:solidFill>
              </a:rPr>
              <a:t> </a:t>
            </a:r>
            <a:r>
              <a:rPr lang="zh-CN" altLang="zh-CN" dirty="0">
                <a:solidFill>
                  <a:schemeClr val="tx1"/>
                </a:solidFill>
              </a:rPr>
              <a:t>算法从这些节点中选择一个节点，则生成区块的权力，区块内容就是上述收集到的交易。其中选择打包区块节点的依据是根据全该节点具有网各节点持有股份的多少和股份持有时间共同决定的（在线币龄）；</a:t>
            </a:r>
            <a:r>
              <a:rPr lang="en-US" altLang="zh-CN" dirty="0">
                <a:solidFill>
                  <a:schemeClr val="tx1"/>
                </a:solidFill>
              </a:rPr>
              <a:t> </a:t>
            </a:r>
            <a:endParaRPr lang="zh-CN" altLang="zh-CN" dirty="0">
              <a:solidFill>
                <a:schemeClr val="tx1"/>
              </a:solidFill>
            </a:endParaRPr>
          </a:p>
          <a:p>
            <a:pPr marL="0" indent="0">
              <a:buNone/>
            </a:pPr>
            <a:r>
              <a:rPr lang="en-US" altLang="zh-CN" dirty="0">
                <a:solidFill>
                  <a:schemeClr val="tx1"/>
                </a:solidFill>
              </a:rPr>
              <a:t>5</a:t>
            </a:r>
            <a:r>
              <a:rPr lang="zh-CN" altLang="zh-CN" dirty="0">
                <a:solidFill>
                  <a:schemeClr val="tx1"/>
                </a:solidFill>
              </a:rPr>
              <a:t>）如果选择出来的节点没有在系统规定的时间内产生区块，那么</a:t>
            </a:r>
            <a:r>
              <a:rPr lang="en-US" altLang="zh-CN" dirty="0">
                <a:solidFill>
                  <a:schemeClr val="tx1"/>
                </a:solidFill>
              </a:rPr>
              <a:t> </a:t>
            </a:r>
            <a:r>
              <a:rPr lang="en-US" altLang="zh-CN" dirty="0" err="1">
                <a:solidFill>
                  <a:schemeClr val="tx1"/>
                </a:solidFill>
              </a:rPr>
              <a:t>PoS</a:t>
            </a:r>
            <a:r>
              <a:rPr lang="en-US" altLang="zh-CN" dirty="0">
                <a:solidFill>
                  <a:schemeClr val="tx1"/>
                </a:solidFill>
              </a:rPr>
              <a:t> </a:t>
            </a:r>
            <a:r>
              <a:rPr lang="zh-CN" altLang="zh-CN" dirty="0">
                <a:solidFill>
                  <a:schemeClr val="tx1"/>
                </a:solidFill>
              </a:rPr>
              <a:t>算法会以同样的规则选择下一个打包节点；</a:t>
            </a:r>
            <a:endParaRPr lang="zh-CN" altLang="zh-CN" dirty="0">
              <a:solidFill>
                <a:schemeClr val="tx1"/>
              </a:solidFill>
            </a:endParaRPr>
          </a:p>
          <a:p>
            <a:pPr marL="0" indent="0">
              <a:buNone/>
            </a:pPr>
            <a:r>
              <a:rPr lang="en-US" altLang="zh-CN" dirty="0">
                <a:solidFill>
                  <a:schemeClr val="tx1"/>
                </a:solidFill>
              </a:rPr>
              <a:t>6</a:t>
            </a:r>
            <a:r>
              <a:rPr lang="zh-CN" altLang="zh-CN" dirty="0">
                <a:solidFill>
                  <a:schemeClr val="tx1"/>
                </a:solidFill>
              </a:rPr>
              <a:t>）重复上述流程，遵循最长区块链原则。</a:t>
            </a:r>
            <a:endParaRPr lang="zh-CN" altLang="zh-CN" dirty="0">
              <a:solidFill>
                <a:schemeClr val="tx1"/>
              </a:solidFill>
              <a:effectLst/>
            </a:endParaRPr>
          </a:p>
        </p:txBody>
      </p:sp>
      <p:sp>
        <p:nvSpPr>
          <p:cNvPr id="7"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PoS</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pPr marL="0" indent="0">
              <a:buNone/>
            </a:pPr>
            <a:r>
              <a:rPr lang="zh-CN" altLang="en-US" sz="2400" b="1" dirty="0">
                <a:solidFill>
                  <a:schemeClr val="tx1"/>
                </a:solidFill>
              </a:rPr>
              <a:t>特点</a:t>
            </a:r>
            <a:r>
              <a:rPr lang="zh-CN" altLang="zh-CN" dirty="0">
                <a:solidFill>
                  <a:schemeClr val="tx1"/>
                </a:solidFill>
              </a:rPr>
              <a:t>：</a:t>
            </a:r>
            <a:endParaRPr lang="zh-CN" altLang="zh-CN" dirty="0">
              <a:solidFill>
                <a:schemeClr val="tx1"/>
              </a:solidFill>
            </a:endParaRPr>
          </a:p>
          <a:p>
            <a:pPr marL="0" indent="0">
              <a:buNone/>
            </a:pPr>
            <a:r>
              <a:rPr lang="en-US" altLang="zh-CN" dirty="0">
                <a:solidFill>
                  <a:schemeClr val="tx1"/>
                </a:solidFill>
              </a:rPr>
              <a:t>1</a:t>
            </a:r>
            <a:r>
              <a:rPr lang="zh-CN" altLang="zh-CN" dirty="0">
                <a:solidFill>
                  <a:schemeClr val="tx1"/>
                </a:solidFill>
              </a:rPr>
              <a:t>）</a:t>
            </a:r>
            <a:r>
              <a:rPr lang="en-US" altLang="zh-CN" dirty="0" err="1">
                <a:solidFill>
                  <a:schemeClr val="tx1"/>
                </a:solidFill>
              </a:rPr>
              <a:t>PoS</a:t>
            </a:r>
            <a:r>
              <a:rPr lang="zh-CN" altLang="zh-CN" dirty="0">
                <a:solidFill>
                  <a:schemeClr val="tx1"/>
                </a:solidFill>
              </a:rPr>
              <a:t>需要一定量的权益作为出块的竞争资本</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a:t>
            </a:r>
            <a:r>
              <a:rPr lang="en-US" altLang="zh-CN" dirty="0" err="1">
                <a:solidFill>
                  <a:schemeClr val="tx1"/>
                </a:solidFill>
              </a:rPr>
              <a:t>PoS</a:t>
            </a:r>
            <a:r>
              <a:rPr lang="zh-CN" altLang="zh-CN" dirty="0">
                <a:solidFill>
                  <a:schemeClr val="tx1"/>
                </a:solidFill>
              </a:rPr>
              <a:t>不需要进行大量的</a:t>
            </a:r>
            <a:r>
              <a:rPr lang="en-US" altLang="zh-CN" dirty="0">
                <a:solidFill>
                  <a:schemeClr val="tx1"/>
                </a:solidFill>
              </a:rPr>
              <a:t>“</a:t>
            </a:r>
            <a:r>
              <a:rPr lang="zh-CN" altLang="zh-CN" dirty="0">
                <a:solidFill>
                  <a:schemeClr val="tx1"/>
                </a:solidFill>
              </a:rPr>
              <a:t>无用</a:t>
            </a:r>
            <a:r>
              <a:rPr lang="en-US" altLang="zh-CN" dirty="0">
                <a:solidFill>
                  <a:schemeClr val="tx1"/>
                </a:solidFill>
              </a:rPr>
              <a:t>”Hash</a:t>
            </a:r>
            <a:r>
              <a:rPr lang="zh-CN" altLang="zh-CN" dirty="0">
                <a:solidFill>
                  <a:schemeClr val="tx1"/>
                </a:solidFill>
              </a:rPr>
              <a:t>计算</a:t>
            </a:r>
            <a:endParaRPr lang="zh-CN"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a:t>
            </a:r>
            <a:r>
              <a:rPr lang="en-US" altLang="zh-CN" dirty="0" err="1">
                <a:solidFill>
                  <a:schemeClr val="tx1"/>
                </a:solidFill>
              </a:rPr>
              <a:t>PoS</a:t>
            </a:r>
            <a:r>
              <a:rPr lang="zh-CN" altLang="zh-CN" dirty="0">
                <a:solidFill>
                  <a:schemeClr val="tx1"/>
                </a:solidFill>
              </a:rPr>
              <a:t>偏向</a:t>
            </a:r>
            <a:r>
              <a:rPr lang="en-US" altLang="zh-CN" dirty="0">
                <a:solidFill>
                  <a:schemeClr val="tx1"/>
                </a:solidFill>
              </a:rPr>
              <a:t>“</a:t>
            </a:r>
            <a:r>
              <a:rPr lang="zh-CN" altLang="zh-CN" dirty="0">
                <a:solidFill>
                  <a:schemeClr val="tx1"/>
                </a:solidFill>
              </a:rPr>
              <a:t>权利</a:t>
            </a:r>
            <a:r>
              <a:rPr lang="en-US" altLang="zh-CN" dirty="0">
                <a:solidFill>
                  <a:schemeClr val="tx1"/>
                </a:solidFill>
              </a:rPr>
              <a:t>”</a:t>
            </a:r>
            <a:r>
              <a:rPr lang="zh-CN" altLang="zh-CN" dirty="0">
                <a:solidFill>
                  <a:schemeClr val="tx1"/>
                </a:solidFill>
              </a:rPr>
              <a:t>集中制，但又做了均衡（出块清</a:t>
            </a:r>
            <a:r>
              <a:rPr lang="en-US" altLang="zh-CN" dirty="0">
                <a:solidFill>
                  <a:schemeClr val="tx1"/>
                </a:solidFill>
              </a:rPr>
              <a:t>0</a:t>
            </a:r>
            <a:r>
              <a:rPr lang="zh-CN" altLang="zh-CN" dirty="0">
                <a:solidFill>
                  <a:schemeClr val="tx1"/>
                </a:solidFill>
              </a:rPr>
              <a:t>）</a:t>
            </a:r>
            <a:endParaRPr lang="zh-CN" altLang="zh-CN" dirty="0">
              <a:solidFill>
                <a:schemeClr val="tx1"/>
              </a:solidFill>
            </a:endParaRPr>
          </a:p>
          <a:p>
            <a:pPr marL="0" indent="0">
              <a:buNone/>
            </a:pPr>
            <a:r>
              <a:rPr lang="en-US" altLang="zh-CN" dirty="0">
                <a:solidFill>
                  <a:schemeClr val="tx1"/>
                </a:solidFill>
              </a:rPr>
              <a:t>4</a:t>
            </a:r>
            <a:r>
              <a:rPr lang="zh-CN" altLang="zh-CN" dirty="0">
                <a:solidFill>
                  <a:schemeClr val="tx1"/>
                </a:solidFill>
              </a:rPr>
              <a:t>）</a:t>
            </a:r>
            <a:r>
              <a:rPr lang="en-US" altLang="zh-CN" dirty="0" err="1">
                <a:solidFill>
                  <a:schemeClr val="tx1"/>
                </a:solidFill>
              </a:rPr>
              <a:t>PoS</a:t>
            </a:r>
            <a:r>
              <a:rPr lang="zh-CN" altLang="zh-CN" dirty="0">
                <a:solidFill>
                  <a:schemeClr val="tx1"/>
                </a:solidFill>
              </a:rPr>
              <a:t>通过股权质押对作恶者进行惩罚</a:t>
            </a:r>
            <a:endParaRPr lang="zh-CN" altLang="zh-CN" dirty="0">
              <a:solidFill>
                <a:schemeClr val="tx1"/>
              </a:solidFill>
            </a:endParaRPr>
          </a:p>
          <a:p>
            <a:pPr marL="0" indent="0">
              <a:buNone/>
            </a:pPr>
            <a:r>
              <a:rPr lang="en-US" altLang="zh-CN" dirty="0">
                <a:solidFill>
                  <a:schemeClr val="tx1"/>
                </a:solidFill>
              </a:rPr>
              <a:t>5</a:t>
            </a:r>
            <a:r>
              <a:rPr lang="zh-CN" altLang="zh-CN" dirty="0">
                <a:solidFill>
                  <a:schemeClr val="tx1"/>
                </a:solidFill>
              </a:rPr>
              <a:t>）</a:t>
            </a:r>
            <a:r>
              <a:rPr lang="en-US" altLang="zh-CN" dirty="0" err="1">
                <a:solidFill>
                  <a:schemeClr val="tx1"/>
                </a:solidFill>
              </a:rPr>
              <a:t>PoS</a:t>
            </a:r>
            <a:r>
              <a:rPr lang="zh-CN" altLang="zh-CN" dirty="0">
                <a:solidFill>
                  <a:schemeClr val="tx1"/>
                </a:solidFill>
              </a:rPr>
              <a:t>提供激励机制</a:t>
            </a:r>
            <a:endParaRPr lang="zh-CN" altLang="zh-CN" dirty="0">
              <a:solidFill>
                <a:schemeClr val="tx1"/>
              </a:solidFill>
              <a:effectLst/>
            </a:endParaRPr>
          </a:p>
        </p:txBody>
      </p:sp>
      <p:sp>
        <p:nvSpPr>
          <p:cNvPr id="7"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PoS</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区块链定义</a:t>
            </a:r>
          </a:p>
        </p:txBody>
      </p:sp>
      <p:sp>
        <p:nvSpPr>
          <p:cNvPr id="3" name="内容占位符 2"/>
          <p:cNvSpPr>
            <a:spLocks noGrp="1"/>
          </p:cNvSpPr>
          <p:nvPr>
            <p:ph idx="1"/>
          </p:nvPr>
        </p:nvSpPr>
        <p:spPr>
          <a:xfrm>
            <a:off x="608330" y="1490345"/>
            <a:ext cx="10968990" cy="787400"/>
          </a:xfrm>
        </p:spPr>
        <p:txBody>
          <a:bodyPr>
            <a:normAutofit/>
          </a:bodyPr>
          <a:lstStyle/>
          <a:p>
            <a:pPr marL="0" indent="0">
              <a:buNone/>
            </a:pPr>
            <a:r>
              <a:rPr b="1">
                <a:solidFill>
                  <a:schemeClr val="tx1"/>
                </a:solidFill>
                <a:latin typeface="+mj-ea"/>
                <a:ea typeface="+mj-ea"/>
                <a:sym typeface="+mn-ea"/>
              </a:rPr>
              <a:t>目前为止，区块链还没有一个统一的定义，不同的组织或者机构根据自己的理解与需求给出不同的定义，以下列出几个标准组织给出的定义。</a:t>
            </a:r>
            <a:endParaRPr lang="zh-CN" altLang="zh-CN" dirty="0">
              <a:solidFill>
                <a:schemeClr val="tx1"/>
              </a:solidFill>
              <a:ea typeface="微软雅黑" panose="020B0503020204020204" pitchFamily="34" charset="-122"/>
              <a:sym typeface="Arial" panose="020B0604020202020204" pitchFamily="34"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
        <p:nvSpPr>
          <p:cNvPr id="20" name="矩形 19"/>
          <p:cNvSpPr/>
          <p:nvPr/>
        </p:nvSpPr>
        <p:spPr>
          <a:xfrm>
            <a:off x="611505" y="4897120"/>
            <a:ext cx="10968990" cy="1345565"/>
          </a:xfrm>
          <a:prstGeom prst="rect">
            <a:avLst/>
          </a:prstGeom>
        </p:spPr>
        <p:txBody>
          <a:bodyPr vert="horz" wrap="square"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b="1">
                <a:solidFill>
                  <a:srgbClr val="FF0000"/>
                </a:solidFill>
                <a:sym typeface="Arial" panose="020B0604020202020204" pitchFamily="34" charset="0"/>
              </a:rPr>
              <a:t>中国工信部</a:t>
            </a:r>
            <a:r>
              <a:rPr>
                <a:solidFill>
                  <a:schemeClr val="tx1"/>
                </a:solidFill>
                <a:sym typeface="Arial" panose="020B0604020202020204" pitchFamily="34" charset="0"/>
              </a:rPr>
              <a:t>：一种在</a:t>
            </a:r>
            <a:r>
              <a:rPr b="1">
                <a:solidFill>
                  <a:srgbClr val="FF0000"/>
                </a:solidFill>
                <a:sym typeface="Arial" panose="020B0604020202020204" pitchFamily="34" charset="0"/>
              </a:rPr>
              <a:t>对等网络</a:t>
            </a:r>
            <a:r>
              <a:rPr>
                <a:solidFill>
                  <a:schemeClr val="tx1"/>
                </a:solidFill>
                <a:sym typeface="Arial" panose="020B0604020202020204" pitchFamily="34" charset="0"/>
              </a:rPr>
              <a:t>环境下，通过透明和可信规则，构建</a:t>
            </a:r>
            <a:r>
              <a:rPr b="1">
                <a:solidFill>
                  <a:srgbClr val="00B050"/>
                </a:solidFill>
                <a:sym typeface="Arial" panose="020B0604020202020204" pitchFamily="34" charset="0"/>
              </a:rPr>
              <a:t>不可伪造、不可篡改和可追溯</a:t>
            </a:r>
            <a:r>
              <a:rPr>
                <a:solidFill>
                  <a:schemeClr val="tx1"/>
                </a:solidFill>
                <a:sym typeface="Arial" panose="020B0604020202020204" pitchFamily="34" charset="0"/>
              </a:rPr>
              <a:t>的块链式数据结构，实现和管理事务处理的模式。需注意的是，在本定义中事务处理包括但不限于可信数据产生、存取和使用。</a:t>
            </a:r>
            <a:endParaRPr b="1">
              <a:solidFill>
                <a:srgbClr val="FF0000"/>
              </a:solidFill>
              <a:sym typeface="+mn-ea"/>
            </a:endParaRPr>
          </a:p>
        </p:txBody>
      </p:sp>
      <p:sp>
        <p:nvSpPr>
          <p:cNvPr id="22" name="矩形 21"/>
          <p:cNvSpPr/>
          <p:nvPr/>
        </p:nvSpPr>
        <p:spPr>
          <a:xfrm>
            <a:off x="608330" y="3581400"/>
            <a:ext cx="10968990" cy="1163320"/>
          </a:xfrm>
          <a:prstGeom prst="rect">
            <a:avLst/>
          </a:prstGeom>
        </p:spPr>
        <p:txBody>
          <a:bodyPr vert="horz" wrap="square"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b="1">
                <a:solidFill>
                  <a:srgbClr val="FF0000"/>
                </a:solidFill>
                <a:sym typeface="Arial" panose="020B0604020202020204" pitchFamily="34" charset="0"/>
              </a:rPr>
              <a:t>澳大利亚标准局</a:t>
            </a:r>
            <a:r>
              <a:rPr>
                <a:solidFill>
                  <a:schemeClr val="tx1"/>
                </a:solidFill>
                <a:sym typeface="Arial" panose="020B0604020202020204" pitchFamily="34" charset="0"/>
              </a:rPr>
              <a:t>：区块链是一个以公共和安全的方式</a:t>
            </a:r>
            <a:r>
              <a:rPr b="1">
                <a:solidFill>
                  <a:srgbClr val="00B050"/>
                </a:solidFill>
                <a:sym typeface="Arial" panose="020B0604020202020204" pitchFamily="34" charset="0"/>
              </a:rPr>
              <a:t>记录和验证交易信息</a:t>
            </a:r>
            <a:r>
              <a:rPr>
                <a:solidFill>
                  <a:schemeClr val="tx1"/>
                </a:solidFill>
                <a:sym typeface="Arial" panose="020B0604020202020204" pitchFamily="34" charset="0"/>
              </a:rPr>
              <a:t>的数字平台。这种基于</a:t>
            </a:r>
            <a:r>
              <a:rPr b="1">
                <a:solidFill>
                  <a:srgbClr val="0070C0"/>
                </a:solidFill>
                <a:sym typeface="Arial" panose="020B0604020202020204" pitchFamily="34" charset="0"/>
              </a:rPr>
              <a:t>密码学</a:t>
            </a:r>
            <a:r>
              <a:rPr>
                <a:solidFill>
                  <a:schemeClr val="tx1"/>
                </a:solidFill>
                <a:sym typeface="Arial" panose="020B0604020202020204" pitchFamily="34" charset="0"/>
              </a:rPr>
              <a:t>的</a:t>
            </a:r>
            <a:r>
              <a:rPr b="1">
                <a:solidFill>
                  <a:srgbClr val="FF0000"/>
                </a:solidFill>
                <a:sym typeface="Arial" panose="020B0604020202020204" pitchFamily="34" charset="0"/>
              </a:rPr>
              <a:t>分布式</a:t>
            </a:r>
            <a:r>
              <a:rPr>
                <a:solidFill>
                  <a:schemeClr val="tx1"/>
                </a:solidFill>
                <a:sym typeface="Arial" panose="020B0604020202020204" pitchFamily="34" charset="0"/>
              </a:rPr>
              <a:t>解决方案能够重新定义交易和众多不同行业的信任基础，将消除交易对第三方“中间商”的需求。</a:t>
            </a:r>
            <a:endParaRPr b="1">
              <a:solidFill>
                <a:srgbClr val="FF0000"/>
              </a:solidFill>
              <a:sym typeface="+mn-ea"/>
            </a:endParaRPr>
          </a:p>
        </p:txBody>
      </p:sp>
      <p:sp>
        <p:nvSpPr>
          <p:cNvPr id="24" name="矩形 23"/>
          <p:cNvSpPr/>
          <p:nvPr/>
        </p:nvSpPr>
        <p:spPr>
          <a:xfrm>
            <a:off x="611505" y="2327275"/>
            <a:ext cx="10968990" cy="1428115"/>
          </a:xfrm>
          <a:prstGeom prst="rect">
            <a:avLst/>
          </a:prstGeom>
        </p:spPr>
        <p:txBody>
          <a:bodyPr vert="horz" wrap="square"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b="1">
                <a:solidFill>
                  <a:srgbClr val="FF0000"/>
                </a:solidFill>
                <a:sym typeface="Arial" panose="020B0604020202020204" pitchFamily="34" charset="0"/>
              </a:rPr>
              <a:t>美国国家标准技术研究所（</a:t>
            </a:r>
            <a:r>
              <a:rPr lang="en-US" altLang="zh-CN" b="1">
                <a:solidFill>
                  <a:srgbClr val="FF0000"/>
                </a:solidFill>
                <a:sym typeface="Arial" panose="020B0604020202020204" pitchFamily="34" charset="0"/>
              </a:rPr>
              <a:t>NIST</a:t>
            </a:r>
            <a:r>
              <a:rPr b="1">
                <a:solidFill>
                  <a:srgbClr val="FF0000"/>
                </a:solidFill>
                <a:sym typeface="Arial" panose="020B0604020202020204" pitchFamily="34" charset="0"/>
              </a:rPr>
              <a:t>）</a:t>
            </a:r>
            <a:r>
              <a:rPr>
                <a:solidFill>
                  <a:schemeClr val="tx1"/>
                </a:solidFill>
                <a:sym typeface="Arial" panose="020B0604020202020204" pitchFamily="34" charset="0"/>
              </a:rPr>
              <a:t>：区块链是带</a:t>
            </a:r>
            <a:r>
              <a:rPr b="1">
                <a:solidFill>
                  <a:srgbClr val="0070C0"/>
                </a:solidFill>
                <a:sym typeface="Arial" panose="020B0604020202020204" pitchFamily="34" charset="0"/>
              </a:rPr>
              <a:t>加密签名</a:t>
            </a:r>
            <a:r>
              <a:rPr>
                <a:solidFill>
                  <a:schemeClr val="tx1"/>
                </a:solidFill>
                <a:sym typeface="Arial" panose="020B0604020202020204" pitchFamily="34" charset="0"/>
              </a:rPr>
              <a:t>交易的</a:t>
            </a:r>
            <a:r>
              <a:rPr b="1">
                <a:solidFill>
                  <a:srgbClr val="FF0000"/>
                </a:solidFill>
                <a:sym typeface="Arial" panose="020B0604020202020204" pitchFamily="34" charset="0"/>
              </a:rPr>
              <a:t>分布式</a:t>
            </a:r>
            <a:r>
              <a:rPr b="1">
                <a:solidFill>
                  <a:srgbClr val="00B050"/>
                </a:solidFill>
                <a:sym typeface="Arial" panose="020B0604020202020204" pitchFamily="34" charset="0"/>
              </a:rPr>
              <a:t>数字账本</a:t>
            </a:r>
            <a:r>
              <a:rPr>
                <a:solidFill>
                  <a:schemeClr val="tx1"/>
                </a:solidFill>
                <a:sym typeface="Arial" panose="020B0604020202020204" pitchFamily="34" charset="0"/>
              </a:rPr>
              <a:t>，其中账本以块的形式组成。在验证并进行共识决策之后，每个合法的块都以密码学方式链接到前一个块（使其</a:t>
            </a:r>
            <a:r>
              <a:rPr b="1">
                <a:solidFill>
                  <a:srgbClr val="7030A0"/>
                </a:solidFill>
                <a:sym typeface="Arial" panose="020B0604020202020204" pitchFamily="34" charset="0"/>
              </a:rPr>
              <a:t>防篡改</a:t>
            </a:r>
            <a:r>
              <a:rPr>
                <a:solidFill>
                  <a:schemeClr val="tx1"/>
                </a:solidFill>
                <a:sym typeface="Arial" panose="020B0604020202020204" pitchFamily="34" charset="0"/>
              </a:rPr>
              <a:t>）。</a:t>
            </a:r>
            <a:endParaRPr b="1">
              <a:solidFill>
                <a:srgbClr val="FF0000"/>
              </a:solidFill>
              <a:sym typeface="+mn-ea"/>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250" fill="hold">
                                          <p:stCondLst>
                                            <p:cond delay="0"/>
                                          </p:stCondLst>
                                        </p:cTn>
                                        <p:tgtEl>
                                          <p:spTgt spid="24">
                                            <p:txEl>
                                              <p:pRg st="0" end="0"/>
                                            </p:txEl>
                                          </p:spTgt>
                                        </p:tgtEl>
                                        <p:attrNameLst>
                                          <p:attrName>style.visibility</p:attrName>
                                        </p:attrNameLst>
                                      </p:cBhvr>
                                      <p:to>
                                        <p:strVal val="visible"/>
                                      </p:to>
                                    </p:set>
                                    <p:animEffect transition="in" filter="fade">
                                      <p:cBhvr>
                                        <p:cTn id="7" dur="1250"/>
                                        <p:tgtEl>
                                          <p:spTgt spid="24">
                                            <p:txEl>
                                              <p:pRg st="0" end="0"/>
                                            </p:txEl>
                                          </p:spTgt>
                                        </p:tgtEl>
                                      </p:cBhvr>
                                    </p:animEffect>
                                    <p:anim calcmode="lin" valueType="num">
                                      <p:cBhvr>
                                        <p:cTn id="8" dur="1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250" fill="hold">
                                          <p:stCondLst>
                                            <p:cond delay="0"/>
                                          </p:stCondLst>
                                        </p:cTn>
                                        <p:tgtEl>
                                          <p:spTgt spid="22">
                                            <p:txEl>
                                              <p:pRg st="0" end="0"/>
                                            </p:txEl>
                                          </p:spTgt>
                                        </p:tgtEl>
                                        <p:attrNameLst>
                                          <p:attrName>style.visibility</p:attrName>
                                        </p:attrNameLst>
                                      </p:cBhvr>
                                      <p:to>
                                        <p:strVal val="visible"/>
                                      </p:to>
                                    </p:set>
                                    <p:animEffect transition="in" filter="fade">
                                      <p:cBhvr>
                                        <p:cTn id="14" dur="1250"/>
                                        <p:tgtEl>
                                          <p:spTgt spid="22">
                                            <p:txEl>
                                              <p:pRg st="0" end="0"/>
                                            </p:txEl>
                                          </p:spTgt>
                                        </p:tgtEl>
                                      </p:cBhvr>
                                    </p:animEffect>
                                    <p:anim calcmode="lin" valueType="num">
                                      <p:cBhvr>
                                        <p:cTn id="15" dur="1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2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250" fill="hold">
                                          <p:stCondLst>
                                            <p:cond delay="0"/>
                                          </p:stCondLst>
                                        </p:cTn>
                                        <p:tgtEl>
                                          <p:spTgt spid="20">
                                            <p:txEl>
                                              <p:pRg st="0" end="0"/>
                                            </p:txEl>
                                          </p:spTgt>
                                        </p:tgtEl>
                                        <p:attrNameLst>
                                          <p:attrName>style.visibility</p:attrName>
                                        </p:attrNameLst>
                                      </p:cBhvr>
                                      <p:to>
                                        <p:strVal val="visible"/>
                                      </p:to>
                                    </p:set>
                                    <p:animEffect transition="in" filter="fade">
                                      <p:cBhvr>
                                        <p:cTn id="21" dur="1250"/>
                                        <p:tgtEl>
                                          <p:spTgt spid="20">
                                            <p:txEl>
                                              <p:pRg st="0" end="0"/>
                                            </p:txEl>
                                          </p:spTgt>
                                        </p:tgtEl>
                                      </p:cBhvr>
                                    </p:animEffect>
                                    <p:anim calcmode="lin" valueType="num">
                                      <p:cBhvr>
                                        <p:cTn id="22" dur="1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p:bldP spid="22" grpId="0" build="p"/>
      <p:bldP spid="22" grpId="1"/>
      <p:bldP spid="24" grpId="0" build="p"/>
      <p:bldP spid="2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pPr marL="0" indent="0">
              <a:buNone/>
            </a:pPr>
            <a:r>
              <a:rPr lang="zh-CN" altLang="zh-CN" dirty="0">
                <a:solidFill>
                  <a:schemeClr val="tx1"/>
                </a:solidFill>
              </a:rPr>
              <a:t>作为替代</a:t>
            </a:r>
            <a:r>
              <a:rPr lang="en-US" altLang="zh-CN" dirty="0" err="1">
                <a:solidFill>
                  <a:schemeClr val="tx1"/>
                </a:solidFill>
              </a:rPr>
              <a:t>PoW</a:t>
            </a:r>
            <a:r>
              <a:rPr lang="zh-CN" altLang="zh-CN" dirty="0">
                <a:solidFill>
                  <a:schemeClr val="tx1"/>
                </a:solidFill>
              </a:rPr>
              <a:t>机制的方案，我们可以看到</a:t>
            </a:r>
            <a:r>
              <a:rPr lang="en-US" altLang="zh-CN" dirty="0" err="1">
                <a:solidFill>
                  <a:schemeClr val="tx1"/>
                </a:solidFill>
              </a:rPr>
              <a:t>PoS</a:t>
            </a:r>
            <a:r>
              <a:rPr lang="zh-CN" altLang="zh-CN" dirty="0">
                <a:solidFill>
                  <a:schemeClr val="tx1"/>
                </a:solidFill>
              </a:rPr>
              <a:t>机制有如下</a:t>
            </a:r>
            <a:r>
              <a:rPr lang="zh-CN" altLang="zh-CN" sz="2400" b="1" dirty="0">
                <a:solidFill>
                  <a:schemeClr val="tx1"/>
                </a:solidFill>
              </a:rPr>
              <a:t>优点</a:t>
            </a:r>
            <a:r>
              <a:rPr lang="zh-CN" altLang="zh-CN" dirty="0">
                <a:solidFill>
                  <a:schemeClr val="tx1"/>
                </a:solidFill>
              </a:rPr>
              <a:t>：</a:t>
            </a:r>
            <a:endParaRPr lang="zh-CN" altLang="zh-CN" dirty="0">
              <a:solidFill>
                <a:schemeClr val="tx1"/>
              </a:solidFill>
            </a:endParaRPr>
          </a:p>
          <a:p>
            <a:pPr marL="0" indent="0">
              <a:buNone/>
            </a:pPr>
            <a:r>
              <a:rPr lang="en-US" altLang="zh-CN" dirty="0">
                <a:solidFill>
                  <a:schemeClr val="tx1"/>
                </a:solidFill>
              </a:rPr>
              <a:t>1</a:t>
            </a:r>
            <a:r>
              <a:rPr lang="zh-CN" altLang="zh-CN" dirty="0">
                <a:solidFill>
                  <a:schemeClr val="tx1"/>
                </a:solidFill>
              </a:rPr>
              <a:t>）节能环保，不需要无用计算；</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）性能较</a:t>
            </a:r>
            <a:r>
              <a:rPr lang="en-US" altLang="zh-CN" dirty="0" err="1">
                <a:solidFill>
                  <a:schemeClr val="tx1"/>
                </a:solidFill>
              </a:rPr>
              <a:t>PoW</a:t>
            </a:r>
            <a:r>
              <a:rPr lang="zh-CN" altLang="zh-CN" dirty="0">
                <a:solidFill>
                  <a:schemeClr val="tx1"/>
                </a:solidFill>
              </a:rPr>
              <a:t>机制更高；</a:t>
            </a:r>
            <a:endParaRPr lang="zh-CN"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）人人可挖矿（获得利息），不用担心算力集中导致中心化出现；</a:t>
            </a:r>
            <a:endParaRPr lang="zh-CN" altLang="zh-CN" dirty="0">
              <a:solidFill>
                <a:schemeClr val="tx1"/>
              </a:solidFill>
            </a:endParaRPr>
          </a:p>
          <a:p>
            <a:pPr marL="0" indent="0">
              <a:buNone/>
            </a:pPr>
            <a:r>
              <a:rPr lang="en-US" altLang="zh-CN" dirty="0">
                <a:solidFill>
                  <a:schemeClr val="tx1"/>
                </a:solidFill>
              </a:rPr>
              <a:t>4</a:t>
            </a:r>
            <a:r>
              <a:rPr lang="zh-CN" altLang="zh-CN" dirty="0">
                <a:solidFill>
                  <a:schemeClr val="tx1"/>
                </a:solidFill>
              </a:rPr>
              <a:t>）更加安全。</a:t>
            </a:r>
            <a:endParaRPr lang="zh-CN" altLang="zh-CN" dirty="0">
              <a:solidFill>
                <a:schemeClr val="tx1"/>
              </a:solidFill>
            </a:endParaRPr>
          </a:p>
          <a:p>
            <a:pPr marL="0" indent="0">
              <a:buNone/>
            </a:pPr>
            <a:r>
              <a:rPr dirty="0" err="1">
                <a:solidFill>
                  <a:schemeClr val="tx1"/>
                </a:solidFill>
                <a:sym typeface="+mn-ea"/>
              </a:rPr>
              <a:t>同时，</a:t>
            </a:r>
            <a:r>
              <a:rPr lang="en-US" altLang="zh-CN" dirty="0" err="1">
                <a:solidFill>
                  <a:schemeClr val="tx1"/>
                </a:solidFill>
                <a:sym typeface="+mn-ea"/>
              </a:rPr>
              <a:t>PoS</a:t>
            </a:r>
            <a:r>
              <a:rPr altLang="zh-CN">
                <a:solidFill>
                  <a:schemeClr val="tx1"/>
                </a:solidFill>
                <a:sym typeface="+mn-ea"/>
              </a:rPr>
              <a:t>机制</a:t>
            </a:r>
            <a:r>
              <a:rPr altLang="zh-CN">
                <a:solidFill>
                  <a:schemeClr val="tx1"/>
                </a:solidFill>
                <a:sym typeface="+mn-ea"/>
              </a:rPr>
              <a:t>的</a:t>
            </a:r>
            <a:r>
              <a:rPr altLang="zh-CN" sz="2400" b="1">
                <a:solidFill>
                  <a:schemeClr val="tx1"/>
                </a:solidFill>
                <a:sym typeface="+mn-ea"/>
              </a:rPr>
              <a:t>缺点</a:t>
            </a:r>
            <a:r>
              <a:rPr altLang="zh-CN">
                <a:solidFill>
                  <a:schemeClr val="tx1"/>
                </a:solidFill>
                <a:sym typeface="+mn-ea"/>
              </a:rPr>
              <a:t>也很明显</a:t>
            </a:r>
            <a:r>
              <a:rPr altLang="zh-CN">
                <a:solidFill>
                  <a:schemeClr val="tx1"/>
                </a:solidFill>
                <a:sym typeface="+mn-ea"/>
              </a:rPr>
              <a:t>：</a:t>
            </a:r>
            <a:endParaRPr altLang="zh-CN">
              <a:solidFill>
                <a:schemeClr val="tx1"/>
              </a:solidFill>
              <a:sym typeface="+mn-ea"/>
            </a:endParaRPr>
          </a:p>
          <a:p>
            <a:pPr marL="0" indent="0">
              <a:buNone/>
            </a:pPr>
            <a:r>
              <a:rPr lang="en-US" altLang="zh-CN" dirty="0">
                <a:solidFill>
                  <a:schemeClr val="tx1"/>
                </a:solidFill>
                <a:effectLst/>
              </a:rPr>
              <a:t>1</a:t>
            </a:r>
            <a:r>
              <a:rPr dirty="0">
                <a:solidFill>
                  <a:schemeClr val="tx1"/>
                </a:solidFill>
                <a:effectLst/>
              </a:rPr>
              <a:t>）</a:t>
            </a:r>
            <a:r>
              <a:rPr lang="en-US" altLang="zh-CN" dirty="0">
                <a:solidFill>
                  <a:schemeClr val="tx1"/>
                </a:solidFill>
                <a:effectLst/>
              </a:rPr>
              <a:t>PoS</a:t>
            </a:r>
            <a:r>
              <a:rPr dirty="0">
                <a:solidFill>
                  <a:schemeClr val="tx1"/>
                </a:solidFill>
                <a:effectLst/>
              </a:rPr>
              <a:t>的运行机制导致币不利于发行，代币容易被囤积后也不利于发行；</a:t>
            </a:r>
            <a:endParaRPr dirty="0">
              <a:solidFill>
                <a:schemeClr val="tx1"/>
              </a:solidFill>
              <a:effectLst/>
            </a:endParaRPr>
          </a:p>
          <a:p>
            <a:pPr marL="0" indent="0">
              <a:buNone/>
            </a:pPr>
            <a:r>
              <a:rPr lang="en-US" altLang="zh-CN" dirty="0">
                <a:solidFill>
                  <a:schemeClr val="tx1"/>
                </a:solidFill>
                <a:effectLst/>
              </a:rPr>
              <a:t>2</a:t>
            </a:r>
            <a:r>
              <a:rPr dirty="0">
                <a:solidFill>
                  <a:schemeClr val="tx1"/>
                </a:solidFill>
                <a:effectLst/>
              </a:rPr>
              <a:t>）囤积一定数量的币熬够币龄（或者离线）可能获得出块权发起攻击。</a:t>
            </a:r>
            <a:endParaRPr dirty="0">
              <a:solidFill>
                <a:schemeClr val="tx1"/>
              </a:solidFill>
              <a:effectLst/>
            </a:endParaRPr>
          </a:p>
        </p:txBody>
      </p:sp>
      <p:sp>
        <p:nvSpPr>
          <p:cNvPr id="7" name="标题 1"/>
          <p:cNvSpPr>
            <a:spLocks noGrp="1"/>
          </p:cNvSpPr>
          <p:nvPr>
            <p:ph type="title"/>
          </p:nvPr>
        </p:nvSpPr>
        <p:spPr>
          <a:xfrm>
            <a:off x="608400" y="608400"/>
            <a:ext cx="10969200" cy="705600"/>
          </a:xfrm>
        </p:spPr>
        <p:txBody>
          <a:bodyPr/>
          <a:lstStyle/>
          <a:p>
            <a:r>
              <a:rPr lang="zh-CN" altLang="en-US" dirty="0"/>
              <a:t>共识机制详解</a:t>
            </a:r>
            <a:r>
              <a:rPr lang="en-US" altLang="zh-CN" dirty="0"/>
              <a:t>——</a:t>
            </a:r>
            <a:r>
              <a:rPr lang="en-US" altLang="zh-CN" sz="3200" dirty="0" err="1"/>
              <a:t>PoS</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08330" y="1388745"/>
            <a:ext cx="5744210" cy="5363845"/>
          </a:xfrm>
        </p:spPr>
        <p:txBody>
          <a:bodyPr>
            <a:noAutofit/>
          </a:bodyPr>
          <a:lstStyle/>
          <a:p>
            <a:r>
              <a:rPr lang="en-US" altLang="zh-CN" sz="1600" dirty="0" err="1">
                <a:solidFill>
                  <a:schemeClr val="tx1"/>
                </a:solidFill>
              </a:rPr>
              <a:t>DPoS</a:t>
            </a:r>
            <a:r>
              <a:rPr lang="en-US" altLang="zh-CN" sz="1600" dirty="0">
                <a:solidFill>
                  <a:schemeClr val="tx1"/>
                </a:solidFill>
              </a:rPr>
              <a:t> </a:t>
            </a:r>
            <a:r>
              <a:rPr lang="zh-CN" altLang="zh-CN" sz="1600" dirty="0">
                <a:solidFill>
                  <a:schemeClr val="tx1"/>
                </a:solidFill>
              </a:rPr>
              <a:t>算法的目的是为了解决</a:t>
            </a:r>
            <a:r>
              <a:rPr lang="en-US" altLang="zh-CN" sz="1600" dirty="0">
                <a:solidFill>
                  <a:schemeClr val="tx1"/>
                </a:solidFill>
              </a:rPr>
              <a:t> </a:t>
            </a:r>
            <a:r>
              <a:rPr lang="en-US" altLang="zh-CN" sz="1600" dirty="0" err="1">
                <a:solidFill>
                  <a:schemeClr val="tx1"/>
                </a:solidFill>
              </a:rPr>
              <a:t>PoW</a:t>
            </a:r>
            <a:r>
              <a:rPr lang="en-US" altLang="zh-CN" sz="1600" dirty="0">
                <a:solidFill>
                  <a:schemeClr val="tx1"/>
                </a:solidFill>
              </a:rPr>
              <a:t> </a:t>
            </a:r>
            <a:r>
              <a:rPr lang="zh-CN" altLang="zh-CN" sz="1600" dirty="0">
                <a:solidFill>
                  <a:schemeClr val="tx1"/>
                </a:solidFill>
              </a:rPr>
              <a:t>算法的性能问题和</a:t>
            </a:r>
            <a:r>
              <a:rPr lang="en-US" altLang="zh-CN" sz="1600" dirty="0">
                <a:solidFill>
                  <a:schemeClr val="tx1"/>
                </a:solidFill>
              </a:rPr>
              <a:t> </a:t>
            </a:r>
            <a:r>
              <a:rPr lang="en-US" altLang="zh-CN" sz="1600" dirty="0" err="1">
                <a:solidFill>
                  <a:schemeClr val="tx1"/>
                </a:solidFill>
              </a:rPr>
              <a:t>PoS</a:t>
            </a:r>
            <a:r>
              <a:rPr lang="en-US" altLang="zh-CN" sz="1600" dirty="0">
                <a:solidFill>
                  <a:schemeClr val="tx1"/>
                </a:solidFill>
              </a:rPr>
              <a:t> </a:t>
            </a:r>
            <a:r>
              <a:rPr lang="zh-CN" altLang="zh-CN" sz="1600" dirty="0">
                <a:solidFill>
                  <a:schemeClr val="tx1"/>
                </a:solidFill>
              </a:rPr>
              <a:t>算法后期可能出现的少数节点持有大量股份带来的风险问题。在</a:t>
            </a:r>
            <a:r>
              <a:rPr lang="en-US" altLang="zh-CN" sz="1600" dirty="0">
                <a:solidFill>
                  <a:schemeClr val="tx1"/>
                </a:solidFill>
              </a:rPr>
              <a:t> </a:t>
            </a:r>
            <a:r>
              <a:rPr lang="en-US" altLang="zh-CN" sz="1600" dirty="0" err="1">
                <a:solidFill>
                  <a:schemeClr val="tx1"/>
                </a:solidFill>
              </a:rPr>
              <a:t>DPoS</a:t>
            </a:r>
            <a:r>
              <a:rPr lang="en-US" altLang="zh-CN" sz="1600" dirty="0">
                <a:solidFill>
                  <a:schemeClr val="tx1"/>
                </a:solidFill>
              </a:rPr>
              <a:t> </a:t>
            </a:r>
            <a:r>
              <a:rPr lang="zh-CN" altLang="zh-CN" sz="1600" dirty="0">
                <a:solidFill>
                  <a:schemeClr val="tx1"/>
                </a:solidFill>
              </a:rPr>
              <a:t>算法中，保留了</a:t>
            </a:r>
            <a:r>
              <a:rPr lang="en-US" altLang="zh-CN" sz="1600" dirty="0">
                <a:solidFill>
                  <a:schemeClr val="tx1"/>
                </a:solidFill>
              </a:rPr>
              <a:t> </a:t>
            </a:r>
            <a:r>
              <a:rPr lang="en-US" altLang="zh-CN" sz="1600" dirty="0" err="1">
                <a:solidFill>
                  <a:schemeClr val="tx1"/>
                </a:solidFill>
              </a:rPr>
              <a:t>PoS</a:t>
            </a:r>
            <a:r>
              <a:rPr lang="en-US" altLang="zh-CN" sz="1600" dirty="0">
                <a:solidFill>
                  <a:schemeClr val="tx1"/>
                </a:solidFill>
              </a:rPr>
              <a:t> </a:t>
            </a:r>
            <a:r>
              <a:rPr lang="zh-CN" altLang="zh-CN" sz="1600" dirty="0">
                <a:solidFill>
                  <a:schemeClr val="tx1"/>
                </a:solidFill>
              </a:rPr>
              <a:t>的股份机制，采用了类似于现代企业中董事会投票机制的方式，节点用持有的股份投票选出少量称为见证人的节点，这些见证人节点会代理其余节点完成区块的生成和验证。通过减少对确认数量的要求，</a:t>
            </a:r>
            <a:r>
              <a:rPr lang="en-US" altLang="zh-CN" sz="1600" dirty="0" err="1">
                <a:solidFill>
                  <a:schemeClr val="tx1"/>
                </a:solidFill>
              </a:rPr>
              <a:t>DPoS</a:t>
            </a:r>
            <a:r>
              <a:rPr lang="en-US" altLang="zh-CN" sz="1600" dirty="0">
                <a:solidFill>
                  <a:schemeClr val="tx1"/>
                </a:solidFill>
              </a:rPr>
              <a:t> </a:t>
            </a:r>
            <a:r>
              <a:rPr lang="zh-CN" altLang="zh-CN" sz="1600" dirty="0">
                <a:solidFill>
                  <a:schemeClr val="tx1"/>
                </a:solidFill>
              </a:rPr>
              <a:t>算法大大提高了交易的速度（</a:t>
            </a:r>
            <a:r>
              <a:rPr lang="en-US" altLang="zh-CN" sz="1600" dirty="0">
                <a:solidFill>
                  <a:schemeClr val="tx1"/>
                </a:solidFill>
              </a:rPr>
              <a:t>101</a:t>
            </a:r>
            <a:r>
              <a:rPr sz="1600" dirty="0">
                <a:solidFill>
                  <a:schemeClr val="tx1"/>
                </a:solidFill>
              </a:rPr>
              <a:t>个代表节点）</a:t>
            </a:r>
            <a:r>
              <a:rPr lang="zh-CN" altLang="zh-CN" sz="1600" dirty="0">
                <a:solidFill>
                  <a:schemeClr val="tx1"/>
                </a:solidFill>
              </a:rPr>
              <a:t>。</a:t>
            </a:r>
            <a:endParaRPr lang="zh-CN" altLang="zh-CN" sz="1600" dirty="0">
              <a:solidFill>
                <a:schemeClr val="tx1"/>
              </a:solidFill>
            </a:endParaRPr>
          </a:p>
          <a:p>
            <a:r>
              <a:rPr lang="en-US" altLang="zh-CN" sz="1600" dirty="0" err="1">
                <a:solidFill>
                  <a:schemeClr val="tx1"/>
                </a:solidFill>
              </a:rPr>
              <a:t>DPoS</a:t>
            </a:r>
            <a:r>
              <a:rPr lang="en-US" altLang="zh-CN" sz="1600" dirty="0">
                <a:solidFill>
                  <a:schemeClr val="tx1"/>
                </a:solidFill>
              </a:rPr>
              <a:t> </a:t>
            </a:r>
            <a:r>
              <a:rPr lang="zh-CN" altLang="zh-CN" sz="1600" dirty="0">
                <a:solidFill>
                  <a:schemeClr val="tx1"/>
                </a:solidFill>
              </a:rPr>
              <a:t>以类似董事会选举的形式选择见证人，见证人生产的区块会被后续见证人进行验证，这样的好处是使其他普通权益节点不必耗费额外的资源去校验每一笔交易。权益持有者可以给自己信任的节点投票，当系统选定好见证人节点后，如果有节点对见证人节点持有怀疑，则可以选择退场。</a:t>
            </a:r>
            <a:r>
              <a:rPr lang="en-US" altLang="zh-CN" sz="1600" dirty="0" err="1">
                <a:solidFill>
                  <a:schemeClr val="tx1"/>
                </a:solidFill>
              </a:rPr>
              <a:t>DPoS</a:t>
            </a:r>
            <a:r>
              <a:rPr lang="en-US" altLang="zh-CN" sz="1600" dirty="0">
                <a:solidFill>
                  <a:schemeClr val="tx1"/>
                </a:solidFill>
              </a:rPr>
              <a:t> </a:t>
            </a:r>
            <a:r>
              <a:rPr lang="zh-CN" altLang="zh-CN" sz="1600" dirty="0">
                <a:solidFill>
                  <a:schemeClr val="tx1"/>
                </a:solidFill>
              </a:rPr>
              <a:t>通过投票选举见证人而不是随机选择见证人是因为系统有很多节点并不是随时在线的，通过选举可以保证见证人节点尽量在线。</a:t>
            </a:r>
            <a:endParaRPr lang="zh-CN" altLang="zh-CN" sz="1600" dirty="0">
              <a:solidFill>
                <a:schemeClr val="tx1"/>
              </a:solidFill>
              <a:effectLst/>
            </a:endParaRPr>
          </a:p>
        </p:txBody>
      </p:sp>
      <p:pic>
        <p:nvPicPr>
          <p:cNvPr id="102" name="图片 101"/>
          <p:cNvPicPr/>
          <p:nvPr/>
        </p:nvPicPr>
        <p:blipFill>
          <a:blip r:embed="rId1" r:link="rId2"/>
          <a:srcRect l="9585" t="5333" r="4242" b="3259"/>
          <a:stretch>
            <a:fillRect/>
          </a:stretch>
        </p:blipFill>
        <p:spPr>
          <a:xfrm>
            <a:off x="6611895" y="1009291"/>
            <a:ext cx="5266678" cy="5848709"/>
          </a:xfrm>
          <a:prstGeom prst="rect">
            <a:avLst/>
          </a:prstGeom>
          <a:noFill/>
          <a:ln w="9525">
            <a:noFill/>
          </a:ln>
        </p:spPr>
      </p:pic>
      <p:sp>
        <p:nvSpPr>
          <p:cNvPr id="8"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err="1"/>
              <a:t>DPoS</a:t>
            </a:r>
            <a:r>
              <a:rPr lang="zh-CN" altLang="en-US" sz="3200" dirty="0"/>
              <a:t>机制</a:t>
            </a:r>
            <a:endParaRPr lang="en-US" altLang="zh-CN" dirty="0"/>
          </a:p>
        </p:txBody>
      </p:sp>
      <p:pic>
        <p:nvPicPr>
          <p:cNvPr id="9" name="图片 8" descr="J84`I@2ZF%$(]6X2[`[(KRY"/>
          <p:cNvPicPr>
            <a:picLocks noChangeAspect="1"/>
          </p:cNvPicPr>
          <p:nvPr/>
        </p:nvPicPr>
        <p:blipFill>
          <a:blip r:embed="rId3"/>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fontScale="77500" lnSpcReduction="20000"/>
          </a:bodyPr>
          <a:lstStyle/>
          <a:p>
            <a:r>
              <a:rPr lang="zh-CN" altLang="zh-CN" dirty="0">
                <a:solidFill>
                  <a:schemeClr val="tx1"/>
                </a:solidFill>
              </a:rPr>
              <a:t>与生活中的股东代表选举不同：</a:t>
            </a:r>
            <a:endParaRPr lang="zh-CN" altLang="zh-CN" dirty="0">
              <a:solidFill>
                <a:schemeClr val="tx1"/>
              </a:solidFill>
            </a:endParaRPr>
          </a:p>
          <a:p>
            <a:pPr marL="0" indent="0">
              <a:buNone/>
            </a:pPr>
            <a:r>
              <a:rPr lang="en-US" altLang="zh-CN" dirty="0">
                <a:solidFill>
                  <a:schemeClr val="tx1"/>
                </a:solidFill>
              </a:rPr>
              <a:t>1</a:t>
            </a:r>
            <a:r>
              <a:rPr lang="zh-CN" altLang="zh-CN" dirty="0">
                <a:solidFill>
                  <a:schemeClr val="tx1"/>
                </a:solidFill>
              </a:rPr>
              <a:t>）</a:t>
            </a:r>
            <a:r>
              <a:rPr lang="en-US" altLang="zh-CN" dirty="0" err="1">
                <a:solidFill>
                  <a:schemeClr val="tx1"/>
                </a:solidFill>
              </a:rPr>
              <a:t>DPoS</a:t>
            </a:r>
            <a:r>
              <a:rPr lang="zh-CN" altLang="zh-CN" dirty="0">
                <a:solidFill>
                  <a:schemeClr val="tx1"/>
                </a:solidFill>
              </a:rPr>
              <a:t>机制中的股民（节点）根据自己持有的加密货币数量占总量的百分比（占股比例）来投票；</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）选举出的股东代表（可信节点）完全对等；</a:t>
            </a:r>
            <a:endParaRPr lang="zh-CN"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）股东代表一旦无能、不作为、胡作为（提供的算力不稳定，计算机宕机、或者试图利用手中的权力作恶），将立刻被股民踢出整个系统，然后由其他后备代表顶上去；</a:t>
            </a:r>
            <a:endParaRPr lang="zh-CN" altLang="zh-CN" dirty="0">
              <a:solidFill>
                <a:schemeClr val="tx1"/>
              </a:solidFill>
            </a:endParaRPr>
          </a:p>
          <a:p>
            <a:pPr marL="0" indent="0">
              <a:buNone/>
            </a:pPr>
            <a:r>
              <a:rPr lang="en-US" altLang="zh-CN" dirty="0">
                <a:solidFill>
                  <a:schemeClr val="tx1"/>
                </a:solidFill>
              </a:rPr>
              <a:t>4</a:t>
            </a:r>
            <a:r>
              <a:rPr lang="zh-CN" altLang="zh-CN" dirty="0">
                <a:solidFill>
                  <a:schemeClr val="tx1"/>
                </a:solidFill>
              </a:rPr>
              <a:t>）决策结束后（记完账、出完块）根据占股比例获得相应酬金。</a:t>
            </a:r>
            <a:endParaRPr lang="en-US" altLang="zh-CN" dirty="0">
              <a:solidFill>
                <a:schemeClr val="tx1"/>
              </a:solidFill>
            </a:endParaRPr>
          </a:p>
          <a:p>
            <a:r>
              <a:rPr lang="en-US" altLang="zh-CN" dirty="0" err="1">
                <a:solidFill>
                  <a:schemeClr val="tx1"/>
                </a:solidFill>
              </a:rPr>
              <a:t>DPoS</a:t>
            </a:r>
            <a:r>
              <a:rPr lang="zh-CN" altLang="zh-CN" dirty="0">
                <a:solidFill>
                  <a:schemeClr val="tx1"/>
                </a:solidFill>
              </a:rPr>
              <a:t>机制流程主要分两个步骤：</a:t>
            </a:r>
            <a:endParaRPr lang="zh-CN" altLang="zh-CN" dirty="0">
              <a:solidFill>
                <a:schemeClr val="tx1"/>
              </a:solidFill>
            </a:endParaRPr>
          </a:p>
          <a:p>
            <a:pPr marL="0" indent="0">
              <a:buNone/>
            </a:pPr>
            <a:r>
              <a:rPr lang="en-US" altLang="zh-CN" dirty="0">
                <a:solidFill>
                  <a:schemeClr val="tx1"/>
                </a:solidFill>
              </a:rPr>
              <a:t>1</a:t>
            </a:r>
            <a:r>
              <a:rPr lang="zh-CN" altLang="zh-CN" dirty="0">
                <a:solidFill>
                  <a:schemeClr val="tx1"/>
                </a:solidFill>
              </a:rPr>
              <a:t>）</a:t>
            </a:r>
            <a:r>
              <a:rPr lang="zh-CN" altLang="zh-CN" b="1" dirty="0">
                <a:solidFill>
                  <a:schemeClr val="tx1"/>
                </a:solidFill>
              </a:rPr>
              <a:t>选举阶段</a:t>
            </a:r>
            <a:r>
              <a:rPr lang="zh-CN" altLang="zh-CN" dirty="0">
                <a:solidFill>
                  <a:schemeClr val="tx1"/>
                </a:solidFill>
              </a:rPr>
              <a:t>：持股节点在投票选举阶段，会将手中的股份作为票数通过赞成投票</a:t>
            </a:r>
            <a:r>
              <a:rPr lang="en-US" altLang="zh-CN" dirty="0">
                <a:solidFill>
                  <a:schemeClr val="tx1"/>
                </a:solidFill>
              </a:rPr>
              <a:t>(approval voting)</a:t>
            </a:r>
            <a:r>
              <a:rPr lang="zh-CN" altLang="zh-CN" dirty="0">
                <a:solidFill>
                  <a:schemeClr val="tx1"/>
                </a:solidFill>
              </a:rPr>
              <a:t>的方式给支持的节点进行投票，每个股份允许给每个节点投一票。当投票结束后，系统通过得票数计算所有节点的有效得票数，选择有效得票数排名前</a:t>
            </a:r>
            <a:r>
              <a:rPr lang="en-US" altLang="zh-CN" dirty="0">
                <a:solidFill>
                  <a:schemeClr val="tx1"/>
                </a:solidFill>
              </a:rPr>
              <a:t>2TN </a:t>
            </a:r>
            <a:r>
              <a:rPr lang="zh-CN" altLang="zh-CN" dirty="0">
                <a:solidFill>
                  <a:schemeClr val="tx1"/>
                </a:solidFill>
              </a:rPr>
              <a:t>个节点作为候选见证人节点</a:t>
            </a:r>
            <a:r>
              <a:rPr lang="en-US" altLang="zh-CN" dirty="0">
                <a:solidFill>
                  <a:schemeClr val="tx1"/>
                </a:solidFill>
              </a:rPr>
              <a:t>(TN </a:t>
            </a:r>
            <a:r>
              <a:rPr lang="zh-CN" altLang="zh-CN" dirty="0">
                <a:solidFill>
                  <a:schemeClr val="tx1"/>
                </a:solidFill>
              </a:rPr>
              <a:t>是系统通过至少有</a:t>
            </a:r>
            <a:r>
              <a:rPr lang="en-US" altLang="zh-CN" dirty="0">
                <a:solidFill>
                  <a:schemeClr val="tx1"/>
                </a:solidFill>
              </a:rPr>
              <a:t> 50%</a:t>
            </a:r>
            <a:r>
              <a:rPr lang="zh-CN" altLang="zh-CN" dirty="0">
                <a:solidFill>
                  <a:schemeClr val="tx1"/>
                </a:solidFill>
              </a:rPr>
              <a:t>投票的持股节点认为足够去中心化的见证人节点数目</a:t>
            </a:r>
            <a:r>
              <a:rPr lang="en-US" altLang="zh-CN" dirty="0">
                <a:solidFill>
                  <a:schemeClr val="tx1"/>
                </a:solidFill>
              </a:rPr>
              <a:t>)</a:t>
            </a:r>
            <a:r>
              <a:rPr lang="zh-CN" altLang="zh-CN" dirty="0">
                <a:solidFill>
                  <a:schemeClr val="tx1"/>
                </a:solidFill>
              </a:rPr>
              <a:t>。然后根据投票数进行排名。排名前</a:t>
            </a:r>
            <a:r>
              <a:rPr lang="en-US" altLang="zh-CN" dirty="0">
                <a:solidFill>
                  <a:schemeClr val="tx1"/>
                </a:solidFill>
              </a:rPr>
              <a:t>TN </a:t>
            </a:r>
            <a:r>
              <a:rPr lang="zh-CN" altLang="zh-CN" dirty="0">
                <a:solidFill>
                  <a:schemeClr val="tx1"/>
                </a:solidFill>
              </a:rPr>
              <a:t>的节点作为本轮的见证人节点集合同时剩余的</a:t>
            </a:r>
            <a:r>
              <a:rPr lang="en-US" altLang="zh-CN" dirty="0">
                <a:solidFill>
                  <a:schemeClr val="tx1"/>
                </a:solidFill>
              </a:rPr>
              <a:t>TN </a:t>
            </a:r>
            <a:r>
              <a:rPr lang="zh-CN" altLang="zh-CN" dirty="0">
                <a:solidFill>
                  <a:schemeClr val="tx1"/>
                </a:solidFill>
              </a:rPr>
              <a:t>个节点作为备选见证人节点集合。</a:t>
            </a:r>
            <a:endParaRPr lang="zh-CN"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a:t>
            </a:r>
            <a:r>
              <a:rPr lang="zh-CN" altLang="zh-CN" b="1" dirty="0">
                <a:solidFill>
                  <a:schemeClr val="tx1"/>
                </a:solidFill>
              </a:rPr>
              <a:t>出块阶段</a:t>
            </a:r>
            <a:r>
              <a:rPr lang="zh-CN" altLang="zh-CN" dirty="0">
                <a:solidFill>
                  <a:schemeClr val="tx1"/>
                </a:solidFill>
              </a:rPr>
              <a:t>：</a:t>
            </a:r>
            <a:r>
              <a:rPr lang="en-US" altLang="zh-CN" dirty="0" err="1">
                <a:solidFill>
                  <a:schemeClr val="tx1"/>
                </a:solidFill>
              </a:rPr>
              <a:t>DPoS</a:t>
            </a:r>
            <a:r>
              <a:rPr lang="en-US" altLang="zh-CN" dirty="0">
                <a:solidFill>
                  <a:schemeClr val="tx1"/>
                </a:solidFill>
              </a:rPr>
              <a:t> </a:t>
            </a:r>
            <a:r>
              <a:rPr lang="zh-CN" altLang="zh-CN" dirty="0">
                <a:solidFill>
                  <a:schemeClr val="tx1"/>
                </a:solidFill>
              </a:rPr>
              <a:t>算法通过选择一部分称作</a:t>
            </a:r>
            <a:r>
              <a:rPr lang="en-US" altLang="zh-CN" dirty="0">
                <a:solidFill>
                  <a:schemeClr val="tx1"/>
                </a:solidFill>
              </a:rPr>
              <a:t>“</a:t>
            </a:r>
            <a:r>
              <a:rPr lang="zh-CN" altLang="zh-CN" dirty="0">
                <a:solidFill>
                  <a:schemeClr val="tx1"/>
                </a:solidFill>
              </a:rPr>
              <a:t>见证人</a:t>
            </a:r>
            <a:r>
              <a:rPr lang="en-US" altLang="zh-CN" dirty="0">
                <a:solidFill>
                  <a:schemeClr val="tx1"/>
                </a:solidFill>
              </a:rPr>
              <a:t>”</a:t>
            </a:r>
            <a:r>
              <a:rPr lang="zh-CN" altLang="zh-CN" dirty="0">
                <a:solidFill>
                  <a:schemeClr val="tx1"/>
                </a:solidFill>
              </a:rPr>
              <a:t>的节点，代为行使区块链系统中区块生成和区块验证的工作。每个见证人节点排好序后在规定的时间间隔内按序生产区块，一个区块出块成功与否，经过至少（</a:t>
            </a:r>
            <a:r>
              <a:rPr lang="en-US" altLang="zh-CN" dirty="0">
                <a:solidFill>
                  <a:schemeClr val="tx1"/>
                </a:solidFill>
              </a:rPr>
              <a:t>2/3 + 1</a:t>
            </a:r>
            <a:r>
              <a:rPr lang="zh-CN" altLang="zh-CN" dirty="0">
                <a:solidFill>
                  <a:schemeClr val="tx1"/>
                </a:solidFill>
              </a:rPr>
              <a:t>）</a:t>
            </a:r>
            <a:r>
              <a:rPr lang="en-US" altLang="zh-CN" dirty="0">
                <a:solidFill>
                  <a:schemeClr val="tx1"/>
                </a:solidFill>
              </a:rPr>
              <a:t>TN</a:t>
            </a:r>
            <a:r>
              <a:rPr lang="zh-CN" altLang="zh-CN" dirty="0">
                <a:solidFill>
                  <a:schemeClr val="tx1"/>
                </a:solidFill>
              </a:rPr>
              <a:t>个见证节点确认如果没有生产成功则跳过该见证人，由下一见证人继续生产区块。</a:t>
            </a:r>
            <a:endParaRPr lang="zh-CN" altLang="zh-CN" dirty="0">
              <a:solidFill>
                <a:schemeClr val="tx1"/>
              </a:solidFill>
            </a:endParaRPr>
          </a:p>
          <a:p>
            <a:pPr marL="0" indent="0">
              <a:buNone/>
            </a:pPr>
            <a:endParaRPr lang="zh-CN" altLang="zh-CN" dirty="0">
              <a:solidFill>
                <a:schemeClr val="tx1"/>
              </a:solidFill>
            </a:endParaRPr>
          </a:p>
        </p:txBody>
      </p:sp>
      <p:sp>
        <p:nvSpPr>
          <p:cNvPr id="7"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err="1"/>
              <a:t>DPoS</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r>
              <a:rPr lang="en-US" altLang="zh-CN" dirty="0" err="1">
                <a:solidFill>
                  <a:schemeClr val="tx1"/>
                </a:solidFill>
              </a:rPr>
              <a:t>DPoS</a:t>
            </a:r>
            <a:r>
              <a:rPr lang="zh-CN" altLang="zh-CN" dirty="0">
                <a:solidFill>
                  <a:schemeClr val="tx1"/>
                </a:solidFill>
              </a:rPr>
              <a:t>有以下</a:t>
            </a:r>
            <a:r>
              <a:rPr lang="zh-CN" altLang="zh-CN" sz="2400" b="1" dirty="0">
                <a:solidFill>
                  <a:schemeClr val="tx1"/>
                </a:solidFill>
              </a:rPr>
              <a:t>优点</a:t>
            </a:r>
            <a:endParaRPr lang="zh-CN" altLang="zh-CN" sz="2400" b="1" dirty="0">
              <a:solidFill>
                <a:schemeClr val="tx1"/>
              </a:solidFill>
            </a:endParaRPr>
          </a:p>
          <a:p>
            <a:pPr marL="0" indent="0">
              <a:buNone/>
            </a:pPr>
            <a:r>
              <a:rPr lang="en-US" altLang="zh-CN" dirty="0">
                <a:solidFill>
                  <a:schemeClr val="tx1"/>
                </a:solidFill>
              </a:rPr>
              <a:t>1</a:t>
            </a:r>
            <a:r>
              <a:rPr lang="zh-CN" altLang="zh-CN" dirty="0">
                <a:solidFill>
                  <a:schemeClr val="tx1"/>
                </a:solidFill>
              </a:rPr>
              <a:t>）能耗更低。</a:t>
            </a:r>
            <a:endParaRPr lang="en-US" altLang="zh-CN" dirty="0">
              <a:solidFill>
                <a:schemeClr val="tx1"/>
              </a:solidFill>
            </a:endParaRPr>
          </a:p>
          <a:p>
            <a:pPr marL="0" indent="0">
              <a:buNone/>
            </a:pPr>
            <a:r>
              <a:rPr lang="en-US" altLang="zh-CN" dirty="0">
                <a:solidFill>
                  <a:schemeClr val="tx1"/>
                </a:solidFill>
              </a:rPr>
              <a:t>2</a:t>
            </a:r>
            <a:r>
              <a:rPr lang="zh-CN" altLang="zh-CN" dirty="0">
                <a:solidFill>
                  <a:schemeClr val="tx1"/>
                </a:solidFill>
              </a:rPr>
              <a:t>）更加去中心化。</a:t>
            </a:r>
            <a:endParaRPr lang="en-US" altLang="zh-CN" dirty="0">
              <a:solidFill>
                <a:schemeClr val="tx1"/>
              </a:solidFill>
            </a:endParaRPr>
          </a:p>
          <a:p>
            <a:pPr marL="0" indent="0">
              <a:buNone/>
            </a:pPr>
            <a:r>
              <a:rPr lang="en-US" altLang="zh-CN" dirty="0">
                <a:solidFill>
                  <a:schemeClr val="tx1"/>
                </a:solidFill>
              </a:rPr>
              <a:t>3</a:t>
            </a:r>
            <a:r>
              <a:rPr lang="zh-CN" altLang="zh-CN" dirty="0">
                <a:solidFill>
                  <a:schemeClr val="tx1"/>
                </a:solidFill>
              </a:rPr>
              <a:t>）更快的确认速度。</a:t>
            </a:r>
            <a:endParaRPr lang="en-US" altLang="zh-CN" dirty="0">
              <a:solidFill>
                <a:schemeClr val="tx1"/>
              </a:solidFill>
            </a:endParaRPr>
          </a:p>
          <a:p>
            <a:r>
              <a:rPr lang="zh-CN" altLang="zh-CN" dirty="0">
                <a:solidFill>
                  <a:schemeClr val="tx1"/>
                </a:solidFill>
              </a:rPr>
              <a:t>同时，也存在以下</a:t>
            </a:r>
            <a:r>
              <a:rPr lang="zh-CN" altLang="zh-CN" sz="2400" b="1" dirty="0">
                <a:solidFill>
                  <a:schemeClr val="tx1"/>
                </a:solidFill>
              </a:rPr>
              <a:t>缺点</a:t>
            </a:r>
            <a:r>
              <a:rPr lang="zh-CN" altLang="zh-CN" dirty="0">
                <a:solidFill>
                  <a:schemeClr val="tx1"/>
                </a:solidFill>
              </a:rPr>
              <a:t>：</a:t>
            </a:r>
            <a:endParaRPr lang="zh-CN" altLang="zh-CN" dirty="0">
              <a:solidFill>
                <a:schemeClr val="tx1"/>
              </a:solidFill>
            </a:endParaRPr>
          </a:p>
          <a:p>
            <a:pPr marL="342900" indent="-342900">
              <a:buAutoNum type="arabicParenR"/>
            </a:pPr>
            <a:r>
              <a:rPr lang="zh-CN" altLang="zh-CN" dirty="0">
                <a:solidFill>
                  <a:schemeClr val="tx1"/>
                </a:solidFill>
              </a:rPr>
              <a:t>财富累积</a:t>
            </a:r>
            <a:endParaRPr lang="en-US" altLang="zh-CN" dirty="0">
              <a:solidFill>
                <a:schemeClr val="tx1"/>
              </a:solidFill>
            </a:endParaRPr>
          </a:p>
          <a:p>
            <a:pPr marL="0" indent="0">
              <a:buNone/>
            </a:pPr>
            <a:r>
              <a:rPr lang="en-US" altLang="zh-CN" dirty="0">
                <a:solidFill>
                  <a:schemeClr val="tx1"/>
                </a:solidFill>
              </a:rPr>
              <a:t>2) </a:t>
            </a:r>
            <a:r>
              <a:rPr lang="en-US" altLang="zh-CN" dirty="0" err="1">
                <a:solidFill>
                  <a:schemeClr val="tx1"/>
                </a:solidFill>
              </a:rPr>
              <a:t>DPoS</a:t>
            </a:r>
            <a:r>
              <a:rPr lang="en-US" altLang="zh-CN" dirty="0">
                <a:solidFill>
                  <a:schemeClr val="tx1"/>
                </a:solidFill>
              </a:rPr>
              <a:t> </a:t>
            </a:r>
            <a:r>
              <a:rPr lang="zh-CN" altLang="zh-CN" dirty="0">
                <a:solidFill>
                  <a:schemeClr val="tx1"/>
                </a:solidFill>
              </a:rPr>
              <a:t>选举出来的见证人节点不一定都是诚实节点，缺少惩罚措施</a:t>
            </a:r>
            <a:endParaRPr lang="zh-CN" altLang="zh-CN" dirty="0">
              <a:solidFill>
                <a:schemeClr val="tx1"/>
              </a:solidFill>
            </a:endParaRPr>
          </a:p>
          <a:p>
            <a:pPr marL="0" indent="0">
              <a:buNone/>
            </a:pPr>
            <a:r>
              <a:rPr lang="en-US" altLang="zh-CN" dirty="0">
                <a:solidFill>
                  <a:schemeClr val="tx1"/>
                </a:solidFill>
              </a:rPr>
              <a:t>3) </a:t>
            </a:r>
            <a:r>
              <a:rPr dirty="0">
                <a:solidFill>
                  <a:schemeClr val="tx1"/>
                </a:solidFill>
              </a:rPr>
              <a:t>验证时延较高</a:t>
            </a:r>
            <a:r>
              <a:rPr lang="zh-CN" altLang="zh-CN" dirty="0">
                <a:solidFill>
                  <a:schemeClr val="tx1"/>
                </a:solidFill>
              </a:rPr>
              <a:t>。</a:t>
            </a:r>
            <a:endParaRPr lang="zh-CN" altLang="zh-CN" dirty="0">
              <a:solidFill>
                <a:schemeClr val="tx1"/>
              </a:solidFill>
            </a:endParaRPr>
          </a:p>
          <a:p>
            <a:pPr marL="0" indent="0">
              <a:buNone/>
            </a:pPr>
            <a:endParaRPr lang="zh-CN" altLang="zh-CN" dirty="0">
              <a:solidFill>
                <a:schemeClr val="tx1"/>
              </a:solidFill>
            </a:endParaRPr>
          </a:p>
        </p:txBody>
      </p:sp>
      <p:sp>
        <p:nvSpPr>
          <p:cNvPr id="7"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err="1"/>
              <a:t>DPoS</a:t>
            </a:r>
            <a:r>
              <a:rPr lang="zh-CN" altLang="en-US" sz="3200" dirty="0"/>
              <a:t>机制</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08330" y="1490345"/>
            <a:ext cx="10968990" cy="3256915"/>
          </a:xfrm>
        </p:spPr>
        <p:txBody>
          <a:bodyPr>
            <a:noAutofit/>
          </a:bodyPr>
          <a:lstStyle/>
          <a:p>
            <a:r>
              <a:rPr lang="zh-CN" altLang="zh-CN" sz="2400" dirty="0">
                <a:solidFill>
                  <a:schemeClr val="tx1"/>
                </a:solidFill>
              </a:rPr>
              <a:t>瑞波共识算法（</a:t>
            </a:r>
            <a:r>
              <a:rPr lang="en-US" altLang="zh-CN" sz="2400" dirty="0">
                <a:solidFill>
                  <a:schemeClr val="tx1"/>
                </a:solidFill>
              </a:rPr>
              <a:t>Ripple</a:t>
            </a:r>
            <a:r>
              <a:rPr lang="zh-CN" altLang="zh-CN" sz="2400" dirty="0">
                <a:solidFill>
                  <a:schemeClr val="tx1"/>
                </a:solidFill>
              </a:rPr>
              <a:t>）是一种基于互联网的开源支付协议，可以实现去中心化的货币兑换、支付与清算功能。在</a:t>
            </a:r>
            <a:r>
              <a:rPr lang="en-US" altLang="zh-CN" sz="2400" dirty="0">
                <a:solidFill>
                  <a:schemeClr val="tx1"/>
                </a:solidFill>
              </a:rPr>
              <a:t> Ripple </a:t>
            </a:r>
            <a:r>
              <a:rPr lang="zh-CN" altLang="zh-CN" sz="2400" dirty="0">
                <a:solidFill>
                  <a:schemeClr val="tx1"/>
                </a:solidFill>
              </a:rPr>
              <a:t>的网络中，由应用即客户端发起交易，经过追踪节点（</a:t>
            </a:r>
            <a:r>
              <a:rPr lang="en-US" altLang="zh-CN" sz="2400" dirty="0">
                <a:solidFill>
                  <a:schemeClr val="tx1"/>
                </a:solidFill>
              </a:rPr>
              <a:t>tracking node</a:t>
            </a:r>
            <a:r>
              <a:rPr lang="zh-CN" altLang="zh-CN" sz="2400" dirty="0">
                <a:solidFill>
                  <a:schemeClr val="tx1"/>
                </a:solidFill>
              </a:rPr>
              <a:t>）或验证节点（</a:t>
            </a:r>
            <a:r>
              <a:rPr lang="en-US" altLang="zh-CN" sz="2400" dirty="0" err="1">
                <a:solidFill>
                  <a:schemeClr val="tx1"/>
                </a:solidFill>
              </a:rPr>
              <a:t>validatingnode</a:t>
            </a:r>
            <a:r>
              <a:rPr lang="zh-CN" altLang="zh-CN" sz="2400" dirty="0">
                <a:solidFill>
                  <a:schemeClr val="tx1"/>
                </a:solidFill>
              </a:rPr>
              <a:t>）把交易广播到整个网络中。</a:t>
            </a:r>
            <a:r>
              <a:rPr lang="zh-CN" altLang="zh-CN" sz="2400" dirty="0">
                <a:solidFill>
                  <a:srgbClr val="FF0000"/>
                </a:solidFill>
              </a:rPr>
              <a:t>追踪节点</a:t>
            </a:r>
            <a:r>
              <a:rPr lang="zh-CN" altLang="zh-CN" sz="2400" dirty="0">
                <a:solidFill>
                  <a:schemeClr val="tx1"/>
                </a:solidFill>
              </a:rPr>
              <a:t>的主要功能是分发交易信息以及响应客户端的账本请求。</a:t>
            </a:r>
            <a:r>
              <a:rPr lang="zh-CN" altLang="zh-CN" sz="2400" dirty="0">
                <a:solidFill>
                  <a:srgbClr val="FF0000"/>
                </a:solidFill>
              </a:rPr>
              <a:t>验证节点</a:t>
            </a:r>
            <a:r>
              <a:rPr lang="zh-CN" altLang="zh-CN" sz="2400" dirty="0">
                <a:solidFill>
                  <a:schemeClr val="tx1"/>
                </a:solidFill>
              </a:rPr>
              <a:t>除包含追踪节点的所有功能外，还能够通过共识协议，在账本中增加新的账本实例数据。</a:t>
            </a:r>
            <a:endParaRPr lang="zh-CN" altLang="zh-CN" sz="2400" dirty="0">
              <a:solidFill>
                <a:schemeClr val="tx1"/>
              </a:solidFill>
            </a:endParaRPr>
          </a:p>
          <a:p>
            <a:pPr marL="0" indent="0">
              <a:buNone/>
            </a:pPr>
            <a:endParaRPr lang="zh-CN" altLang="zh-CN" sz="2400" dirty="0">
              <a:solidFill>
                <a:schemeClr val="tx1"/>
              </a:solidFill>
            </a:endParaRPr>
          </a:p>
        </p:txBody>
      </p:sp>
      <p:sp>
        <p:nvSpPr>
          <p:cNvPr id="7"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a:t>Ripple</a:t>
            </a:r>
            <a:r>
              <a:rPr lang="zh-CN" altLang="en-US" sz="3200" dirty="0"/>
              <a:t>共识</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未命名文件"/>
          <p:cNvPicPr>
            <a:picLocks noGrp="1"/>
          </p:cNvPicPr>
          <p:nvPr>
            <p:ph idx="1"/>
          </p:nvPr>
        </p:nvPicPr>
        <p:blipFill>
          <a:blip r:embed="rId1"/>
          <a:stretch>
            <a:fillRect/>
          </a:stretch>
        </p:blipFill>
        <p:spPr>
          <a:xfrm>
            <a:off x="6641390" y="1256307"/>
            <a:ext cx="5166295" cy="2172694"/>
          </a:xfrm>
          <a:prstGeom prst="rect">
            <a:avLst/>
          </a:prstGeom>
        </p:spPr>
      </p:pic>
      <p:pic>
        <p:nvPicPr>
          <p:cNvPr id="5" name="图片 4" descr="未命名文件(1)"/>
          <p:cNvPicPr/>
          <p:nvPr/>
        </p:nvPicPr>
        <p:blipFill>
          <a:blip r:embed="rId2"/>
          <a:stretch>
            <a:fillRect/>
          </a:stretch>
        </p:blipFill>
        <p:spPr>
          <a:xfrm>
            <a:off x="6347899" y="3654659"/>
            <a:ext cx="5459787" cy="2825654"/>
          </a:xfrm>
          <a:prstGeom prst="rect">
            <a:avLst/>
          </a:prstGeom>
        </p:spPr>
      </p:pic>
      <p:sp>
        <p:nvSpPr>
          <p:cNvPr id="3" name="矩形 2"/>
          <p:cNvSpPr/>
          <p:nvPr/>
        </p:nvSpPr>
        <p:spPr>
          <a:xfrm>
            <a:off x="855385" y="1443001"/>
            <a:ext cx="5053487" cy="4523105"/>
          </a:xfrm>
          <a:prstGeom prst="rect">
            <a:avLst/>
          </a:prstGeom>
        </p:spPr>
        <p:txBody>
          <a:bodyPr wrap="square">
            <a:spAutoFit/>
          </a:bodyPr>
          <a:lstStyle/>
          <a:p>
            <a:pPr indent="304800" algn="just">
              <a:lnSpc>
                <a:spcPct val="150000"/>
              </a:lnSpc>
              <a:spcAft>
                <a:spcPts val="0"/>
              </a:spcAft>
            </a:pP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Ripple </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的共识达成发生在验证节点之间，每个验证节点都预先配置了一份可信任节点名单，称为</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UNL</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Unique Node List</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）。在名单上的节点可对交易达成进行投票。每隔几秒，</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Ripple </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网络将进行如下共识过程：</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a:lnSpc>
                <a:spcPct val="150000"/>
              </a:lnSpc>
              <a:spcAft>
                <a:spcPts val="0"/>
              </a:spcAft>
            </a:pP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步骤一：</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每个验证节点会不断收到从网络发送过来的交易，通过与本地账本数据验证后，不合法的交易直接丢弃，合法的交易将汇总成交易候选集（</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candidate set</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）。交易候选集里面还包括之前共识过程无法确认而遗留下来的交易。</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a:lnSpc>
                <a:spcPct val="150000"/>
              </a:lnSpc>
              <a:spcAft>
                <a:spcPts val="0"/>
              </a:spcAft>
            </a:pP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步骤二：</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每个验证节点把自己的交易候选集作为提案发送给其他验证节点。</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a:t>Ripple</a:t>
            </a:r>
            <a:r>
              <a:rPr lang="zh-CN" altLang="en-US" sz="3200" dirty="0"/>
              <a:t>共识</a:t>
            </a:r>
            <a:endParaRPr lang="en-US" altLang="zh-CN" dirty="0"/>
          </a:p>
        </p:txBody>
      </p:sp>
      <p:pic>
        <p:nvPicPr>
          <p:cNvPr id="9" name="图片 8" descr="J84`I@2ZF%$(]6X2[`[(KRY"/>
          <p:cNvPicPr>
            <a:picLocks noChangeAspect="1"/>
          </p:cNvPicPr>
          <p:nvPr/>
        </p:nvPicPr>
        <p:blipFill>
          <a:blip r:embed="rId3"/>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未命名文件"/>
          <p:cNvPicPr>
            <a:picLocks noGrp="1"/>
          </p:cNvPicPr>
          <p:nvPr>
            <p:ph idx="1"/>
          </p:nvPr>
        </p:nvPicPr>
        <p:blipFill>
          <a:blip r:embed="rId1"/>
          <a:stretch>
            <a:fillRect/>
          </a:stretch>
        </p:blipFill>
        <p:spPr>
          <a:xfrm>
            <a:off x="6641391" y="1446305"/>
            <a:ext cx="4793048" cy="1982695"/>
          </a:xfrm>
          <a:prstGeom prst="rect">
            <a:avLst/>
          </a:prstGeom>
        </p:spPr>
      </p:pic>
      <p:pic>
        <p:nvPicPr>
          <p:cNvPr id="5" name="图片 4" descr="未命名文件(1)"/>
          <p:cNvPicPr/>
          <p:nvPr/>
        </p:nvPicPr>
        <p:blipFill>
          <a:blip r:embed="rId2"/>
          <a:stretch>
            <a:fillRect/>
          </a:stretch>
        </p:blipFill>
        <p:spPr>
          <a:xfrm>
            <a:off x="6674445" y="3644638"/>
            <a:ext cx="4726940" cy="2232025"/>
          </a:xfrm>
          <a:prstGeom prst="rect">
            <a:avLst/>
          </a:prstGeom>
        </p:spPr>
      </p:pic>
      <p:sp>
        <p:nvSpPr>
          <p:cNvPr id="3" name="矩形 2"/>
          <p:cNvSpPr/>
          <p:nvPr/>
        </p:nvSpPr>
        <p:spPr>
          <a:xfrm>
            <a:off x="798235" y="1446748"/>
            <a:ext cx="5204938" cy="4892675"/>
          </a:xfrm>
          <a:prstGeom prst="rect">
            <a:avLst/>
          </a:prstGeom>
        </p:spPr>
        <p:txBody>
          <a:bodyPr wrap="square">
            <a:spAutoFit/>
          </a:bodyPr>
          <a:lstStyle/>
          <a:p>
            <a:pPr indent="304800" algn="just">
              <a:lnSpc>
                <a:spcPct val="150000"/>
              </a:lnSpc>
              <a:spcAft>
                <a:spcPts val="0"/>
              </a:spcAft>
            </a:pP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步骤三：</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验证节点在收到其他节点发来的提案后，如果不是来自</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UNL</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上的节点，则忽略该提案；如果是来自</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UNL </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上的节点，就会对比提案中的交易和本地的交易候选集，如果有相同的交易，该交易就获得一票。在一定时间内，当交易获得超过</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50%</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的票数时，则该交易进入下一轮。没有超过</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50%</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的交易，将留待下一次共识过程去确认。</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a:lnSpc>
                <a:spcPct val="150000"/>
              </a:lnSpc>
              <a:spcAft>
                <a:spcPts val="0"/>
              </a:spcAft>
            </a:pP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步骤四：</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验证节点把超过</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50%</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票数的交易作为提案发给其他节点，同时提高所需票数的阈值到</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60%</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，重复步骤</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），直到阈值达到</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80%</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步骤五：</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验证节点把经过</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80%UNL </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节点确认的交易正式写入本地的账本数据中，称为最后关闭账本（</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Last Closed Ledger</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），即账本最后（最新）的状态。</a:t>
            </a:r>
            <a:endParaRPr lang="zh-CN" altLang="zh-CN" sz="1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标题 1"/>
          <p:cNvSpPr>
            <a:spLocks noGrp="1"/>
          </p:cNvSpPr>
          <p:nvPr>
            <p:ph type="title"/>
          </p:nvPr>
        </p:nvSpPr>
        <p:spPr>
          <a:xfrm>
            <a:off x="608330" y="487630"/>
            <a:ext cx="10969200" cy="705600"/>
          </a:xfrm>
        </p:spPr>
        <p:txBody>
          <a:bodyPr/>
          <a:lstStyle/>
          <a:p>
            <a:r>
              <a:rPr lang="zh-CN" altLang="en-US" dirty="0"/>
              <a:t>共识机制详解</a:t>
            </a:r>
            <a:r>
              <a:rPr lang="en-US" altLang="zh-CN" dirty="0"/>
              <a:t>——</a:t>
            </a:r>
            <a:r>
              <a:rPr lang="en-US" altLang="zh-CN" sz="3200" dirty="0"/>
              <a:t>Ripple</a:t>
            </a:r>
            <a:r>
              <a:rPr lang="zh-CN" altLang="en-US" sz="3200" dirty="0"/>
              <a:t>共识</a:t>
            </a:r>
            <a:endParaRPr lang="en-US" altLang="zh-CN" dirty="0"/>
          </a:p>
        </p:txBody>
      </p:sp>
      <p:pic>
        <p:nvPicPr>
          <p:cNvPr id="9" name="图片 8" descr="J84`I@2ZF%$(]6X2[`[(KRY"/>
          <p:cNvPicPr>
            <a:picLocks noChangeAspect="1"/>
          </p:cNvPicPr>
          <p:nvPr/>
        </p:nvPicPr>
        <p:blipFill>
          <a:blip r:embed="rId3"/>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共识机制详解</a:t>
            </a:r>
            <a:endParaRPr lang="zh-CN" altLang="en-US"/>
          </a:p>
        </p:txBody>
      </p:sp>
      <p:sp>
        <p:nvSpPr>
          <p:cNvPr id="3" name="内容占位符 2"/>
          <p:cNvSpPr>
            <a:spLocks noGrp="1"/>
          </p:cNvSpPr>
          <p:nvPr>
            <p:ph idx="1"/>
          </p:nvPr>
        </p:nvSpPr>
        <p:spPr/>
        <p:txBody>
          <a:bodyPr/>
          <a:p>
            <a:r>
              <a:rPr lang="zh-CN" altLang="en-US"/>
              <a:t>在区块链网络中，由于应用场景的不同，所设计的目标各异，不同的区块链系统采用了不同的共识算法。一般来说，在私有链和联盟链情况下，对一致性、正确性有很强的要求。一般来说要采用强一致性的共识算法。而在公有链情况下，对一致性和正确性通常没法做到百分之百，通常采用最终一致性（Eventual Consistency）的共识算法。</a:t>
            </a:r>
            <a:endParaRPr lang="zh-CN" altLang="en-US"/>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区块链技术原理</a:t>
            </a:r>
            <a:r>
              <a:rPr lang="en-US" altLang="zh-CN" dirty="0"/>
              <a:t>——</a:t>
            </a:r>
            <a:r>
              <a:rPr lang="zh-CN" altLang="en-US" sz="3200" dirty="0"/>
              <a:t>智能合约</a:t>
            </a:r>
            <a:endParaRPr lang="en-US" altLang="zh-CN" dirty="0"/>
          </a:p>
        </p:txBody>
      </p:sp>
      <p:sp>
        <p:nvSpPr>
          <p:cNvPr id="6" name="内容占位符 5"/>
          <p:cNvSpPr>
            <a:spLocks noGrp="1"/>
          </p:cNvSpPr>
          <p:nvPr>
            <p:ph idx="1"/>
          </p:nvPr>
        </p:nvSpPr>
        <p:spPr/>
        <p:txBody>
          <a:bodyPr>
            <a:normAutofit lnSpcReduction="10000"/>
          </a:bodyPr>
          <a:lstStyle/>
          <a:p>
            <a:r>
              <a:rPr lang="zh-CN" altLang="zh-CN" dirty="0">
                <a:solidFill>
                  <a:schemeClr val="tx1"/>
                </a:solidFill>
              </a:rPr>
              <a:t>智能合约是一种计算机协议，在协议制定和部署后，不需要外加人为干预，即可实现自我执行和自我验证。从技术角度来说，智能合约可以被看作一种</a:t>
            </a:r>
            <a:r>
              <a:rPr lang="zh-CN" altLang="zh-CN" b="1" dirty="0">
                <a:solidFill>
                  <a:srgbClr val="FF0000"/>
                </a:solidFill>
              </a:rPr>
              <a:t>计算机程序</a:t>
            </a:r>
            <a:r>
              <a:rPr lang="zh-CN" altLang="zh-CN" dirty="0">
                <a:solidFill>
                  <a:schemeClr val="tx1"/>
                </a:solidFill>
              </a:rPr>
              <a:t>，这种程序可以自主地执行全部或部分和合约相关的操作，并产生相应的可以被验证的证据，来说明执行合约操作的有效性。</a:t>
            </a:r>
            <a:endParaRPr lang="en-US" altLang="zh-CN" dirty="0">
              <a:solidFill>
                <a:schemeClr val="tx1"/>
              </a:solidFill>
            </a:endParaRPr>
          </a:p>
          <a:p>
            <a:r>
              <a:rPr lang="zh-CN" altLang="en-US" dirty="0">
                <a:solidFill>
                  <a:schemeClr val="tx1"/>
                </a:solidFill>
              </a:rPr>
              <a:t>智能合约类型</a:t>
            </a:r>
            <a:endParaRPr lang="en-US"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1</a:t>
            </a:r>
            <a:r>
              <a:rPr lang="zh-CN" altLang="zh-CN" dirty="0">
                <a:solidFill>
                  <a:schemeClr val="tx1"/>
                </a:solidFill>
              </a:rPr>
              <a:t>）脚本型智能合约</a:t>
            </a:r>
            <a:r>
              <a:rPr lang="zh-CN" altLang="en-US" dirty="0">
                <a:solidFill>
                  <a:schemeClr val="tx1"/>
                </a:solidFill>
              </a:rPr>
              <a:t>：</a:t>
            </a:r>
            <a:r>
              <a:rPr lang="zh-CN" altLang="zh-CN" dirty="0">
                <a:solidFill>
                  <a:schemeClr val="tx1"/>
                </a:solidFill>
              </a:rPr>
              <a:t>将比特币中的智能合约称为脚本型智能合约。</a:t>
            </a:r>
            <a:endParaRPr lang="en-US"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2</a:t>
            </a:r>
            <a:r>
              <a:rPr lang="zh-CN" altLang="zh-CN" dirty="0">
                <a:solidFill>
                  <a:schemeClr val="tx1"/>
                </a:solidFill>
              </a:rPr>
              <a:t>）图灵完备型智能合约</a:t>
            </a:r>
            <a:r>
              <a:rPr lang="zh-CN" altLang="en-US" dirty="0">
                <a:solidFill>
                  <a:schemeClr val="tx1"/>
                </a:solidFill>
              </a:rPr>
              <a:t>：</a:t>
            </a:r>
            <a:r>
              <a:rPr lang="zh-CN" altLang="zh-CN" dirty="0">
                <a:solidFill>
                  <a:schemeClr val="tx1"/>
                </a:solidFill>
              </a:rPr>
              <a:t>将主要运行在以太坊和超级账本中的智能合约称为图灵完备型智能合约。</a:t>
            </a:r>
            <a:endParaRPr lang="en-US"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3</a:t>
            </a:r>
            <a:r>
              <a:rPr lang="zh-CN" altLang="zh-CN" dirty="0">
                <a:solidFill>
                  <a:schemeClr val="tx1"/>
                </a:solidFill>
              </a:rPr>
              <a:t>）可验证合约型智能合约</a:t>
            </a:r>
            <a:r>
              <a:rPr lang="zh-CN" altLang="en-US" dirty="0">
                <a:solidFill>
                  <a:schemeClr val="tx1"/>
                </a:solidFill>
              </a:rPr>
              <a:t>：</a:t>
            </a:r>
            <a:r>
              <a:rPr lang="zh-CN" altLang="zh-CN" dirty="0">
                <a:solidFill>
                  <a:schemeClr val="tx1"/>
                </a:solidFill>
              </a:rPr>
              <a:t>将正在研发中的</a:t>
            </a:r>
            <a:r>
              <a:rPr lang="en-US" altLang="zh-CN" dirty="0">
                <a:solidFill>
                  <a:schemeClr val="tx1"/>
                </a:solidFill>
              </a:rPr>
              <a:t> </a:t>
            </a:r>
            <a:r>
              <a:rPr lang="en-US" altLang="zh-CN" dirty="0" err="1">
                <a:solidFill>
                  <a:schemeClr val="tx1"/>
                </a:solidFill>
              </a:rPr>
              <a:t>kadena</a:t>
            </a:r>
            <a:r>
              <a:rPr lang="zh-CN" altLang="zh-CN" dirty="0">
                <a:solidFill>
                  <a:schemeClr val="tx1"/>
                </a:solidFill>
              </a:rPr>
              <a:t>项目中的智能合约称为可验证合约型智能合约。</a:t>
            </a:r>
            <a:endParaRPr lang="zh-CN" altLang="zh-CN" dirty="0">
              <a:solidFill>
                <a:schemeClr val="tx1"/>
              </a:solidFill>
            </a:endParaRPr>
          </a:p>
          <a:p>
            <a:pPr marL="0" indent="0">
              <a:buNone/>
            </a:pPr>
            <a:r>
              <a:rPr lang="zh-CN" altLang="zh-CN" dirty="0">
                <a:solidFill>
                  <a:schemeClr val="tx1"/>
                </a:solidFill>
              </a:rPr>
              <a:t>主要目标：去中心化的前提下，确定相关方如何相互交互（最简单的应用：自动售卖机：一手交钱一手交货）</a:t>
            </a:r>
            <a:endParaRPr lang="zh-CN" altLang="zh-CN" dirty="0">
              <a:solidFill>
                <a:schemeClr val="tx1"/>
              </a:solidFill>
            </a:endParaRPr>
          </a:p>
          <a:p>
            <a:pPr marL="0" indent="0">
              <a:buNone/>
            </a:pPr>
            <a:endParaRPr lang="zh-CN" altLang="zh-CN" dirty="0">
              <a:solidFill>
                <a:schemeClr val="tx1"/>
              </a:solidFill>
            </a:endParaRPr>
          </a:p>
        </p:txBody>
      </p:sp>
      <p:pic>
        <p:nvPicPr>
          <p:cNvPr id="4" name="图片 3" descr="J84`I@2ZF%$(]6X2[`[(KRY"/>
          <p:cNvPicPr>
            <a:picLocks noChangeAspect="1"/>
          </p:cNvPicPr>
          <p:nvPr/>
        </p:nvPicPr>
        <p:blipFill>
          <a:blip r:embed="rId1"/>
          <a:stretch>
            <a:fillRect/>
          </a:stretch>
        </p:blipFill>
        <p:spPr>
          <a:xfrm>
            <a:off x="9902825" y="159385"/>
            <a:ext cx="2162175" cy="695325"/>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9761" y="1314000"/>
            <a:ext cx="6439311" cy="437515"/>
          </a:xfrm>
          <a:prstGeom prst="rect">
            <a:avLst/>
          </a:prstGeom>
        </p:spPr>
        <p:txBody>
          <a:bodyPr wrap="square">
            <a:spAutoFit/>
          </a:bodyPr>
          <a:lstStyle/>
          <a:p>
            <a:pPr indent="304800" algn="just">
              <a:lnSpc>
                <a:spcPct val="125000"/>
              </a:lnSpc>
              <a:spcAft>
                <a:spcPts val="0"/>
              </a:spcAft>
            </a:pPr>
            <a:r>
              <a:rPr lang="zh-CN" altLang="zh-CN" sz="1600" dirty="0">
                <a:solidFill>
                  <a:schemeClr val="tx1"/>
                </a:solidFill>
                <a:latin typeface="+mn-ea"/>
                <a:cs typeface="Times New Roman" panose="02020603050405020304" pitchFamily="18" charset="0"/>
              </a:rPr>
              <a:t>智能合约</a:t>
            </a:r>
            <a:r>
              <a:rPr lang="zh-CN" altLang="zh-CN" b="1" dirty="0">
                <a:solidFill>
                  <a:schemeClr val="tx1"/>
                </a:solidFill>
                <a:latin typeface="+mn-ea"/>
                <a:cs typeface="Times New Roman" panose="02020603050405020304" pitchFamily="18" charset="0"/>
              </a:rPr>
              <a:t>运行机制</a:t>
            </a:r>
            <a:r>
              <a:rPr lang="zh-CN" altLang="zh-CN" sz="1600" dirty="0">
                <a:solidFill>
                  <a:schemeClr val="tx1"/>
                </a:solidFill>
                <a:latin typeface="+mn-ea"/>
                <a:cs typeface="Times New Roman" panose="02020603050405020304" pitchFamily="18" charset="0"/>
              </a:rPr>
              <a:t>主要包含以下阶段：</a:t>
            </a:r>
            <a:endParaRPr lang="zh-CN" altLang="zh-CN" sz="1600" dirty="0">
              <a:solidFill>
                <a:schemeClr val="tx1"/>
              </a:solidFill>
              <a:effectLst/>
              <a:latin typeface="+mn-ea"/>
              <a:cs typeface="Times New Roman" panose="02020603050405020304" pitchFamily="18" charset="0"/>
            </a:endParaRPr>
          </a:p>
        </p:txBody>
      </p:sp>
      <p:sp>
        <p:nvSpPr>
          <p:cNvPr id="9" name="圆角矩形 8"/>
          <p:cNvSpPr/>
          <p:nvPr/>
        </p:nvSpPr>
        <p:spPr>
          <a:xfrm>
            <a:off x="1421765" y="2048510"/>
            <a:ext cx="1483995" cy="148463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生成代码</a:t>
            </a:r>
            <a:endParaRPr lang="zh-CN" altLang="en-US" sz="2000" b="1">
              <a:latin typeface="微软雅黑" panose="020B0503020204020204" pitchFamily="34" charset="-122"/>
              <a:ea typeface="微软雅黑" panose="020B0503020204020204" pitchFamily="34" charset="-122"/>
            </a:endParaRPr>
          </a:p>
        </p:txBody>
      </p:sp>
      <p:sp>
        <p:nvSpPr>
          <p:cNvPr id="10" name="圆角矩形 9"/>
          <p:cNvSpPr/>
          <p:nvPr/>
        </p:nvSpPr>
        <p:spPr>
          <a:xfrm>
            <a:off x="4108450" y="2047240"/>
            <a:ext cx="1483995" cy="14846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编译</a:t>
            </a:r>
            <a:endParaRPr lang="zh-CN" altLang="en-US" sz="2000" b="1">
              <a:latin typeface="微软雅黑" panose="020B0503020204020204" pitchFamily="34" charset="-122"/>
              <a:ea typeface="微软雅黑" panose="020B0503020204020204" pitchFamily="34" charset="-122"/>
            </a:endParaRPr>
          </a:p>
        </p:txBody>
      </p:sp>
      <p:sp>
        <p:nvSpPr>
          <p:cNvPr id="14" name="右箭头"/>
          <p:cNvSpPr/>
          <p:nvPr/>
        </p:nvSpPr>
        <p:spPr>
          <a:xfrm>
            <a:off x="3117215" y="2506345"/>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023D75"/>
              </a:solidFill>
            </a:endParaRPr>
          </a:p>
        </p:txBody>
      </p:sp>
      <p:sp>
        <p:nvSpPr>
          <p:cNvPr id="19" name="文本框 18"/>
          <p:cNvSpPr txBox="1"/>
          <p:nvPr/>
        </p:nvSpPr>
        <p:spPr>
          <a:xfrm>
            <a:off x="663115" y="4166151"/>
            <a:ext cx="10859770" cy="1985159"/>
          </a:xfrm>
          <a:prstGeom prst="rect">
            <a:avLst/>
          </a:prstGeom>
          <a:noFill/>
        </p:spPr>
        <p:txBody>
          <a:bodyPr wrap="square" rtlCol="0">
            <a:spAutoFit/>
          </a:bodyPr>
          <a:lstStyle/>
          <a:p>
            <a:pPr indent="306070" algn="just">
              <a:lnSpc>
                <a:spcPct val="125000"/>
              </a:lnSpc>
              <a:spcAft>
                <a:spcPts val="0"/>
              </a:spcAft>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rPr>
              <a:t>生成代码</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：智能合约一般具有值和状态两个属性，代码中用</a:t>
            </a:r>
            <a:r>
              <a:rPr lang="en-US" altLang="zh-CN" sz="1400" dirty="0">
                <a:latin typeface="微软雅黑" panose="020B0503020204020204" pitchFamily="34" charset="-122"/>
                <a:ea typeface="微软雅黑" panose="020B0503020204020204" pitchFamily="34" charset="-122"/>
                <a:cs typeface="等线" panose="02010600030101010101" pitchFamily="2" charset="-122"/>
                <a:sym typeface="+mn-ea"/>
              </a:rPr>
              <a:t>If-Then</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和</a:t>
            </a:r>
            <a:r>
              <a:rPr lang="en-US" altLang="zh-CN" sz="1400" dirty="0">
                <a:latin typeface="微软雅黑" panose="020B0503020204020204" pitchFamily="34" charset="-122"/>
                <a:ea typeface="微软雅黑" panose="020B0503020204020204" pitchFamily="34" charset="-122"/>
                <a:cs typeface="等线" panose="02010600030101010101" pitchFamily="2" charset="-122"/>
                <a:sym typeface="+mn-ea"/>
              </a:rPr>
              <a:t>What-If</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语句预置了合约条款的相应触发场景和响应规则，在合约各方面内容都达成一致的基础上，评估确定该合同是否可以通过智能合约实现，即“可编程”，然后由程序员利用合适的开发语言将以自然语言描述的合同内容翻译为成为可执行的机器语言；</a:t>
            </a:r>
            <a:endParaRPr lang="zh-CN" altLang="zh-CN" sz="1400" dirty="0">
              <a:solidFill>
                <a:schemeClr val="tx1"/>
              </a:solidFill>
              <a:latin typeface="微软雅黑" panose="020B0503020204020204" pitchFamily="34" charset="-122"/>
              <a:ea typeface="微软雅黑" panose="020B0503020204020204" pitchFamily="34" charset="-122"/>
              <a:cs typeface="等线" panose="02010600030101010101" pitchFamily="2" charset="-122"/>
            </a:endParaRPr>
          </a:p>
          <a:p>
            <a:pPr indent="306070" algn="just">
              <a:lnSpc>
                <a:spcPct val="125000"/>
              </a:lnSpc>
              <a:spcAft>
                <a:spcPts val="0"/>
              </a:spcAft>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306070" algn="just">
              <a:lnSpc>
                <a:spcPct val="125000"/>
              </a:lnSpc>
              <a:spcAft>
                <a:spcPts val="0"/>
              </a:spcAft>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rPr>
              <a:t>编译</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：利用开发语言编写的智能合约代码一般不能直接在区块链上运行，而需要在特定的环境（以太坊为</a:t>
            </a:r>
            <a:r>
              <a:rPr lang="en-US" altLang="zh-CN" sz="1400" dirty="0">
                <a:latin typeface="微软雅黑" panose="020B0503020204020204" pitchFamily="34" charset="-122"/>
                <a:ea typeface="微软雅黑" panose="020B0503020204020204" pitchFamily="34" charset="-122"/>
                <a:cs typeface="等线" panose="02010600030101010101" pitchFamily="2" charset="-122"/>
                <a:sym typeface="+mn-ea"/>
              </a:rPr>
              <a:t> EVM</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zh-CN" sz="1400" dirty="0">
                <a:latin typeface="微软雅黑" panose="020B0503020204020204" pitchFamily="34" charset="-122"/>
                <a:ea typeface="微软雅黑" panose="020B0503020204020204" pitchFamily="34" charset="-122"/>
                <a:cs typeface="等线" panose="02010600030101010101" pitchFamily="2" charset="-122"/>
                <a:sym typeface="+mn-ea"/>
              </a:rPr>
              <a:t> </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超级账本为</a:t>
            </a:r>
            <a:r>
              <a:rPr lang="en-US" altLang="zh-CN" sz="1400" dirty="0">
                <a:latin typeface="微软雅黑" panose="020B0503020204020204" pitchFamily="34" charset="-122"/>
                <a:ea typeface="微软雅黑" panose="020B0503020204020204" pitchFamily="34" charset="-122"/>
                <a:cs typeface="等线" panose="02010600030101010101" pitchFamily="2" charset="-122"/>
                <a:sym typeface="+mn-ea"/>
              </a:rPr>
              <a:t> Docker</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容器）中执行，所以在将合约文件上传到区块链之前需要利用编译器对原代码进行编译，生成符合环境运行要求的字节码。</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608400" y="608400"/>
            <a:ext cx="10969200" cy="705600"/>
          </a:xfrm>
        </p:spPr>
        <p:txBody>
          <a:bodyPr/>
          <a:lstStyle/>
          <a:p>
            <a:r>
              <a:rPr lang="zh-CN" altLang="en-US" dirty="0"/>
              <a:t>区块链技术原理</a:t>
            </a:r>
            <a:r>
              <a:rPr lang="en-US" altLang="zh-CN" dirty="0"/>
              <a:t>——</a:t>
            </a:r>
            <a:r>
              <a:rPr lang="zh-CN" altLang="en-US" sz="3200" dirty="0"/>
              <a:t>智能合约</a:t>
            </a:r>
            <a:endParaRPr lang="en-US" altLang="zh-CN" dirty="0"/>
          </a:p>
        </p:txBody>
      </p:sp>
      <p:pic>
        <p:nvPicPr>
          <p:cNvPr id="18" name="图片 1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blinds(horizontal)">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区块链定义</a:t>
            </a:r>
            <a:endParaRPr dirty="0"/>
          </a:p>
        </p:txBody>
      </p:sp>
      <p:sp>
        <p:nvSpPr>
          <p:cNvPr id="3" name="内容占位符 2"/>
          <p:cNvSpPr>
            <a:spLocks noGrp="1"/>
          </p:cNvSpPr>
          <p:nvPr>
            <p:ph idx="1"/>
          </p:nvPr>
        </p:nvSpPr>
        <p:spPr>
          <a:xfrm>
            <a:off x="608330" y="1597660"/>
            <a:ext cx="10968990" cy="1821815"/>
          </a:xfrm>
        </p:spPr>
        <p:txBody>
          <a:bodyPr>
            <a:normAutofit/>
          </a:bodyPr>
          <a:lstStyle/>
          <a:p>
            <a:pPr marL="0" indent="0">
              <a:buNone/>
            </a:pPr>
            <a:r>
              <a:rPr b="1" dirty="0">
                <a:solidFill>
                  <a:schemeClr val="tx1"/>
                </a:solidFill>
                <a:latin typeface="+mj-ea"/>
                <a:ea typeface="+mj-ea"/>
                <a:sym typeface="+mn-ea"/>
              </a:rPr>
              <a:t>支持者认为：区块链于下一代技术如同蒸汽机对于第一次工业革命一般，具有划时代的意义。</a:t>
            </a:r>
            <a:endParaRPr lang="en-US" altLang="zh-CN" b="1" dirty="0">
              <a:solidFill>
                <a:schemeClr val="tx1"/>
              </a:solidFill>
              <a:latin typeface="+mj-ea"/>
              <a:ea typeface="+mj-ea"/>
              <a:sym typeface="+mn-ea"/>
            </a:endParaRPr>
          </a:p>
          <a:p>
            <a:pPr marL="0" indent="0">
              <a:buNone/>
            </a:pPr>
            <a:r>
              <a:rPr b="1" dirty="0">
                <a:solidFill>
                  <a:schemeClr val="tx1"/>
                </a:solidFill>
                <a:latin typeface="+mj-ea"/>
                <a:ea typeface="+mj-ea"/>
                <a:sym typeface="+mn-ea"/>
              </a:rPr>
              <a:t>反对者认为</a:t>
            </a:r>
            <a:r>
              <a:rPr lang="zh-CN" altLang="en-US" b="1" dirty="0">
                <a:solidFill>
                  <a:schemeClr val="tx1"/>
                </a:solidFill>
                <a:latin typeface="+mj-ea"/>
                <a:ea typeface="+mj-ea"/>
                <a:sym typeface="+mn-ea"/>
              </a:rPr>
              <a:t>：</a:t>
            </a:r>
            <a:r>
              <a:rPr lang="zh-CN" altLang="en-US" b="1" dirty="0">
                <a:solidFill>
                  <a:schemeClr val="tx1"/>
                </a:solidFill>
                <a:latin typeface="+mj-ea"/>
                <a:ea typeface="+mj-ea"/>
              </a:rPr>
              <a:t>区块链</a:t>
            </a:r>
            <a:r>
              <a:rPr b="1" dirty="0">
                <a:solidFill>
                  <a:schemeClr val="tx1"/>
                </a:solidFill>
                <a:latin typeface="+mj-ea"/>
                <a:ea typeface="+mj-ea"/>
                <a:sym typeface="+mn-ea"/>
              </a:rPr>
              <a:t>仅仅是一个披着技术外衣，吸引人眼球的"庞氏骗局"。</a:t>
            </a:r>
            <a:endParaRPr lang="en-US" altLang="zh-CN" b="1" dirty="0">
              <a:solidFill>
                <a:schemeClr val="tx1"/>
              </a:solidFill>
              <a:latin typeface="+mj-ea"/>
              <a:ea typeface="+mj-ea"/>
              <a:sym typeface="+mn-ea"/>
            </a:endParaRPr>
          </a:p>
          <a:p>
            <a:pPr marL="0" indent="0">
              <a:buNone/>
            </a:pPr>
            <a:r>
              <a:rPr b="1" dirty="0">
                <a:solidFill>
                  <a:schemeClr val="tx1"/>
                </a:solidFill>
                <a:latin typeface="+mj-ea"/>
                <a:ea typeface="+mj-ea"/>
                <a:sym typeface="+mn-ea"/>
              </a:rPr>
              <a:t>但需要清楚的是，技术本身和商业运作是不同的，技术就是为了解决某一系列问题，</a:t>
            </a:r>
            <a:r>
              <a:rPr lang="zh-CN" altLang="en-US" b="1" dirty="0">
                <a:solidFill>
                  <a:srgbClr val="FF0000"/>
                </a:solidFill>
                <a:latin typeface="+mj-ea"/>
                <a:ea typeface="+mj-ea"/>
                <a:sym typeface="+mn-ea"/>
              </a:rPr>
              <a:t>技术</a:t>
            </a:r>
            <a:r>
              <a:rPr b="1" dirty="0">
                <a:solidFill>
                  <a:srgbClr val="FF0000"/>
                </a:solidFill>
                <a:latin typeface="+mj-ea"/>
                <a:ea typeface="+mj-ea"/>
                <a:sym typeface="+mn-ea"/>
              </a:rPr>
              <a:t>本身并不应该被抨击</a:t>
            </a:r>
            <a:r>
              <a:rPr b="1" dirty="0">
                <a:solidFill>
                  <a:schemeClr val="tx1"/>
                </a:solidFill>
                <a:latin typeface="+mj-ea"/>
                <a:ea typeface="+mj-ea"/>
                <a:sym typeface="+mn-ea"/>
              </a:rPr>
              <a:t>。</a:t>
            </a:r>
            <a:endParaRPr dirty="0">
              <a:solidFill>
                <a:schemeClr val="tx1"/>
              </a:solidFill>
              <a:sym typeface="Arial" panose="020B0604020202020204" pitchFamily="34"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
        <p:nvSpPr>
          <p:cNvPr id="5" name="内容占位符 2"/>
          <p:cNvSpPr>
            <a:spLocks noGrp="1"/>
          </p:cNvSpPr>
          <p:nvPr/>
        </p:nvSpPr>
        <p:spPr>
          <a:xfrm>
            <a:off x="611505" y="3419475"/>
            <a:ext cx="10968990" cy="2289175"/>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sz="1800" b="1" dirty="0">
                <a:solidFill>
                  <a:srgbClr val="FF0000"/>
                </a:solidFill>
                <a:sym typeface="Arial" panose="020B0604020202020204" pitchFamily="34" charset="0"/>
              </a:rPr>
              <a:t>不要觉得现在接触区块链已经晚了，对该技术的关注者远远多于真正了解它的人</a:t>
            </a:r>
            <a:endParaRPr sz="1800" dirty="0">
              <a:solidFill>
                <a:srgbClr val="FF0000"/>
              </a:solidFill>
              <a:sym typeface="Arial" panose="020B0604020202020204" pitchFamily="34" charset="0"/>
            </a:endParaRPr>
          </a:p>
          <a:p>
            <a:pPr marL="457200" lvl="1" indent="0">
              <a:buNone/>
            </a:pPr>
            <a:r>
              <a:rPr dirty="0">
                <a:solidFill>
                  <a:schemeClr val="tx1"/>
                </a:solidFill>
                <a:sym typeface="Arial" panose="020B0604020202020204" pitchFamily="34" charset="0"/>
              </a:rPr>
              <a:t>一项非常流行的技术必然会被商业界各种“换皮”，比如</a:t>
            </a:r>
            <a:r>
              <a:rPr lang="en-US" altLang="zh-CN" dirty="0">
                <a:solidFill>
                  <a:schemeClr val="tx1"/>
                </a:solidFill>
                <a:sym typeface="Arial" panose="020B0604020202020204" pitchFamily="34" charset="0"/>
              </a:rPr>
              <a:t>”</a:t>
            </a:r>
            <a:r>
              <a:rPr dirty="0">
                <a:solidFill>
                  <a:schemeClr val="tx1"/>
                </a:solidFill>
                <a:sym typeface="Arial" panose="020B0604020202020204" pitchFamily="34" charset="0"/>
              </a:rPr>
              <a:t>物联网</a:t>
            </a:r>
            <a:r>
              <a:rPr lang="en-US" altLang="zh-CN" dirty="0">
                <a:solidFill>
                  <a:schemeClr val="tx1"/>
                </a:solidFill>
                <a:sym typeface="Arial" panose="020B0604020202020204" pitchFamily="34" charset="0"/>
              </a:rPr>
              <a:t>”</a:t>
            </a:r>
            <a:r>
              <a:rPr dirty="0">
                <a:solidFill>
                  <a:schemeClr val="tx1"/>
                </a:solidFill>
                <a:sym typeface="Arial" panose="020B0604020202020204" pitchFamily="34" charset="0"/>
              </a:rPr>
              <a:t>、</a:t>
            </a:r>
            <a:r>
              <a:rPr lang="en-US" altLang="zh-CN" dirty="0">
                <a:solidFill>
                  <a:schemeClr val="tx1"/>
                </a:solidFill>
                <a:sym typeface="Arial" panose="020B0604020202020204" pitchFamily="34" charset="0"/>
              </a:rPr>
              <a:t>=”</a:t>
            </a:r>
            <a:r>
              <a:rPr dirty="0">
                <a:solidFill>
                  <a:schemeClr val="tx1"/>
                </a:solidFill>
                <a:sym typeface="Arial" panose="020B0604020202020204" pitchFamily="34" charset="0"/>
              </a:rPr>
              <a:t>量子</a:t>
            </a:r>
            <a:r>
              <a:rPr lang="en-US" altLang="zh-CN" dirty="0">
                <a:solidFill>
                  <a:schemeClr val="tx1"/>
                </a:solidFill>
                <a:sym typeface="Arial" panose="020B0604020202020204" pitchFamily="34" charset="0"/>
              </a:rPr>
              <a:t>”</a:t>
            </a:r>
            <a:r>
              <a:rPr dirty="0">
                <a:solidFill>
                  <a:schemeClr val="tx1"/>
                </a:solidFill>
                <a:sym typeface="Arial" panose="020B0604020202020204" pitchFamily="34" charset="0"/>
              </a:rPr>
              <a:t>等。但真正就技术本身来说，现在学习区块链技术仍然属于先行者。</a:t>
            </a:r>
            <a:endParaRPr dirty="0">
              <a:sym typeface="Arial" panose="020B0604020202020204" pitchFamily="34" charset="0"/>
            </a:endParaRPr>
          </a:p>
          <a:p>
            <a:pPr lvl="1"/>
            <a:r>
              <a:rPr sz="1800" b="1" dirty="0">
                <a:solidFill>
                  <a:srgbClr val="FF0000"/>
                </a:solidFill>
                <a:sym typeface="Arial" panose="020B0604020202020204" pitchFamily="34" charset="0"/>
              </a:rPr>
              <a:t>区块链!=比特币</a:t>
            </a:r>
            <a:endParaRPr dirty="0">
              <a:sym typeface="Arial" panose="020B0604020202020204" pitchFamily="34" charset="0"/>
            </a:endParaRPr>
          </a:p>
          <a:p>
            <a:pPr marL="457200" lvl="1" indent="0">
              <a:buNone/>
            </a:pPr>
            <a:r>
              <a:rPr dirty="0">
                <a:solidFill>
                  <a:schemeClr val="tx1"/>
                </a:solidFill>
                <a:sym typeface="Arial" panose="020B0604020202020204" pitchFamily="34" charset="0"/>
              </a:rPr>
              <a:t>区块链最初是作为比特币的底层技术和基础架构被发明的</a:t>
            </a:r>
            <a:endParaRPr dirty="0">
              <a:solidFill>
                <a:schemeClr val="tx1"/>
              </a:solidFill>
              <a:sym typeface="Arial" panose="020B0604020202020204" pitchFamily="34" charset="0"/>
            </a:endParaRPr>
          </a:p>
          <a:p>
            <a:pPr marL="457200" lvl="1" indent="0">
              <a:buNone/>
            </a:pPr>
            <a:r>
              <a:rPr dirty="0">
                <a:solidFill>
                  <a:schemeClr val="tx1"/>
                </a:solidFill>
                <a:sym typeface="Arial" panose="020B0604020202020204" pitchFamily="34" charset="0"/>
              </a:rPr>
              <a:t>比特币诞生以来，区块链技术有了长足的发展</a:t>
            </a:r>
            <a:endParaRPr dirty="0">
              <a:solidFill>
                <a:schemeClr val="tx1"/>
              </a:solidFill>
              <a:sym typeface="Arial" panose="020B0604020202020204" pitchFamily="34" charset="0"/>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421765" y="2048510"/>
            <a:ext cx="1483995" cy="148463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生成代码</a:t>
            </a:r>
            <a:endParaRPr lang="zh-CN" altLang="en-US" sz="2000" b="1">
              <a:latin typeface="微软雅黑" panose="020B0503020204020204" pitchFamily="34" charset="-122"/>
              <a:ea typeface="微软雅黑" panose="020B0503020204020204" pitchFamily="34" charset="-122"/>
            </a:endParaRPr>
          </a:p>
        </p:txBody>
      </p:sp>
      <p:sp>
        <p:nvSpPr>
          <p:cNvPr id="10" name="圆角矩形 9"/>
          <p:cNvSpPr/>
          <p:nvPr/>
        </p:nvSpPr>
        <p:spPr>
          <a:xfrm>
            <a:off x="4108450" y="2047240"/>
            <a:ext cx="1483995" cy="14846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编译</a:t>
            </a:r>
            <a:endParaRPr lang="zh-CN" altLang="en-US" sz="2000" b="1">
              <a:latin typeface="微软雅黑" panose="020B0503020204020204" pitchFamily="34" charset="-122"/>
              <a:ea typeface="微软雅黑" panose="020B0503020204020204" pitchFamily="34" charset="-122"/>
            </a:endParaRPr>
          </a:p>
        </p:txBody>
      </p:sp>
      <p:sp>
        <p:nvSpPr>
          <p:cNvPr id="11" name="圆角矩形 10"/>
          <p:cNvSpPr/>
          <p:nvPr/>
        </p:nvSpPr>
        <p:spPr>
          <a:xfrm>
            <a:off x="6795135" y="2048510"/>
            <a:ext cx="1483995" cy="148463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提交</a:t>
            </a:r>
            <a:endParaRPr lang="zh-CN" altLang="en-US" sz="2000" b="1">
              <a:latin typeface="微软雅黑" panose="020B0503020204020204" pitchFamily="34" charset="-122"/>
              <a:ea typeface="微软雅黑" panose="020B0503020204020204" pitchFamily="34" charset="-122"/>
            </a:endParaRPr>
          </a:p>
        </p:txBody>
      </p:sp>
      <p:sp>
        <p:nvSpPr>
          <p:cNvPr id="12" name="圆角矩形 11"/>
          <p:cNvSpPr/>
          <p:nvPr/>
        </p:nvSpPr>
        <p:spPr>
          <a:xfrm>
            <a:off x="9481820" y="2048510"/>
            <a:ext cx="1483995" cy="148463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确认</a:t>
            </a:r>
            <a:endParaRPr lang="zh-CN" altLang="en-US" b="1">
              <a:latin typeface="微软雅黑" panose="020B0503020204020204" pitchFamily="34" charset="-122"/>
              <a:ea typeface="微软雅黑" panose="020B0503020204020204" pitchFamily="34" charset="-122"/>
            </a:endParaRPr>
          </a:p>
        </p:txBody>
      </p:sp>
      <p:sp>
        <p:nvSpPr>
          <p:cNvPr id="14" name="右箭头"/>
          <p:cNvSpPr/>
          <p:nvPr/>
        </p:nvSpPr>
        <p:spPr>
          <a:xfrm>
            <a:off x="3117215" y="2506345"/>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023D75"/>
              </a:solidFill>
            </a:endParaRPr>
          </a:p>
        </p:txBody>
      </p:sp>
      <p:sp>
        <p:nvSpPr>
          <p:cNvPr id="15" name="右箭头"/>
          <p:cNvSpPr/>
          <p:nvPr/>
        </p:nvSpPr>
        <p:spPr>
          <a:xfrm>
            <a:off x="5803900" y="2506345"/>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023D75"/>
              </a:solidFill>
            </a:endParaRPr>
          </a:p>
        </p:txBody>
      </p:sp>
      <p:sp>
        <p:nvSpPr>
          <p:cNvPr id="17" name="右箭头"/>
          <p:cNvSpPr/>
          <p:nvPr/>
        </p:nvSpPr>
        <p:spPr>
          <a:xfrm>
            <a:off x="8490585" y="2508250"/>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023D75"/>
              </a:solidFill>
            </a:endParaRPr>
          </a:p>
        </p:txBody>
      </p:sp>
      <p:sp>
        <p:nvSpPr>
          <p:cNvPr id="19" name="文本框 18"/>
          <p:cNvSpPr txBox="1"/>
          <p:nvPr/>
        </p:nvSpPr>
        <p:spPr>
          <a:xfrm>
            <a:off x="717830" y="3987442"/>
            <a:ext cx="10859770" cy="2262158"/>
          </a:xfrm>
          <a:prstGeom prst="rect">
            <a:avLst/>
          </a:prstGeom>
          <a:noFill/>
        </p:spPr>
        <p:txBody>
          <a:bodyPr wrap="square" rtlCol="0">
            <a:spAutoFit/>
          </a:bodyPr>
          <a:lstStyle/>
          <a:p>
            <a:pPr indent="306070" algn="just">
              <a:lnSpc>
                <a:spcPct val="125000"/>
              </a:lnSpc>
              <a:spcAft>
                <a:spcPts val="0"/>
              </a:spcAft>
            </a:pPr>
            <a:endParaRPr lang="zh-CN" altLang="zh-CN" sz="1400" b="1" dirty="0">
              <a:latin typeface="+mn-ea"/>
              <a:cs typeface="Times New Roman" panose="02020603050405020304" pitchFamily="18" charset="0"/>
              <a:sym typeface="+mn-ea"/>
            </a:endParaRPr>
          </a:p>
          <a:p>
            <a:pPr indent="306070" algn="just">
              <a:lnSpc>
                <a:spcPct val="125000"/>
              </a:lnSpc>
              <a:spcAft>
                <a:spcPts val="0"/>
              </a:spcAft>
            </a:pPr>
            <a:r>
              <a:rPr lang="zh-CN" altLang="zh-CN" sz="1400" b="1" dirty="0">
                <a:latin typeface="+mn-ea"/>
                <a:cs typeface="Times New Roman" panose="02020603050405020304" pitchFamily="18" charset="0"/>
                <a:sym typeface="+mn-ea"/>
              </a:rPr>
              <a:t>提交</a:t>
            </a:r>
            <a:r>
              <a:rPr lang="zh-CN" altLang="zh-CN" sz="1400" dirty="0">
                <a:latin typeface="+mn-ea"/>
                <a:cs typeface="Times New Roman" panose="02020603050405020304" pitchFamily="18" charset="0"/>
                <a:sym typeface="+mn-ea"/>
              </a:rPr>
              <a:t>：智能合约的提交和调用是通过“交易”完成，当用户以交易形式发起提交合约文件后，通过</a:t>
            </a:r>
            <a:r>
              <a:rPr lang="en-US" altLang="zh-CN" sz="1400" dirty="0">
                <a:latin typeface="+mn-ea"/>
                <a:cs typeface="等线" panose="02010600030101010101" pitchFamily="2" charset="-122"/>
                <a:sym typeface="+mn-ea"/>
              </a:rPr>
              <a:t>  P2P  </a:t>
            </a:r>
            <a:r>
              <a:rPr lang="zh-CN" altLang="zh-CN" sz="1400" dirty="0">
                <a:latin typeface="+mn-ea"/>
                <a:cs typeface="Times New Roman" panose="02020603050405020304" pitchFamily="18" charset="0"/>
                <a:sym typeface="+mn-ea"/>
              </a:rPr>
              <a:t>网络进行全网广播，各节点在进行验证后存储在区块中；</a:t>
            </a:r>
            <a:endParaRPr lang="zh-CN" altLang="zh-CN" sz="1400" dirty="0">
              <a:solidFill>
                <a:schemeClr val="tx1"/>
              </a:solidFill>
              <a:latin typeface="+mn-ea"/>
              <a:cs typeface="等线" panose="02010600030101010101" pitchFamily="2" charset="-122"/>
            </a:endParaRPr>
          </a:p>
          <a:p>
            <a:pPr indent="306070" algn="just">
              <a:lnSpc>
                <a:spcPct val="125000"/>
              </a:lnSpc>
              <a:spcAft>
                <a:spcPts val="0"/>
              </a:spcAft>
            </a:pPr>
            <a:endParaRPr lang="zh-CN" altLang="zh-CN" sz="1400" b="1" dirty="0">
              <a:latin typeface="+mn-ea"/>
              <a:cs typeface="Times New Roman" panose="02020603050405020304" pitchFamily="18" charset="0"/>
              <a:sym typeface="+mn-ea"/>
            </a:endParaRPr>
          </a:p>
          <a:p>
            <a:pPr indent="306070" algn="just">
              <a:lnSpc>
                <a:spcPct val="125000"/>
              </a:lnSpc>
              <a:spcAft>
                <a:spcPts val="0"/>
              </a:spcAft>
            </a:pPr>
            <a:r>
              <a:rPr lang="zh-CN" altLang="zh-CN" sz="1400" b="1" dirty="0">
                <a:latin typeface="+mn-ea"/>
                <a:cs typeface="Times New Roman" panose="02020603050405020304" pitchFamily="18" charset="0"/>
                <a:sym typeface="+mn-ea"/>
              </a:rPr>
              <a:t>确认</a:t>
            </a:r>
            <a:r>
              <a:rPr lang="zh-CN" altLang="zh-CN" sz="1400" dirty="0">
                <a:latin typeface="+mn-ea"/>
                <a:cs typeface="Times New Roman" panose="02020603050405020304" pitchFamily="18" charset="0"/>
                <a:sym typeface="+mn-ea"/>
              </a:rPr>
              <a:t>：被验证后的有效交易被打包进新区块，通过共识机制达成一致后，新区块添加到区块链的主链。根据交易生成智能合约的账户地址，之后可以利用该账户地址通过发起交易来调用合约，节点对经验证有效的交易进行处理，被调用的合约在环境中执行。</a:t>
            </a:r>
            <a:endParaRPr lang="zh-CN" altLang="zh-CN" sz="1400" dirty="0">
              <a:solidFill>
                <a:schemeClr val="tx1"/>
              </a:solidFill>
              <a:effectLst/>
              <a:latin typeface="+mn-ea"/>
              <a:cs typeface="Times New Roman" panose="02020603050405020304" pitchFamily="18" charset="0"/>
            </a:endParaRPr>
          </a:p>
          <a:p>
            <a:endParaRPr lang="zh-CN" altLang="en-US" dirty="0">
              <a:latin typeface="+mn-ea"/>
            </a:endParaRPr>
          </a:p>
          <a:p>
            <a:endParaRPr lang="zh-CN" altLang="en-US" dirty="0">
              <a:latin typeface="+mn-ea"/>
            </a:endParaRPr>
          </a:p>
        </p:txBody>
      </p:sp>
      <p:sp>
        <p:nvSpPr>
          <p:cNvPr id="16" name="标题 1"/>
          <p:cNvSpPr>
            <a:spLocks noGrp="1"/>
          </p:cNvSpPr>
          <p:nvPr>
            <p:ph type="title"/>
          </p:nvPr>
        </p:nvSpPr>
        <p:spPr>
          <a:xfrm>
            <a:off x="608400" y="608400"/>
            <a:ext cx="10969200" cy="705600"/>
          </a:xfrm>
        </p:spPr>
        <p:txBody>
          <a:bodyPr/>
          <a:lstStyle/>
          <a:p>
            <a:r>
              <a:rPr lang="zh-CN" altLang="en-US" dirty="0"/>
              <a:t>区块链技术原理</a:t>
            </a:r>
            <a:r>
              <a:rPr lang="en-US" altLang="zh-CN" dirty="0"/>
              <a:t>——</a:t>
            </a:r>
            <a:r>
              <a:rPr lang="zh-CN" altLang="en-US" sz="3200" dirty="0"/>
              <a:t>智能合约</a:t>
            </a:r>
            <a:endParaRPr lang="en-US" altLang="zh-CN" dirty="0"/>
          </a:p>
        </p:txBody>
      </p:sp>
      <p:pic>
        <p:nvPicPr>
          <p:cNvPr id="18" name="图片 17" descr="J84`I@2ZF%$(]6X2[`[(KRY"/>
          <p:cNvPicPr>
            <a:picLocks noChangeAspect="1"/>
          </p:cNvPicPr>
          <p:nvPr/>
        </p:nvPicPr>
        <p:blipFill>
          <a:blip r:embed="rId1"/>
          <a:stretch>
            <a:fillRect/>
          </a:stretch>
        </p:blipFill>
        <p:spPr>
          <a:xfrm>
            <a:off x="9902825" y="159385"/>
            <a:ext cx="2162175" cy="695325"/>
          </a:xfrm>
          <a:prstGeom prst="rect">
            <a:avLst/>
          </a:prstGeom>
        </p:spPr>
      </p:pic>
      <p:sp>
        <p:nvSpPr>
          <p:cNvPr id="3" name="矩形 2"/>
          <p:cNvSpPr/>
          <p:nvPr/>
        </p:nvSpPr>
        <p:spPr>
          <a:xfrm>
            <a:off x="449761" y="1314000"/>
            <a:ext cx="6439311" cy="437515"/>
          </a:xfrm>
          <a:prstGeom prst="rect">
            <a:avLst/>
          </a:prstGeom>
        </p:spPr>
        <p:txBody>
          <a:bodyPr wrap="square">
            <a:spAutoFit/>
          </a:bodyPr>
          <a:lstStyle/>
          <a:p>
            <a:pPr indent="304800" algn="just">
              <a:lnSpc>
                <a:spcPct val="125000"/>
              </a:lnSpc>
              <a:spcAft>
                <a:spcPts val="0"/>
              </a:spcAft>
            </a:pPr>
            <a:r>
              <a:rPr lang="zh-CN" altLang="zh-CN" sz="1600" dirty="0">
                <a:solidFill>
                  <a:schemeClr val="tx1"/>
                </a:solidFill>
                <a:latin typeface="+mn-ea"/>
                <a:cs typeface="Times New Roman" panose="02020603050405020304" pitchFamily="18" charset="0"/>
              </a:rPr>
              <a:t>智能合约</a:t>
            </a:r>
            <a:r>
              <a:rPr lang="zh-CN" altLang="zh-CN" b="1" dirty="0">
                <a:solidFill>
                  <a:schemeClr val="tx1"/>
                </a:solidFill>
                <a:latin typeface="+mn-ea"/>
                <a:cs typeface="Times New Roman" panose="02020603050405020304" pitchFamily="18" charset="0"/>
              </a:rPr>
              <a:t>运行机制</a:t>
            </a:r>
            <a:r>
              <a:rPr lang="zh-CN" altLang="zh-CN" sz="1600" dirty="0">
                <a:solidFill>
                  <a:schemeClr val="tx1"/>
                </a:solidFill>
                <a:latin typeface="+mn-ea"/>
                <a:cs typeface="Times New Roman" panose="02020603050405020304" pitchFamily="18" charset="0"/>
              </a:rPr>
              <a:t>主要包含以下阶段：</a:t>
            </a:r>
            <a:endParaRPr lang="zh-CN" altLang="zh-CN" sz="1600" dirty="0">
              <a:solidFill>
                <a:schemeClr val="tx1"/>
              </a:solidFill>
              <a:effectLst/>
              <a:latin typeface="+mn-ea"/>
              <a:cs typeface="Times New Roman" panose="02020603050405020304" pitchFamily="18" charset="0"/>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blinds(horizontal)">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normAutofit/>
          </a:bodyPr>
          <a:lstStyle/>
          <a:p>
            <a:r>
              <a:rPr lang="zh-CN" altLang="en-US" dirty="0">
                <a:solidFill>
                  <a:schemeClr val="tx1"/>
                </a:solidFill>
              </a:rPr>
              <a:t>智能合约的</a:t>
            </a:r>
            <a:r>
              <a:rPr lang="zh-CN" altLang="en-US" sz="2400" b="1" dirty="0">
                <a:solidFill>
                  <a:schemeClr val="tx1"/>
                </a:solidFill>
              </a:rPr>
              <a:t>优点</a:t>
            </a:r>
            <a:r>
              <a:rPr lang="zh-CN" altLang="en-US" dirty="0">
                <a:solidFill>
                  <a:schemeClr val="tx1"/>
                </a:solidFill>
              </a:rPr>
              <a:t>：</a:t>
            </a:r>
            <a:endParaRPr lang="en-US"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1</a:t>
            </a:r>
            <a:r>
              <a:rPr lang="zh-CN" altLang="zh-CN" dirty="0">
                <a:solidFill>
                  <a:schemeClr val="tx1"/>
                </a:solidFill>
              </a:rPr>
              <a:t>）可信性和精确性</a:t>
            </a:r>
            <a:endParaRPr lang="zh-CN"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2</a:t>
            </a:r>
            <a:r>
              <a:rPr lang="zh-CN" altLang="zh-CN" dirty="0">
                <a:solidFill>
                  <a:schemeClr val="tx1"/>
                </a:solidFill>
              </a:rPr>
              <a:t>）去中心化自动性</a:t>
            </a:r>
            <a:endParaRPr lang="zh-CN"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3</a:t>
            </a:r>
            <a:r>
              <a:rPr lang="zh-CN" altLang="zh-CN" dirty="0">
                <a:solidFill>
                  <a:schemeClr val="tx1"/>
                </a:solidFill>
              </a:rPr>
              <a:t>）高效的实时更新</a:t>
            </a:r>
            <a:endParaRPr lang="zh-CN" altLang="zh-CN" dirty="0">
              <a:solidFill>
                <a:schemeClr val="tx1"/>
              </a:solidFill>
            </a:endParaRPr>
          </a:p>
          <a:p>
            <a:pPr marL="0" indent="0">
              <a:buNone/>
            </a:pPr>
            <a:r>
              <a:rPr lang="zh-CN" altLang="zh-CN" dirty="0">
                <a:solidFill>
                  <a:schemeClr val="tx1"/>
                </a:solidFill>
              </a:rPr>
              <a:t>（</a:t>
            </a:r>
            <a:r>
              <a:rPr lang="en-US" altLang="zh-CN" dirty="0">
                <a:solidFill>
                  <a:schemeClr val="tx1"/>
                </a:solidFill>
              </a:rPr>
              <a:t>4</a:t>
            </a:r>
            <a:r>
              <a:rPr lang="zh-CN" altLang="zh-CN" dirty="0">
                <a:solidFill>
                  <a:schemeClr val="tx1"/>
                </a:solidFill>
              </a:rPr>
              <a:t>）更低成本</a:t>
            </a:r>
            <a:endParaRPr lang="zh-CN" altLang="zh-CN" dirty="0">
              <a:solidFill>
                <a:schemeClr val="tx1"/>
              </a:solidFill>
            </a:endParaRPr>
          </a:p>
        </p:txBody>
      </p:sp>
      <p:sp>
        <p:nvSpPr>
          <p:cNvPr id="4" name="内容占位符 5"/>
          <p:cNvSpPr txBox="1"/>
          <p:nvPr/>
        </p:nvSpPr>
        <p:spPr>
          <a:xfrm>
            <a:off x="608330" y="4123055"/>
            <a:ext cx="4879975" cy="2322195"/>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rPr>
              <a:t>目前存在的</a:t>
            </a:r>
            <a:r>
              <a:rPr lang="zh-CN" altLang="en-US" sz="2400" b="1" dirty="0">
                <a:solidFill>
                  <a:schemeClr val="tx1"/>
                </a:solidFill>
              </a:rPr>
              <a:t>问题</a:t>
            </a:r>
            <a:r>
              <a:rPr lang="zh-CN" altLang="en-US" dirty="0">
                <a:solidFill>
                  <a:schemeClr val="tx1"/>
                </a:solidFill>
              </a:rPr>
              <a:t>：</a:t>
            </a:r>
            <a:endParaRPr lang="zh-CN" altLang="en-US" dirty="0">
              <a:solidFill>
                <a:schemeClr val="tx1"/>
              </a:solidFill>
            </a:endParaRPr>
          </a:p>
          <a:p>
            <a:pPr marL="0" indent="0">
              <a:buFont typeface="Arial" panose="020B0604020202020204" pitchFamily="34" charset="0"/>
              <a:buNone/>
            </a:pPr>
            <a:r>
              <a:rPr lang="zh-CN" altLang="en-US" dirty="0">
                <a:solidFill>
                  <a:schemeClr val="tx1"/>
                </a:solidFill>
              </a:rPr>
              <a:t>（</a:t>
            </a:r>
            <a:r>
              <a:rPr lang="en-US" altLang="zh-CN" dirty="0">
                <a:solidFill>
                  <a:schemeClr val="tx1"/>
                </a:solidFill>
              </a:rPr>
              <a:t>1</a:t>
            </a:r>
            <a:r>
              <a:rPr lang="zh-CN" altLang="en-US" dirty="0">
                <a:solidFill>
                  <a:schemeClr val="tx1"/>
                </a:solidFill>
              </a:rPr>
              <a:t>）不可撤销性</a:t>
            </a:r>
            <a:endParaRPr lang="zh-CN" altLang="en-US" dirty="0">
              <a:solidFill>
                <a:schemeClr val="tx1"/>
              </a:solidFill>
            </a:endParaRPr>
          </a:p>
          <a:p>
            <a:pPr marL="0" indent="0">
              <a:buFont typeface="Arial" panose="020B0604020202020204" pitchFamily="34" charset="0"/>
              <a:buNone/>
            </a:pPr>
            <a:r>
              <a:rPr lang="zh-CN" altLang="en-US" dirty="0">
                <a:solidFill>
                  <a:schemeClr val="tx1"/>
                </a:solidFill>
              </a:rPr>
              <a:t>（</a:t>
            </a:r>
            <a:r>
              <a:rPr lang="en-US" altLang="zh-CN" dirty="0">
                <a:solidFill>
                  <a:schemeClr val="tx1"/>
                </a:solidFill>
              </a:rPr>
              <a:t>2</a:t>
            </a:r>
            <a:r>
              <a:rPr lang="zh-CN" altLang="en-US" dirty="0">
                <a:solidFill>
                  <a:schemeClr val="tx1"/>
                </a:solidFill>
              </a:rPr>
              <a:t>）法律效力问题</a:t>
            </a:r>
            <a:endParaRPr lang="zh-CN" altLang="en-US" dirty="0">
              <a:solidFill>
                <a:schemeClr val="tx1"/>
              </a:solidFill>
            </a:endParaRPr>
          </a:p>
          <a:p>
            <a:pPr marL="0" indent="0">
              <a:buFont typeface="Arial" panose="020B0604020202020204" pitchFamily="34" charset="0"/>
              <a:buNone/>
            </a:pPr>
            <a:r>
              <a:rPr lang="zh-CN" altLang="en-US" dirty="0">
                <a:solidFill>
                  <a:schemeClr val="tx1"/>
                </a:solidFill>
              </a:rPr>
              <a:t>（</a:t>
            </a:r>
            <a:r>
              <a:rPr lang="en-US" altLang="zh-CN" dirty="0">
                <a:solidFill>
                  <a:schemeClr val="tx1"/>
                </a:solidFill>
              </a:rPr>
              <a:t>3</a:t>
            </a:r>
            <a:r>
              <a:rPr lang="zh-CN" altLang="en-US" dirty="0">
                <a:solidFill>
                  <a:schemeClr val="tx1"/>
                </a:solidFill>
              </a:rPr>
              <a:t>）安全漏洞（是否可证明安全？）</a:t>
            </a:r>
            <a:endParaRPr lang="zh-CN" altLang="en-US" dirty="0">
              <a:solidFill>
                <a:schemeClr val="tx1"/>
              </a:solidFill>
            </a:endParaRPr>
          </a:p>
        </p:txBody>
      </p:sp>
      <p:sp>
        <p:nvSpPr>
          <p:cNvPr id="7" name="标题 1"/>
          <p:cNvSpPr>
            <a:spLocks noGrp="1"/>
          </p:cNvSpPr>
          <p:nvPr>
            <p:ph type="title"/>
          </p:nvPr>
        </p:nvSpPr>
        <p:spPr>
          <a:xfrm>
            <a:off x="608400" y="608400"/>
            <a:ext cx="10969200" cy="705600"/>
          </a:xfrm>
        </p:spPr>
        <p:txBody>
          <a:bodyPr/>
          <a:lstStyle/>
          <a:p>
            <a:r>
              <a:rPr lang="zh-CN" altLang="en-US" dirty="0"/>
              <a:t>区块链技术原理</a:t>
            </a:r>
            <a:r>
              <a:rPr lang="en-US" altLang="zh-CN" dirty="0"/>
              <a:t>——</a:t>
            </a:r>
            <a:r>
              <a:rPr lang="zh-CN" altLang="en-US" sz="3200" dirty="0"/>
              <a:t>智能合约</a:t>
            </a:r>
            <a:endParaRPr lang="en-US" altLang="zh-CN" dirty="0"/>
          </a:p>
        </p:txBody>
      </p:sp>
      <p:pic>
        <p:nvPicPr>
          <p:cNvPr id="8" name="图片 7" descr="J84`I@2ZF%$(]6X2[`[(KRY"/>
          <p:cNvPicPr>
            <a:picLocks noChangeAspect="1"/>
          </p:cNvPicPr>
          <p:nvPr/>
        </p:nvPicPr>
        <p:blipFill>
          <a:blip r:embed="rId1"/>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区块链技术优势与缺陷</a:t>
            </a:r>
            <a:endParaRPr dirty="0"/>
          </a:p>
        </p:txBody>
      </p:sp>
      <p:sp>
        <p:nvSpPr>
          <p:cNvPr id="3" name="内容占位符 2"/>
          <p:cNvSpPr>
            <a:spLocks noGrp="1"/>
          </p:cNvSpPr>
          <p:nvPr>
            <p:ph idx="1"/>
          </p:nvPr>
        </p:nvSpPr>
        <p:spPr>
          <a:xfrm>
            <a:off x="1149985" y="2748280"/>
            <a:ext cx="4531360" cy="2845435"/>
          </a:xfrm>
        </p:spPr>
        <p:txBody>
          <a:bodyPr>
            <a:normAutofit/>
          </a:bodyPr>
          <a:lstStyle/>
          <a:p>
            <a:r>
              <a:rPr lang="zh-CN" altLang="en-US">
                <a:solidFill>
                  <a:schemeClr val="tx1"/>
                </a:solidFill>
              </a:rPr>
              <a:t>链式区块加时间戳：可解决数据追踪与信息防伪、信息篡改问题</a:t>
            </a:r>
            <a:endParaRPr lang="zh-CN" altLang="en-US">
              <a:solidFill>
                <a:schemeClr val="tx1"/>
              </a:solidFill>
            </a:endParaRPr>
          </a:p>
          <a:p>
            <a:r>
              <a:rPr lang="zh-CN" altLang="en-US">
                <a:solidFill>
                  <a:schemeClr val="tx1"/>
                </a:solidFill>
              </a:rPr>
              <a:t>去中心化的分布式结构：现实中可节省大量中介成本，解决中心化系统的一些安全问题</a:t>
            </a:r>
            <a:endParaRPr lang="zh-CN" altLang="en-US">
              <a:solidFill>
                <a:schemeClr val="tx1"/>
              </a:solidFill>
            </a:endParaRPr>
          </a:p>
          <a:p>
            <a:r>
              <a:rPr lang="zh-CN" altLang="en-US">
                <a:solidFill>
                  <a:schemeClr val="tx1"/>
                </a:solidFill>
              </a:rPr>
              <a:t>灵活的可编程特性：可帮助规范现有的市场秩序</a:t>
            </a:r>
            <a:endParaRPr lang="zh-CN" altLang="en-US">
              <a:solidFill>
                <a:schemeClr val="tx1"/>
              </a:solidFill>
            </a:endParaRPr>
          </a:p>
        </p:txBody>
      </p:sp>
      <p:sp>
        <p:nvSpPr>
          <p:cNvPr id="4" name="矩形 3"/>
          <p:cNvSpPr/>
          <p:nvPr/>
        </p:nvSpPr>
        <p:spPr>
          <a:xfrm>
            <a:off x="2152650" y="1933575"/>
            <a:ext cx="1743075" cy="457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优势</a:t>
            </a:r>
            <a:endParaRPr lang="zh-CN" altLang="en-US" b="1" dirty="0">
              <a:solidFill>
                <a:schemeClr val="tx1"/>
              </a:solidFill>
            </a:endParaRPr>
          </a:p>
        </p:txBody>
      </p:sp>
      <p:sp>
        <p:nvSpPr>
          <p:cNvPr id="5" name="矩形 4"/>
          <p:cNvSpPr/>
          <p:nvPr/>
        </p:nvSpPr>
        <p:spPr>
          <a:xfrm>
            <a:off x="3981450" y="1932940"/>
            <a:ext cx="181610" cy="4578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05350" y="3457575"/>
            <a:ext cx="4029075" cy="452120"/>
          </a:xfrm>
          <a:prstGeom prst="rect">
            <a:avLst/>
          </a:prstGeom>
        </p:spPr>
        <p:txBody>
          <a:bodyPr vert="horz" wrap="square" lIns="90000" tIns="46800" rIns="90000" bIns="46800" rtlCol="0">
            <a:normAutofit/>
          </a:bodyPr>
          <a:lstStyle/>
          <a:p>
            <a:pPr marL="228600" lvl="0" indent="-228600" algn="l">
              <a:lnSpc>
                <a:spcPct val="130000"/>
              </a:lnSpc>
              <a:spcBef>
                <a:spcPts val="0"/>
              </a:spcBef>
              <a:spcAft>
                <a:spcPts val="1000"/>
              </a:spcAft>
              <a:buClrTx/>
              <a:buSzTx/>
              <a:buFont typeface="Arial" panose="020B0604020202020204" pitchFamily="34" charset="0"/>
              <a:buChar char="●"/>
            </a:pPr>
            <a:endParaRPr lang="zh-CN" altLang="en-US" spc="150">
              <a:solidFill>
                <a:schemeClr val="tx1">
                  <a:lumMod val="65000"/>
                  <a:lumOff val="35000"/>
                </a:schemeClr>
              </a:solidFill>
              <a:uFillTx/>
              <a:latin typeface="Arial" panose="020B0604020202020204" pitchFamily="34" charset="0"/>
              <a:ea typeface="微软雅黑" panose="020B0503020204020204" pitchFamily="34" charset="-122"/>
              <a:sym typeface="+mn-ea"/>
            </a:endParaRPr>
          </a:p>
        </p:txBody>
      </p:sp>
      <p:sp>
        <p:nvSpPr>
          <p:cNvPr id="11" name="内容占位符 2"/>
          <p:cNvSpPr>
            <a:spLocks noGrp="1"/>
          </p:cNvSpPr>
          <p:nvPr/>
        </p:nvSpPr>
        <p:spPr>
          <a:xfrm>
            <a:off x="6477000" y="2748280"/>
            <a:ext cx="3349625" cy="2845435"/>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rPr>
              <a:t>高耗能问题</a:t>
            </a:r>
            <a:endParaRPr lang="zh-CN" altLang="en-US">
              <a:solidFill>
                <a:schemeClr val="tx1"/>
              </a:solidFill>
            </a:endParaRPr>
          </a:p>
          <a:p>
            <a:r>
              <a:rPr lang="zh-CN" altLang="en-US">
                <a:solidFill>
                  <a:schemeClr val="tx1"/>
                </a:solidFill>
              </a:rPr>
              <a:t>数据库存储空间问题</a:t>
            </a:r>
            <a:endParaRPr lang="zh-CN" altLang="en-US">
              <a:solidFill>
                <a:schemeClr val="tx1"/>
              </a:solidFill>
            </a:endParaRPr>
          </a:p>
          <a:p>
            <a:r>
              <a:rPr lang="zh-CN" altLang="en-US">
                <a:solidFill>
                  <a:schemeClr val="tx1"/>
                </a:solidFill>
              </a:rPr>
              <a:t>处理大规模数据的抗压能力问题</a:t>
            </a:r>
            <a:endParaRPr lang="zh-CN" altLang="en-US">
              <a:solidFill>
                <a:schemeClr val="tx1"/>
              </a:solidFill>
            </a:endParaRPr>
          </a:p>
          <a:p>
            <a:r>
              <a:rPr lang="zh-CN" altLang="en-US">
                <a:solidFill>
                  <a:schemeClr val="tx1"/>
                </a:solidFill>
              </a:rPr>
              <a:t>数据透明的安全性问题</a:t>
            </a:r>
            <a:endParaRPr lang="zh-CN" altLang="en-US">
              <a:solidFill>
                <a:schemeClr val="tx1"/>
              </a:solidFill>
            </a:endParaRPr>
          </a:p>
        </p:txBody>
      </p:sp>
      <p:sp>
        <p:nvSpPr>
          <p:cNvPr id="12" name="矩形 11"/>
          <p:cNvSpPr/>
          <p:nvPr/>
        </p:nvSpPr>
        <p:spPr>
          <a:xfrm>
            <a:off x="6775450" y="1933575"/>
            <a:ext cx="1743075" cy="457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缺陷</a:t>
            </a:r>
            <a:endParaRPr lang="zh-CN" altLang="en-US" b="1">
              <a:solidFill>
                <a:schemeClr val="tx1"/>
              </a:solidFill>
            </a:endParaRPr>
          </a:p>
        </p:txBody>
      </p:sp>
      <p:sp>
        <p:nvSpPr>
          <p:cNvPr id="13" name="矩形 12"/>
          <p:cNvSpPr/>
          <p:nvPr/>
        </p:nvSpPr>
        <p:spPr>
          <a:xfrm>
            <a:off x="8604250" y="1932940"/>
            <a:ext cx="181610" cy="4578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J84`I@2ZF%$(]6X2[`[(KRY"/>
          <p:cNvPicPr>
            <a:picLocks noChangeAspect="1"/>
          </p:cNvPicPr>
          <p:nvPr/>
        </p:nvPicPr>
        <p:blipFill>
          <a:blip r:embed="rId1"/>
          <a:stretch>
            <a:fillRect/>
          </a:stretch>
        </p:blipFill>
        <p:spPr>
          <a:xfrm>
            <a:off x="9902825" y="159385"/>
            <a:ext cx="2162175" cy="695325"/>
          </a:xfrm>
          <a:prstGeom prst="rect">
            <a:avLst/>
          </a:prstGeom>
        </p:spPr>
      </p:pic>
      <p:sp>
        <p:nvSpPr>
          <p:cNvPr id="6" name="日期占位符 5"/>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linds(horizontal)">
                                      <p:cBhvr>
                                        <p:cTn id="18" dur="500"/>
                                        <p:tgtEl>
                                          <p:spTgt spid="11">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blinds(horizontal)">
                                      <p:cBhvr>
                                        <p:cTn id="21" dur="500"/>
                                        <p:tgtEl>
                                          <p:spTgt spid="11">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blinds(horizontal)">
                                      <p:cBhvr>
                                        <p:cTn id="24" dur="500"/>
                                        <p:tgtEl>
                                          <p:spTgt spid="11">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区块链技术</a:t>
            </a:r>
            <a:r>
              <a:rPr lang="zh-CN" altLang="en-US" dirty="0"/>
              <a:t>架构</a:t>
            </a:r>
            <a:endParaRPr dirty="0"/>
          </a:p>
        </p:txBody>
      </p:sp>
      <p:sp>
        <p:nvSpPr>
          <p:cNvPr id="7" name="圆角矩形 6"/>
          <p:cNvSpPr/>
          <p:nvPr/>
        </p:nvSpPr>
        <p:spPr>
          <a:xfrm>
            <a:off x="1526540" y="2450465"/>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1" name="文本框 20"/>
          <p:cNvSpPr txBox="1"/>
          <p:nvPr/>
        </p:nvSpPr>
        <p:spPr>
          <a:xfrm>
            <a:off x="1678940" y="2505710"/>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应用层</a:t>
            </a:r>
            <a:endParaRPr lang="zh-CN" altLang="en-US" sz="2400" b="1" dirty="0">
              <a:ea typeface="Songti SC" panose="02010600040101010101" pitchFamily="2" charset="-122"/>
            </a:endParaRPr>
          </a:p>
        </p:txBody>
      </p:sp>
      <p:sp>
        <p:nvSpPr>
          <p:cNvPr id="8" name="矩形 7"/>
          <p:cNvSpPr/>
          <p:nvPr/>
        </p:nvSpPr>
        <p:spPr>
          <a:xfrm>
            <a:off x="6487795" y="2505710"/>
            <a:ext cx="2397125" cy="411480"/>
          </a:xfrm>
          <a:prstGeom prst="rect">
            <a:avLst/>
          </a:prstGeom>
          <a:solidFill>
            <a:srgbClr val="A3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宋体" panose="02010600030101010101" pitchFamily="2" charset="-122"/>
                <a:ea typeface="宋体" panose="02010600030101010101" pitchFamily="2" charset="-122"/>
              </a:rPr>
              <a:t>应用场景与案例</a:t>
            </a:r>
            <a:endParaRPr kumimoji="1" lang="zh-CN" altLang="en-US" sz="2000" dirty="0">
              <a:latin typeface="宋体" panose="02010600030101010101" pitchFamily="2" charset="-122"/>
              <a:ea typeface="宋体" panose="02010600030101010101" pitchFamily="2" charset="-122"/>
            </a:endParaRPr>
          </a:p>
        </p:txBody>
      </p:sp>
      <p:sp>
        <p:nvSpPr>
          <p:cNvPr id="23" name="圆角矩形 22"/>
          <p:cNvSpPr/>
          <p:nvPr/>
        </p:nvSpPr>
        <p:spPr>
          <a:xfrm>
            <a:off x="1526540" y="3201035"/>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6" name="文本框 25"/>
          <p:cNvSpPr txBox="1"/>
          <p:nvPr/>
        </p:nvSpPr>
        <p:spPr>
          <a:xfrm>
            <a:off x="1678940" y="3256915"/>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合约层</a:t>
            </a:r>
            <a:endParaRPr lang="zh-CN" altLang="en-US" sz="2400" b="1" dirty="0">
              <a:ea typeface="Songti SC" panose="02010600040101010101" pitchFamily="2" charset="-122"/>
            </a:endParaRPr>
          </a:p>
        </p:txBody>
      </p:sp>
      <p:sp>
        <p:nvSpPr>
          <p:cNvPr id="27" name="矩形 26"/>
          <p:cNvSpPr/>
          <p:nvPr/>
        </p:nvSpPr>
        <p:spPr>
          <a:xfrm>
            <a:off x="5565140" y="3256915"/>
            <a:ext cx="1831340" cy="411480"/>
          </a:xfrm>
          <a:prstGeom prst="rect">
            <a:avLst/>
          </a:prstGeom>
          <a:solidFill>
            <a:srgbClr val="A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宋体" panose="02010600030101010101" pitchFamily="2" charset="-122"/>
                <a:ea typeface="宋体" panose="02010600030101010101" pitchFamily="2" charset="-122"/>
              </a:rPr>
              <a:t>智能合约</a:t>
            </a:r>
            <a:endParaRPr kumimoji="1" lang="zh-CN" altLang="en-US" sz="2000" dirty="0">
              <a:latin typeface="宋体" panose="02010600030101010101" pitchFamily="2" charset="-122"/>
              <a:ea typeface="宋体" panose="02010600030101010101" pitchFamily="2" charset="-122"/>
            </a:endParaRPr>
          </a:p>
        </p:txBody>
      </p:sp>
      <p:sp>
        <p:nvSpPr>
          <p:cNvPr id="36" name="矩形 35"/>
          <p:cNvSpPr/>
          <p:nvPr/>
        </p:nvSpPr>
        <p:spPr>
          <a:xfrm>
            <a:off x="7988300" y="3256915"/>
            <a:ext cx="1831340" cy="411480"/>
          </a:xfrm>
          <a:prstGeom prst="rect">
            <a:avLst/>
          </a:prstGeom>
          <a:solidFill>
            <a:srgbClr val="AD8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000" dirty="0">
                <a:latin typeface="宋体" panose="02010600030101010101" pitchFamily="2" charset="-122"/>
                <a:ea typeface="宋体" panose="02010600030101010101" pitchFamily="2" charset="-122"/>
              </a:rPr>
              <a:t>脚本代码</a:t>
            </a:r>
            <a:endParaRPr kumimoji="1" lang="zh-CN" altLang="en-US" sz="2000" dirty="0">
              <a:latin typeface="宋体" panose="02010600030101010101" pitchFamily="2" charset="-122"/>
              <a:ea typeface="宋体" panose="02010600030101010101" pitchFamily="2" charset="-122"/>
            </a:endParaRPr>
          </a:p>
        </p:txBody>
      </p:sp>
      <p:sp>
        <p:nvSpPr>
          <p:cNvPr id="40" name="圆角矩形 39"/>
          <p:cNvSpPr/>
          <p:nvPr/>
        </p:nvSpPr>
        <p:spPr>
          <a:xfrm>
            <a:off x="1526540" y="3980180"/>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2" name="文本框 41"/>
          <p:cNvSpPr txBox="1"/>
          <p:nvPr/>
        </p:nvSpPr>
        <p:spPr>
          <a:xfrm>
            <a:off x="1678940" y="4036060"/>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激励层</a:t>
            </a:r>
            <a:endParaRPr lang="zh-CN" altLang="en-US" sz="2400" b="1" dirty="0">
              <a:ea typeface="Songti SC" panose="02010600040101010101" pitchFamily="2" charset="-122"/>
            </a:endParaRPr>
          </a:p>
        </p:txBody>
      </p:sp>
      <p:sp>
        <p:nvSpPr>
          <p:cNvPr id="43" name="矩形 42"/>
          <p:cNvSpPr/>
          <p:nvPr/>
        </p:nvSpPr>
        <p:spPr>
          <a:xfrm>
            <a:off x="5565140" y="4036060"/>
            <a:ext cx="1831340" cy="411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宋体" panose="02010600030101010101" pitchFamily="2" charset="-122"/>
                <a:ea typeface="宋体" panose="02010600030101010101" pitchFamily="2" charset="-122"/>
              </a:rPr>
              <a:t>发行机制</a:t>
            </a:r>
            <a:endParaRPr kumimoji="1" lang="zh-CN" altLang="en-US" sz="2000" dirty="0">
              <a:latin typeface="宋体" panose="02010600030101010101" pitchFamily="2" charset="-122"/>
              <a:ea typeface="宋体" panose="02010600030101010101" pitchFamily="2" charset="-122"/>
            </a:endParaRPr>
          </a:p>
        </p:txBody>
      </p:sp>
      <p:sp>
        <p:nvSpPr>
          <p:cNvPr id="44" name="矩形 43"/>
          <p:cNvSpPr/>
          <p:nvPr/>
        </p:nvSpPr>
        <p:spPr>
          <a:xfrm>
            <a:off x="7988300" y="4036060"/>
            <a:ext cx="1831340" cy="411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000" dirty="0">
                <a:latin typeface="宋体" panose="02010600030101010101" pitchFamily="2" charset="-122"/>
                <a:ea typeface="宋体" panose="02010600030101010101" pitchFamily="2" charset="-122"/>
              </a:rPr>
              <a:t>分配机制</a:t>
            </a:r>
            <a:endParaRPr kumimoji="1" lang="zh-CN" altLang="en-US" sz="2000" dirty="0">
              <a:latin typeface="宋体" panose="02010600030101010101" pitchFamily="2" charset="-122"/>
              <a:ea typeface="宋体" panose="02010600030101010101" pitchFamily="2" charset="-122"/>
            </a:endParaRPr>
          </a:p>
        </p:txBody>
      </p:sp>
      <p:sp>
        <p:nvSpPr>
          <p:cNvPr id="45" name="圆角矩形 44"/>
          <p:cNvSpPr/>
          <p:nvPr/>
        </p:nvSpPr>
        <p:spPr>
          <a:xfrm>
            <a:off x="1526540" y="4686300"/>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46" name="文本框 45"/>
          <p:cNvSpPr txBox="1"/>
          <p:nvPr/>
        </p:nvSpPr>
        <p:spPr>
          <a:xfrm>
            <a:off x="1678940" y="4742180"/>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共识层</a:t>
            </a:r>
            <a:endParaRPr lang="zh-CN" altLang="en-US" sz="2400" b="1" dirty="0">
              <a:ea typeface="Songti SC" panose="02010600040101010101" pitchFamily="2" charset="-122"/>
            </a:endParaRPr>
          </a:p>
        </p:txBody>
      </p:sp>
      <p:sp>
        <p:nvSpPr>
          <p:cNvPr id="47" name="矩形 46"/>
          <p:cNvSpPr/>
          <p:nvPr/>
        </p:nvSpPr>
        <p:spPr>
          <a:xfrm>
            <a:off x="5565140" y="4742180"/>
            <a:ext cx="1326515" cy="4114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latin typeface="Times New Roman" panose="02020603050405020304" pitchFamily="18" charset="0"/>
                <a:ea typeface="宋体" panose="02010600030101010101" pitchFamily="2" charset="-122"/>
                <a:cs typeface="Times New Roman" panose="02020603050405020304" pitchFamily="18" charset="0"/>
              </a:rPr>
              <a:t>PoW</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矩形 48"/>
          <p:cNvSpPr/>
          <p:nvPr/>
        </p:nvSpPr>
        <p:spPr>
          <a:xfrm>
            <a:off x="7138035" y="4742180"/>
            <a:ext cx="1326515" cy="4114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latin typeface="Times New Roman" panose="02020603050405020304" pitchFamily="18" charset="0"/>
                <a:ea typeface="宋体" panose="02010600030101010101" pitchFamily="2" charset="-122"/>
                <a:cs typeface="Times New Roman" panose="02020603050405020304" pitchFamily="18" charset="0"/>
              </a:rPr>
              <a:t>PoS</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 name="矩形 49"/>
          <p:cNvSpPr/>
          <p:nvPr/>
        </p:nvSpPr>
        <p:spPr>
          <a:xfrm>
            <a:off x="8650605" y="4760595"/>
            <a:ext cx="1326515" cy="4114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PBFT</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圆角矩形 51"/>
          <p:cNvSpPr/>
          <p:nvPr/>
        </p:nvSpPr>
        <p:spPr>
          <a:xfrm>
            <a:off x="1526540" y="5440680"/>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3" name="文本框 52"/>
          <p:cNvSpPr txBox="1"/>
          <p:nvPr/>
        </p:nvSpPr>
        <p:spPr>
          <a:xfrm>
            <a:off x="1678940" y="5496560"/>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网络层</a:t>
            </a:r>
            <a:endParaRPr lang="zh-CN" altLang="en-US" sz="2400" b="1" dirty="0">
              <a:ea typeface="Songti SC" panose="02010600040101010101" pitchFamily="2" charset="-122"/>
            </a:endParaRPr>
          </a:p>
        </p:txBody>
      </p:sp>
      <p:sp>
        <p:nvSpPr>
          <p:cNvPr id="54" name="矩形 53"/>
          <p:cNvSpPr/>
          <p:nvPr/>
        </p:nvSpPr>
        <p:spPr>
          <a:xfrm>
            <a:off x="5565140" y="5496560"/>
            <a:ext cx="1326515" cy="4114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P2P</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网络</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矩形 54"/>
          <p:cNvSpPr/>
          <p:nvPr/>
        </p:nvSpPr>
        <p:spPr>
          <a:xfrm>
            <a:off x="7138035" y="5496560"/>
            <a:ext cx="1326515" cy="4114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传播机制</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6" name="矩形 55"/>
          <p:cNvSpPr/>
          <p:nvPr/>
        </p:nvSpPr>
        <p:spPr>
          <a:xfrm>
            <a:off x="8650605" y="5514975"/>
            <a:ext cx="1326515" cy="4114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验证机制</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7" name="圆角矩形 56"/>
          <p:cNvSpPr/>
          <p:nvPr/>
        </p:nvSpPr>
        <p:spPr>
          <a:xfrm>
            <a:off x="1526540" y="6177915"/>
            <a:ext cx="8569960" cy="53975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8" name="文本框 57"/>
          <p:cNvSpPr txBox="1"/>
          <p:nvPr/>
        </p:nvSpPr>
        <p:spPr>
          <a:xfrm>
            <a:off x="1678940" y="6233795"/>
            <a:ext cx="1124585" cy="460375"/>
          </a:xfrm>
          <a:prstGeom prst="rect">
            <a:avLst/>
          </a:prstGeom>
          <a:noFill/>
        </p:spPr>
        <p:txBody>
          <a:bodyPr wrap="square">
            <a:spAutoFit/>
          </a:bodyPr>
          <a:lstStyle/>
          <a:p>
            <a:pPr algn="just"/>
            <a:r>
              <a:rPr lang="zh-CN" altLang="en-US" sz="2400" b="1" dirty="0">
                <a:ea typeface="Songti SC" panose="02010600040101010101" pitchFamily="2" charset="-122"/>
              </a:rPr>
              <a:t>数据层</a:t>
            </a:r>
            <a:endParaRPr lang="zh-CN" altLang="en-US" sz="2400" b="1" dirty="0">
              <a:ea typeface="Songti SC" panose="02010600040101010101" pitchFamily="2" charset="-122"/>
            </a:endParaRPr>
          </a:p>
        </p:txBody>
      </p:sp>
      <p:sp>
        <p:nvSpPr>
          <p:cNvPr id="59" name="矩形 58"/>
          <p:cNvSpPr/>
          <p:nvPr/>
        </p:nvSpPr>
        <p:spPr>
          <a:xfrm>
            <a:off x="5565140" y="6233795"/>
            <a:ext cx="1326515" cy="4114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区块数据</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0" name="矩形 59"/>
          <p:cNvSpPr/>
          <p:nvPr/>
        </p:nvSpPr>
        <p:spPr>
          <a:xfrm>
            <a:off x="7138035" y="6233795"/>
            <a:ext cx="1326515" cy="4114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链式结构</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 name="矩形 60"/>
          <p:cNvSpPr/>
          <p:nvPr/>
        </p:nvSpPr>
        <p:spPr>
          <a:xfrm>
            <a:off x="8650605" y="6252210"/>
            <a:ext cx="1326515" cy="4114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数字签名</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704850" y="1466850"/>
            <a:ext cx="10591800" cy="1198880"/>
          </a:xfrm>
          <a:prstGeom prst="rect">
            <a:avLst/>
          </a:prstGeom>
          <a:noFill/>
        </p:spPr>
        <p:txBody>
          <a:bodyPr wrap="square" rtlCol="0">
            <a:spAutoFit/>
          </a:bodyPr>
          <a:lstStyle/>
          <a:p>
            <a:r>
              <a:rPr lang="zh-CN" altLang="en-US" b="1" dirty="0">
                <a:latin typeface="+mj-ea"/>
                <a:ea typeface="+mj-ea"/>
                <a:sym typeface="+mn-ea"/>
              </a:rPr>
              <a:t>区块链已经经历了</a:t>
            </a:r>
            <a:r>
              <a:rPr lang="en-US" altLang="zh-CN" b="1" dirty="0">
                <a:latin typeface="+mj-ea"/>
                <a:ea typeface="+mj-ea"/>
                <a:sym typeface="+mn-ea"/>
              </a:rPr>
              <a:t>1.0</a:t>
            </a:r>
            <a:r>
              <a:rPr lang="zh-CN" altLang="en-US" b="1" dirty="0">
                <a:latin typeface="+mj-ea"/>
                <a:ea typeface="+mj-ea"/>
                <a:sym typeface="+mn-ea"/>
              </a:rPr>
              <a:t>时代，</a:t>
            </a:r>
            <a:r>
              <a:rPr lang="en-US" altLang="zh-CN" b="1" dirty="0">
                <a:latin typeface="+mj-ea"/>
                <a:ea typeface="+mj-ea"/>
                <a:sym typeface="+mn-ea"/>
              </a:rPr>
              <a:t>2.0</a:t>
            </a:r>
            <a:r>
              <a:rPr lang="zh-CN" altLang="en-US" b="1" dirty="0">
                <a:latin typeface="+mj-ea"/>
                <a:ea typeface="+mj-ea"/>
                <a:sym typeface="+mn-ea"/>
              </a:rPr>
              <a:t>时代和</a:t>
            </a:r>
            <a:r>
              <a:rPr lang="en-US" altLang="zh-CN" b="1" dirty="0">
                <a:latin typeface="+mj-ea"/>
                <a:ea typeface="+mj-ea"/>
                <a:sym typeface="+mn-ea"/>
              </a:rPr>
              <a:t>3.0</a:t>
            </a:r>
            <a:r>
              <a:rPr lang="zh-CN" altLang="en-US" b="1" dirty="0">
                <a:latin typeface="+mj-ea"/>
                <a:ea typeface="+mj-ea"/>
                <a:sym typeface="+mn-ea"/>
              </a:rPr>
              <a:t>时代。尽管具体实现上各有不同，但在底层技术原理、整体体系架构上存在着诸多共性。区块链系统整体上可划分为成</a:t>
            </a:r>
            <a:r>
              <a:rPr lang="zh-CN" altLang="en-US" b="1" dirty="0">
                <a:solidFill>
                  <a:srgbClr val="FF3300"/>
                </a:solidFill>
                <a:latin typeface="+mj-ea"/>
                <a:ea typeface="+mj-ea"/>
                <a:sym typeface="+mn-ea"/>
              </a:rPr>
              <a:t>数据层</a:t>
            </a:r>
            <a:r>
              <a:rPr lang="zh-CN" altLang="en-US" b="1" dirty="0">
                <a:latin typeface="+mj-ea"/>
                <a:ea typeface="+mj-ea"/>
                <a:sym typeface="+mn-ea"/>
              </a:rPr>
              <a:t>、</a:t>
            </a:r>
            <a:r>
              <a:rPr lang="zh-CN" altLang="en-US" b="1" dirty="0">
                <a:solidFill>
                  <a:srgbClr val="FF3300"/>
                </a:solidFill>
                <a:latin typeface="+mj-ea"/>
                <a:ea typeface="+mj-ea"/>
                <a:sym typeface="+mn-ea"/>
              </a:rPr>
              <a:t>网络层</a:t>
            </a:r>
            <a:r>
              <a:rPr lang="zh-CN" altLang="en-US" b="1" dirty="0">
                <a:latin typeface="+mj-ea"/>
                <a:ea typeface="+mj-ea"/>
                <a:sym typeface="+mn-ea"/>
              </a:rPr>
              <a:t>、</a:t>
            </a:r>
            <a:r>
              <a:rPr lang="zh-CN" altLang="en-US" b="1" dirty="0">
                <a:solidFill>
                  <a:srgbClr val="FF3300"/>
                </a:solidFill>
                <a:latin typeface="+mj-ea"/>
                <a:ea typeface="+mj-ea"/>
                <a:sym typeface="+mn-ea"/>
              </a:rPr>
              <a:t>共识层</a:t>
            </a:r>
            <a:r>
              <a:rPr lang="zh-CN" altLang="en-US" b="1" dirty="0">
                <a:latin typeface="+mj-ea"/>
                <a:ea typeface="+mj-ea"/>
                <a:sym typeface="+mn-ea"/>
              </a:rPr>
              <a:t>、</a:t>
            </a:r>
            <a:r>
              <a:rPr lang="zh-CN" altLang="en-US" b="1" dirty="0">
                <a:solidFill>
                  <a:srgbClr val="FF3300"/>
                </a:solidFill>
                <a:latin typeface="+mj-ea"/>
                <a:ea typeface="+mj-ea"/>
                <a:sym typeface="+mn-ea"/>
              </a:rPr>
              <a:t>激励层</a:t>
            </a:r>
            <a:r>
              <a:rPr lang="zh-CN" altLang="en-US" b="1" dirty="0">
                <a:latin typeface="+mj-ea"/>
                <a:ea typeface="+mj-ea"/>
                <a:sym typeface="+mn-ea"/>
              </a:rPr>
              <a:t>、</a:t>
            </a:r>
            <a:r>
              <a:rPr lang="zh-CN" altLang="en-US" b="1" dirty="0">
                <a:solidFill>
                  <a:srgbClr val="FF3300"/>
                </a:solidFill>
                <a:latin typeface="+mj-ea"/>
                <a:ea typeface="+mj-ea"/>
                <a:sym typeface="+mn-ea"/>
              </a:rPr>
              <a:t>合约层</a:t>
            </a:r>
            <a:r>
              <a:rPr lang="zh-CN" altLang="en-US" b="1" dirty="0">
                <a:latin typeface="+mj-ea"/>
                <a:ea typeface="+mj-ea"/>
                <a:sym typeface="+mn-ea"/>
              </a:rPr>
              <a:t>和</a:t>
            </a:r>
            <a:r>
              <a:rPr lang="zh-CN" altLang="en-US" b="1" dirty="0">
                <a:solidFill>
                  <a:srgbClr val="FF3300"/>
                </a:solidFill>
                <a:latin typeface="+mj-ea"/>
                <a:ea typeface="+mj-ea"/>
                <a:sym typeface="+mn-ea"/>
              </a:rPr>
              <a:t>应用层</a:t>
            </a:r>
            <a:r>
              <a:rPr lang="zh-CN" altLang="en-US" b="1" dirty="0">
                <a:latin typeface="+mj-ea"/>
                <a:ea typeface="+mj-ea"/>
                <a:sym typeface="+mn-ea"/>
              </a:rPr>
              <a:t>六个层次。</a:t>
            </a:r>
            <a:endParaRPr lang="zh-CN" altLang="en-US" b="1" dirty="0">
              <a:latin typeface="+mj-ea"/>
              <a:ea typeface="+mj-ea"/>
            </a:endParaRPr>
          </a:p>
          <a:p>
            <a:endParaRPr lang="zh-CN" altLang="en-US"/>
          </a:p>
        </p:txBody>
      </p:sp>
      <p:pic>
        <p:nvPicPr>
          <p:cNvPr id="30" name="图片 29" descr="J84`I@2ZF%$(]6X2[`[(KRY"/>
          <p:cNvPicPr>
            <a:picLocks noChangeAspect="1"/>
          </p:cNvPicPr>
          <p:nvPr/>
        </p:nvPicPr>
        <p:blipFill>
          <a:blip r:embed="rId1"/>
          <a:stretch>
            <a:fillRect/>
          </a:stretch>
        </p:blipFill>
        <p:spPr>
          <a:xfrm>
            <a:off x="9902825" y="159385"/>
            <a:ext cx="2162175" cy="695325"/>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linds(horizontal)">
                                      <p:cBhvr>
                                        <p:cTn id="13" dur="500"/>
                                        <p:tgtEl>
                                          <p:spTgt spid="5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linds(horizontal)">
                                      <p:cBhvr>
                                        <p:cTn id="16" dur="500"/>
                                        <p:tgtEl>
                                          <p:spTgt spid="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blinds(horizontal)">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linds(horizontal)">
                                      <p:cBhvr>
                                        <p:cTn id="24" dur="500"/>
                                        <p:tgtEl>
                                          <p:spTgt spid="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linds(horizontal)">
                                      <p:cBhvr>
                                        <p:cTn id="30" dur="500"/>
                                        <p:tgtEl>
                                          <p:spTgt spid="5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linds(horizontal)">
                                      <p:cBhvr>
                                        <p:cTn id="33" dur="500"/>
                                        <p:tgtEl>
                                          <p:spTgt spid="5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linds(horizontal)">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linds(horizontal)">
                                      <p:cBhvr>
                                        <p:cTn id="41" dur="500"/>
                                        <p:tgtEl>
                                          <p:spTgt spid="4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linds(horizontal)">
                                      <p:cBhvr>
                                        <p:cTn id="47" dur="500"/>
                                        <p:tgtEl>
                                          <p:spTgt spid="4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linds(horizontal)">
                                      <p:cBhvr>
                                        <p:cTn id="50" dur="500"/>
                                        <p:tgtEl>
                                          <p:spTgt spid="4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linds(horizont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linds(horizontal)">
                                      <p:cBhvr>
                                        <p:cTn id="58" dur="500"/>
                                        <p:tgtEl>
                                          <p:spTgt spid="4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linds(horizontal)">
                                      <p:cBhvr>
                                        <p:cTn id="61" dur="500"/>
                                        <p:tgtEl>
                                          <p:spTgt spid="4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linds(horizontal)">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linds(horizontal)">
                                      <p:cBhvr>
                                        <p:cTn id="78" dur="500"/>
                                        <p:tgtEl>
                                          <p:spTgt spid="27"/>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linds(horizontal)">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blinds(horizontal)">
                                      <p:cBhvr>
                                        <p:cTn id="89" dur="500"/>
                                        <p:tgtEl>
                                          <p:spTgt spid="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linds(horizontal)">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8" grpId="0" animBg="1"/>
      <p:bldP spid="23" grpId="0" animBg="1"/>
      <p:bldP spid="26" grpId="0"/>
      <p:bldP spid="27" grpId="0" animBg="1"/>
      <p:bldP spid="36" grpId="0" animBg="1"/>
      <p:bldP spid="40" grpId="0" animBg="1"/>
      <p:bldP spid="42" grpId="0"/>
      <p:bldP spid="43" grpId="0" animBg="1"/>
      <p:bldP spid="44" grpId="0" animBg="1"/>
      <p:bldP spid="45" grpId="0" animBg="1"/>
      <p:bldP spid="46" grpId="0"/>
      <p:bldP spid="47" grpId="0" animBg="1"/>
      <p:bldP spid="49" grpId="0" animBg="1"/>
      <p:bldP spid="50" grpId="0" animBg="1"/>
      <p:bldP spid="52" grpId="0" animBg="1"/>
      <p:bldP spid="53" grpId="0"/>
      <p:bldP spid="54" grpId="0" animBg="1"/>
      <p:bldP spid="55" grpId="0" animBg="1"/>
      <p:bldP spid="56" grpId="0" animBg="1"/>
      <p:bldP spid="57" grpId="0" animBg="1"/>
      <p:bldP spid="58" grpId="0"/>
      <p:bldP spid="59" grpId="0" animBg="1"/>
      <p:bldP spid="60" grpId="0" animBg="1"/>
      <p:bldP spid="6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区块链技术展望</a:t>
            </a:r>
            <a:endParaRPr lang="en-US" altLang="zh-CN" dirty="0"/>
          </a:p>
        </p:txBody>
      </p:sp>
      <p:sp>
        <p:nvSpPr>
          <p:cNvPr id="3" name="内容占位符 2"/>
          <p:cNvSpPr>
            <a:spLocks noGrp="1"/>
          </p:cNvSpPr>
          <p:nvPr>
            <p:ph idx="1"/>
          </p:nvPr>
        </p:nvSpPr>
        <p:spPr/>
        <p:txBody>
          <a:bodyPr/>
          <a:lstStyle/>
          <a:p>
            <a:r>
              <a:rPr b="1">
                <a:solidFill>
                  <a:schemeClr val="tx1"/>
                </a:solidFill>
                <a:latin typeface="+mn-ea"/>
                <a:sym typeface="+mn-ea"/>
              </a:rPr>
              <a:t>区块链在</a:t>
            </a:r>
            <a:r>
              <a:rPr b="1">
                <a:solidFill>
                  <a:srgbClr val="FF3300"/>
                </a:solidFill>
                <a:latin typeface="+mn-ea"/>
                <a:sym typeface="+mn-ea"/>
              </a:rPr>
              <a:t>金融</a:t>
            </a:r>
            <a:r>
              <a:rPr b="1">
                <a:solidFill>
                  <a:schemeClr val="tx1"/>
                </a:solidFill>
                <a:latin typeface="+mn-ea"/>
                <a:sym typeface="+mn-ea"/>
              </a:rPr>
              <a:t>、</a:t>
            </a:r>
            <a:r>
              <a:rPr b="1">
                <a:solidFill>
                  <a:srgbClr val="FF3300"/>
                </a:solidFill>
                <a:latin typeface="+mn-ea"/>
                <a:sym typeface="+mn-ea"/>
              </a:rPr>
              <a:t>电子政务</a:t>
            </a:r>
            <a:r>
              <a:rPr b="1">
                <a:solidFill>
                  <a:schemeClr val="tx1"/>
                </a:solidFill>
                <a:latin typeface="+mn-ea"/>
                <a:sym typeface="+mn-ea"/>
              </a:rPr>
              <a:t>、</a:t>
            </a:r>
            <a:r>
              <a:rPr b="1">
                <a:solidFill>
                  <a:srgbClr val="FF3300"/>
                </a:solidFill>
                <a:latin typeface="+mn-ea"/>
                <a:sym typeface="+mn-ea"/>
              </a:rPr>
              <a:t>公共服务</a:t>
            </a:r>
            <a:r>
              <a:rPr b="1">
                <a:solidFill>
                  <a:schemeClr val="tx1"/>
                </a:solidFill>
                <a:latin typeface="+mn-ea"/>
                <a:sym typeface="+mn-ea"/>
              </a:rPr>
              <a:t>、</a:t>
            </a:r>
            <a:r>
              <a:rPr b="1">
                <a:solidFill>
                  <a:srgbClr val="FF3300"/>
                </a:solidFill>
                <a:latin typeface="+mn-ea"/>
                <a:sym typeface="+mn-ea"/>
              </a:rPr>
              <a:t>智慧医疗</a:t>
            </a:r>
            <a:r>
              <a:rPr b="1">
                <a:solidFill>
                  <a:schemeClr val="tx1"/>
                </a:solidFill>
                <a:latin typeface="+mn-ea"/>
                <a:sym typeface="+mn-ea"/>
              </a:rPr>
              <a:t>、</a:t>
            </a:r>
            <a:r>
              <a:rPr b="1">
                <a:solidFill>
                  <a:srgbClr val="FF3300"/>
                </a:solidFill>
                <a:latin typeface="+mn-ea"/>
                <a:sym typeface="+mn-ea"/>
              </a:rPr>
              <a:t>供应链金融</a:t>
            </a:r>
            <a:r>
              <a:rPr b="1">
                <a:solidFill>
                  <a:schemeClr val="tx1"/>
                </a:solidFill>
                <a:latin typeface="+mn-ea"/>
                <a:sym typeface="+mn-ea"/>
              </a:rPr>
              <a:t>等领域已有典型应用</a:t>
            </a:r>
            <a:endParaRPr lang="zh-CN" altLang="en-US" b="1">
              <a:solidFill>
                <a:schemeClr val="tx1"/>
              </a:solidFill>
              <a:latin typeface="+mn-ea"/>
              <a:sym typeface="+mn-ea"/>
            </a:endParaRPr>
          </a:p>
        </p:txBody>
      </p:sp>
      <p:sp>
        <p:nvSpPr>
          <p:cNvPr id="33" name="圆角矩形 32"/>
          <p:cNvSpPr/>
          <p:nvPr/>
        </p:nvSpPr>
        <p:spPr>
          <a:xfrm>
            <a:off x="5754802" y="2301020"/>
            <a:ext cx="6082225" cy="6061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800" dirty="0"/>
              <a:t>基于区块链技术的数字票据平台</a:t>
            </a:r>
            <a:endParaRPr kumimoji="1" lang="zh-CN" altLang="en-US" sz="2800" dirty="0"/>
          </a:p>
        </p:txBody>
      </p:sp>
      <p:sp>
        <p:nvSpPr>
          <p:cNvPr id="34" name="圆角矩形 33"/>
          <p:cNvSpPr/>
          <p:nvPr/>
        </p:nvSpPr>
        <p:spPr>
          <a:xfrm>
            <a:off x="5765441" y="3080751"/>
            <a:ext cx="6082225" cy="6061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800" dirty="0"/>
              <a:t>区块链电子政务服务平台</a:t>
            </a:r>
            <a:endParaRPr kumimoji="1" lang="zh-CN" altLang="en-US" sz="2800" dirty="0"/>
          </a:p>
        </p:txBody>
      </p:sp>
      <p:sp>
        <p:nvSpPr>
          <p:cNvPr id="35" name="圆角矩形 34"/>
          <p:cNvSpPr/>
          <p:nvPr/>
        </p:nvSpPr>
        <p:spPr>
          <a:xfrm>
            <a:off x="5754803" y="3856568"/>
            <a:ext cx="6082225" cy="6061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800" dirty="0"/>
              <a:t>“</a:t>
            </a:r>
            <a:r>
              <a:rPr kumimoji="1" lang="zh-CN" altLang="en-US" sz="2800" dirty="0"/>
              <a:t>互联网</a:t>
            </a:r>
            <a:r>
              <a:rPr kumimoji="1" lang="en-US" altLang="zh-CN" sz="2800" dirty="0"/>
              <a:t>+”</a:t>
            </a:r>
            <a:r>
              <a:rPr kumimoji="1" lang="zh-CN" altLang="en-US" sz="2800" dirty="0"/>
              <a:t>的电子发票生态平台</a:t>
            </a:r>
            <a:endParaRPr kumimoji="1" lang="zh-CN" altLang="en-US" sz="2800" dirty="0"/>
          </a:p>
        </p:txBody>
      </p:sp>
      <p:sp>
        <p:nvSpPr>
          <p:cNvPr id="37" name="圆角矩形 36"/>
          <p:cNvSpPr/>
          <p:nvPr/>
        </p:nvSpPr>
        <p:spPr>
          <a:xfrm>
            <a:off x="5765441" y="4569503"/>
            <a:ext cx="6082225" cy="6061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800" dirty="0"/>
              <a:t>基于区块链技术的智慧医疗系统</a:t>
            </a:r>
            <a:endParaRPr kumimoji="1" lang="zh-CN" altLang="en-US" sz="2800" dirty="0"/>
          </a:p>
        </p:txBody>
      </p:sp>
      <p:sp>
        <p:nvSpPr>
          <p:cNvPr id="38" name="圆角矩形 37"/>
          <p:cNvSpPr/>
          <p:nvPr/>
        </p:nvSpPr>
        <p:spPr>
          <a:xfrm>
            <a:off x="5765441" y="5299382"/>
            <a:ext cx="6082225" cy="6061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2800" dirty="0"/>
              <a:t>基于区块链的供应链金融系统</a:t>
            </a:r>
            <a:endParaRPr kumimoji="1" lang="zh-CN" altLang="en-US" sz="28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8334" y="2247720"/>
            <a:ext cx="5112385" cy="3604895"/>
          </a:xfrm>
          <a:prstGeom prst="rect">
            <a:avLst/>
          </a:prstGeom>
        </p:spPr>
      </p:pic>
      <p:pic>
        <p:nvPicPr>
          <p:cNvPr id="10" name="图片 9" descr="J84`I@2ZF%$(]6X2[`[(KRY"/>
          <p:cNvPicPr>
            <a:picLocks noChangeAspect="1"/>
          </p:cNvPicPr>
          <p:nvPr/>
        </p:nvPicPr>
        <p:blipFill>
          <a:blip r:embed="rId2"/>
          <a:stretch>
            <a:fillRect/>
          </a:stretch>
        </p:blipFill>
        <p:spPr>
          <a:xfrm>
            <a:off x="9902825" y="159385"/>
            <a:ext cx="2162175" cy="695325"/>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7"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H="1">
            <a:off x="4575831" y="963497"/>
            <a:ext cx="3276600" cy="3224192"/>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rot="10800000" flipH="1">
            <a:off x="5488244" y="2596941"/>
            <a:ext cx="1215513" cy="1196071"/>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339570" y="1457003"/>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PART 03</a:t>
            </a:r>
            <a:endParaRPr lang="zh-CN" altLang="en-US" sz="4000" dirty="0">
              <a:solidFill>
                <a:schemeClr val="bg1"/>
              </a:solidFill>
              <a:cs typeface="+mn-ea"/>
              <a:sym typeface="+mn-lt"/>
            </a:endParaRPr>
          </a:p>
        </p:txBody>
      </p:sp>
      <p:sp>
        <p:nvSpPr>
          <p:cNvPr id="9" name="文本框 3"/>
          <p:cNvSpPr txBox="1"/>
          <p:nvPr/>
        </p:nvSpPr>
        <p:spPr>
          <a:xfrm>
            <a:off x="2244807" y="4296475"/>
            <a:ext cx="7702385" cy="646331"/>
          </a:xfrm>
          <a:prstGeom prst="rect">
            <a:avLst/>
          </a:prstGeom>
          <a:noFill/>
        </p:spPr>
        <p:txBody>
          <a:bodyPr wrap="square" rtlCol="0">
            <a:spAutoFit/>
          </a:bodyPr>
          <a:lstStyle/>
          <a:p>
            <a:pPr algn="ctr">
              <a:buClrTx/>
              <a:buSzTx/>
              <a:buFontTx/>
            </a:pPr>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区块链驱动金融</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pic>
        <p:nvPicPr>
          <p:cNvPr id="17" name="图片 16"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7936230" cy="64516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国内金融机构积极试水区块链应用</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 name="文本框 1"/>
          <p:cNvSpPr txBox="1"/>
          <p:nvPr/>
        </p:nvSpPr>
        <p:spPr>
          <a:xfrm>
            <a:off x="370840" y="1082040"/>
            <a:ext cx="11430000" cy="429895"/>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基本上都处于概念验证阶段，尚未大规模商用；金融机构纷纷开展区块链试点项目。</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0840" y="1607820"/>
            <a:ext cx="2378075"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区块链应用特点：</a:t>
            </a:r>
            <a:endParaRPr lang="zh-CN" altLang="zh-CN" b="1">
              <a:solidFill>
                <a:schemeClr val="tx1"/>
              </a:solidFill>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flipV="1">
            <a:off x="1047750" y="2747010"/>
            <a:ext cx="3564890" cy="2081530"/>
          </a:xfrm>
          <a:prstGeom prst="straightConnector1">
            <a:avLst/>
          </a:prstGeom>
          <a:ln w="44450" cmpd="sng">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1751965" y="3450590"/>
            <a:ext cx="3609340" cy="2112010"/>
          </a:xfrm>
          <a:prstGeom prst="straightConnector1">
            <a:avLst/>
          </a:prstGeom>
          <a:ln w="44450" cmpd="sng">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635125" y="4599940"/>
            <a:ext cx="861060" cy="5473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外围</a:t>
            </a:r>
            <a:endParaRPr lang="zh-CN" altLang="en-US" sz="2000" b="1">
              <a:latin typeface="微软雅黑" panose="020B0503020204020204" pitchFamily="34" charset="-122"/>
              <a:ea typeface="微软雅黑" panose="020B0503020204020204" pitchFamily="34" charset="-122"/>
            </a:endParaRPr>
          </a:p>
        </p:txBody>
      </p:sp>
      <p:sp>
        <p:nvSpPr>
          <p:cNvPr id="9" name="圆角矩形 8"/>
          <p:cNvSpPr/>
          <p:nvPr/>
        </p:nvSpPr>
        <p:spPr>
          <a:xfrm>
            <a:off x="3227705" y="3671570"/>
            <a:ext cx="861060" cy="5473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核心</a:t>
            </a:r>
            <a:endParaRPr lang="zh-CN" altLang="en-US" sz="2000" b="1">
              <a:latin typeface="微软雅黑" panose="020B0503020204020204" pitchFamily="34" charset="-122"/>
              <a:ea typeface="微软雅黑" panose="020B0503020204020204" pitchFamily="34" charset="-122"/>
            </a:endParaRPr>
          </a:p>
        </p:txBody>
      </p:sp>
      <p:sp>
        <p:nvSpPr>
          <p:cNvPr id="10" name="圆角矩形 9"/>
          <p:cNvSpPr/>
          <p:nvPr/>
        </p:nvSpPr>
        <p:spPr>
          <a:xfrm>
            <a:off x="1249045" y="3671570"/>
            <a:ext cx="861060" cy="54737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低频</a:t>
            </a:r>
            <a:endParaRPr lang="zh-CN" altLang="en-US" sz="2000" b="1">
              <a:latin typeface="微软雅黑" panose="020B0503020204020204" pitchFamily="34" charset="-122"/>
              <a:ea typeface="微软雅黑" panose="020B0503020204020204" pitchFamily="34" charset="-122"/>
            </a:endParaRPr>
          </a:p>
        </p:txBody>
      </p:sp>
      <p:sp>
        <p:nvSpPr>
          <p:cNvPr id="11" name="圆角矩形 10"/>
          <p:cNvSpPr/>
          <p:nvPr/>
        </p:nvSpPr>
        <p:spPr>
          <a:xfrm>
            <a:off x="2748915" y="2820035"/>
            <a:ext cx="861060" cy="54737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高频</a:t>
            </a:r>
            <a:endParaRPr lang="zh-CN" altLang="en-US" sz="2000" b="1">
              <a:latin typeface="微软雅黑" panose="020B0503020204020204" pitchFamily="34" charset="-122"/>
              <a:ea typeface="微软雅黑" panose="020B0503020204020204" pitchFamily="34" charset="-122"/>
            </a:endParaRPr>
          </a:p>
        </p:txBody>
      </p:sp>
      <p:sp>
        <p:nvSpPr>
          <p:cNvPr id="12" name="文本框 11"/>
          <p:cNvSpPr txBox="1"/>
          <p:nvPr/>
        </p:nvSpPr>
        <p:spPr>
          <a:xfrm>
            <a:off x="7201535" y="1607820"/>
            <a:ext cx="3447415"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部分金融机构的区块链试点项目</a:t>
            </a:r>
            <a:endParaRPr lang="zh-CN" altLang="zh-CN" b="1">
              <a:solidFill>
                <a:schemeClr val="tx1"/>
              </a:solidFill>
              <a:latin typeface="微软雅黑" panose="020B0503020204020204" pitchFamily="34" charset="-122"/>
              <a:ea typeface="微软雅黑" panose="020B0503020204020204" pitchFamily="34" charset="-122"/>
            </a:endParaRPr>
          </a:p>
        </p:txBody>
      </p:sp>
      <p:graphicFrame>
        <p:nvGraphicFramePr>
          <p:cNvPr id="13" name="表格 12"/>
          <p:cNvGraphicFramePr/>
          <p:nvPr>
            <p:custDataLst>
              <p:tags r:id="rId1"/>
            </p:custDataLst>
          </p:nvPr>
        </p:nvGraphicFramePr>
        <p:xfrm>
          <a:off x="5739765" y="2185035"/>
          <a:ext cx="5720080" cy="3810000"/>
        </p:xfrm>
        <a:graphic>
          <a:graphicData uri="http://schemas.openxmlformats.org/drawingml/2006/table">
            <a:tbl>
              <a:tblPr firstRow="1" bandRow="1">
                <a:tableStyleId>{5C22544A-7EE6-4342-B048-85BDC9FD1C3A}</a:tableStyleId>
              </a:tblPr>
              <a:tblGrid>
                <a:gridCol w="2860040"/>
                <a:gridCol w="2860040"/>
              </a:tblGrid>
              <a:tr h="381000">
                <a:tc>
                  <a:txBody>
                    <a:bodyPr/>
                    <a:lstStyle/>
                    <a:p>
                      <a:pPr algn="ctr">
                        <a:buNone/>
                      </a:pPr>
                      <a:r>
                        <a:rPr lang="zh-CN" altLang="en-US">
                          <a:latin typeface="微软雅黑" panose="020B0503020204020204" pitchFamily="34" charset="-122"/>
                          <a:ea typeface="微软雅黑" panose="020B0503020204020204" pitchFamily="34" charset="-122"/>
                        </a:rPr>
                        <a:t>典型应用</a:t>
                      </a:r>
                      <a:endParaRPr lang="zh-CN" altLang="en-US">
                        <a:latin typeface="微软雅黑" panose="020B0503020204020204" pitchFamily="34" charset="-122"/>
                        <a:ea typeface="微软雅黑" panose="020B0503020204020204" pitchFamily="34" charset="-122"/>
                      </a:endParaRPr>
                    </a:p>
                  </a:txBody>
                  <a:tcPr>
                    <a:lnB w="12700" cmpd="sng">
                      <a:solidFill>
                        <a:schemeClr val="tx1"/>
                      </a:solidFill>
                      <a:prstDash val="solid"/>
                    </a:lnB>
                    <a:solidFill>
                      <a:srgbClr val="023D75"/>
                    </a:solidFill>
                  </a:tcPr>
                </a:tc>
                <a:tc>
                  <a:txBody>
                    <a:bodyPr/>
                    <a:lstStyle/>
                    <a:p>
                      <a:pPr algn="ctr">
                        <a:buNone/>
                      </a:pPr>
                      <a:r>
                        <a:rPr lang="zh-CN" altLang="en-US">
                          <a:latin typeface="微软雅黑" panose="020B0503020204020204" pitchFamily="34" charset="-122"/>
                          <a:ea typeface="微软雅黑" panose="020B0503020204020204" pitchFamily="34" charset="-122"/>
                        </a:rPr>
                        <a:t>机构</a:t>
                      </a:r>
                      <a:endParaRPr lang="zh-CN" altLang="en-US">
                        <a:latin typeface="微软雅黑" panose="020B0503020204020204" pitchFamily="34" charset="-122"/>
                        <a:ea typeface="微软雅黑" panose="020B0503020204020204" pitchFamily="34" charset="-122"/>
                      </a:endParaRPr>
                    </a:p>
                  </a:txBody>
                  <a:tcPr>
                    <a:lnB w="12700" cmpd="sng">
                      <a:solidFill>
                        <a:schemeClr val="tx1"/>
                      </a:solidFill>
                      <a:prstDash val="solid"/>
                    </a:lnB>
                    <a:solidFill>
                      <a:srgbClr val="023D75"/>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基于区块链的数字票据</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上海票据交易所</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应收账款管理</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浙商银行</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信用证</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民生银行、中信银行</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资产证券化</a:t>
                      </a:r>
                      <a:r>
                        <a:rPr lang="en-US" altLang="zh-CN">
                          <a:latin typeface="微软雅黑" panose="020B0503020204020204" pitchFamily="34" charset="-122"/>
                          <a:ea typeface="微软雅黑" panose="020B0503020204020204" pitchFamily="34" charset="-122"/>
                        </a:rPr>
                        <a:t>ABS</a:t>
                      </a:r>
                      <a:endParaRPr lang="en-US" altLang="zh-CN">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京东、百度</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数字票据</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人民银行</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精准扶贫</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工商银行、众安保险</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积分管理</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泰康保险</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人民币现钞管理</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人民银行南京分行</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a:latin typeface="微软雅黑" panose="020B0503020204020204" pitchFamily="34" charset="-122"/>
                          <a:ea typeface="微软雅黑" panose="020B0503020204020204" pitchFamily="34" charset="-122"/>
                        </a:rPr>
                        <a:t>数字保单与保单质押登记</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a:latin typeface="微软雅黑" panose="020B0503020204020204" pitchFamily="34" charset="-122"/>
                          <a:ea typeface="微软雅黑" panose="020B0503020204020204" pitchFamily="34" charset="-122"/>
                        </a:rPr>
                        <a:t>上海保险交易所</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14800" y="1819275"/>
            <a:ext cx="3915410" cy="3915410"/>
          </a:xfrm>
          <a:prstGeom prst="ellipse">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6870700" cy="64516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区块链在金融领域应用全景图</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 name="椭圆 1"/>
          <p:cNvSpPr/>
          <p:nvPr/>
        </p:nvSpPr>
        <p:spPr>
          <a:xfrm>
            <a:off x="4780280" y="2484120"/>
            <a:ext cx="2585720" cy="2585720"/>
          </a:xfrm>
          <a:prstGeom prst="ellipse">
            <a:avLst/>
          </a:prstGeom>
          <a:solidFill>
            <a:schemeClr val="bg1"/>
          </a:solidFill>
          <a:ln w="12700"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831080" y="2512060"/>
            <a:ext cx="2529840" cy="2529840"/>
          </a:xfrm>
          <a:prstGeom prst="ellipse">
            <a:avLst/>
          </a:prstGeom>
        </p:spPr>
      </p:pic>
      <p:sp>
        <p:nvSpPr>
          <p:cNvPr id="8" name="椭圆 7"/>
          <p:cNvSpPr/>
          <p:nvPr/>
        </p:nvSpPr>
        <p:spPr>
          <a:xfrm>
            <a:off x="5210810" y="1819275"/>
            <a:ext cx="287020" cy="28702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 name="椭圆 8"/>
          <p:cNvSpPr/>
          <p:nvPr/>
        </p:nvSpPr>
        <p:spPr>
          <a:xfrm>
            <a:off x="6668770" y="1819275"/>
            <a:ext cx="287020" cy="28702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 name="椭圆 9"/>
          <p:cNvSpPr/>
          <p:nvPr/>
        </p:nvSpPr>
        <p:spPr>
          <a:xfrm>
            <a:off x="5210810" y="5447665"/>
            <a:ext cx="287020" cy="2870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1" name="椭圆 10"/>
          <p:cNvSpPr/>
          <p:nvPr/>
        </p:nvSpPr>
        <p:spPr>
          <a:xfrm>
            <a:off x="6668770" y="5447665"/>
            <a:ext cx="287020" cy="2870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2" name="椭圆 11"/>
          <p:cNvSpPr/>
          <p:nvPr/>
        </p:nvSpPr>
        <p:spPr>
          <a:xfrm>
            <a:off x="3956050" y="3633470"/>
            <a:ext cx="287020" cy="2870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3" name="椭圆 12"/>
          <p:cNvSpPr/>
          <p:nvPr/>
        </p:nvSpPr>
        <p:spPr>
          <a:xfrm>
            <a:off x="7872095" y="3633470"/>
            <a:ext cx="287020" cy="28702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4" name="椭圆 13"/>
          <p:cNvSpPr/>
          <p:nvPr/>
        </p:nvSpPr>
        <p:spPr>
          <a:xfrm>
            <a:off x="4257675" y="2526665"/>
            <a:ext cx="287020" cy="287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椭圆 14"/>
          <p:cNvSpPr/>
          <p:nvPr/>
        </p:nvSpPr>
        <p:spPr>
          <a:xfrm>
            <a:off x="7463790" y="2484120"/>
            <a:ext cx="287020" cy="28702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6" name="椭圆 15"/>
          <p:cNvSpPr/>
          <p:nvPr/>
        </p:nvSpPr>
        <p:spPr>
          <a:xfrm>
            <a:off x="4272280" y="4690745"/>
            <a:ext cx="287020" cy="2870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椭圆 16"/>
          <p:cNvSpPr/>
          <p:nvPr/>
        </p:nvSpPr>
        <p:spPr>
          <a:xfrm>
            <a:off x="7493000" y="4754880"/>
            <a:ext cx="287020" cy="287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8" name="文本框 17"/>
          <p:cNvSpPr txBox="1"/>
          <p:nvPr/>
        </p:nvSpPr>
        <p:spPr>
          <a:xfrm>
            <a:off x="3556000" y="1516380"/>
            <a:ext cx="122428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数字货币</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731770" y="2341245"/>
            <a:ext cx="122428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支付清算</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251710" y="3561715"/>
            <a:ext cx="122428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数字票据</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548890" y="4690745"/>
            <a:ext cx="159004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资产证券化</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981960" y="5546090"/>
            <a:ext cx="179832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供应链金融</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493000" y="1516380"/>
            <a:ext cx="122428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银行征信</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59470" y="2341245"/>
            <a:ext cx="122428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贷款业务</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717280" y="3392805"/>
            <a:ext cx="1510665" cy="768350"/>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资产转让及股权交易</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025130" y="4782820"/>
            <a:ext cx="1224280" cy="700405"/>
          </a:xfrm>
          <a:prstGeom prst="rect">
            <a:avLst/>
          </a:prstGeom>
          <a:noFill/>
        </p:spPr>
        <p:txBody>
          <a:bodyPr wrap="square" rtlCol="0">
            <a:spAutoFit/>
          </a:bodyPr>
          <a:lstStyle/>
          <a:p>
            <a:pPr algn="just">
              <a:lnSpc>
                <a:spcPct val="110000"/>
              </a:lnSpc>
            </a:pPr>
            <a:r>
              <a:rPr lang="en-US" altLang="zh-CN" sz="3600" b="1">
                <a:solidFill>
                  <a:schemeClr val="tx1"/>
                </a:solidFill>
                <a:latin typeface="微软雅黑" panose="020B0503020204020204" pitchFamily="34" charset="-122"/>
                <a:ea typeface="微软雅黑" panose="020B0503020204020204" pitchFamily="34" charset="-122"/>
              </a:rPr>
              <a:t>......</a:t>
            </a:r>
            <a:endParaRPr lang="en-US" altLang="zh-CN" sz="3600" b="1">
              <a:solidFill>
                <a:schemeClr val="tx1"/>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区块链——金融服务</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9" name="圆角矩形 28"/>
          <p:cNvSpPr/>
          <p:nvPr/>
        </p:nvSpPr>
        <p:spPr>
          <a:xfrm>
            <a:off x="7520940" y="1730375"/>
            <a:ext cx="3181350" cy="1881505"/>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8" name="圆角矩形 27"/>
          <p:cNvSpPr/>
          <p:nvPr/>
        </p:nvSpPr>
        <p:spPr>
          <a:xfrm>
            <a:off x="1219200" y="1730375"/>
            <a:ext cx="3181350" cy="1881505"/>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19" name=" 219"/>
          <p:cNvSpPr/>
          <p:nvPr/>
        </p:nvSpPr>
        <p:spPr>
          <a:xfrm>
            <a:off x="1310005" y="182054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分布式记账</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6" name=" 219"/>
          <p:cNvSpPr/>
          <p:nvPr/>
        </p:nvSpPr>
        <p:spPr>
          <a:xfrm>
            <a:off x="2901315" y="181991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参与节点多</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 name=" 219"/>
          <p:cNvSpPr/>
          <p:nvPr/>
        </p:nvSpPr>
        <p:spPr>
          <a:xfrm>
            <a:off x="1319530" y="239966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不可篡改</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 name=" 219"/>
          <p:cNvSpPr/>
          <p:nvPr/>
        </p:nvSpPr>
        <p:spPr>
          <a:xfrm>
            <a:off x="1323340" y="297878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内置合约</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0" name=" 219"/>
          <p:cNvSpPr/>
          <p:nvPr/>
        </p:nvSpPr>
        <p:spPr>
          <a:xfrm>
            <a:off x="2861945" y="297878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交易流程长</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1" name=" 219"/>
          <p:cNvSpPr/>
          <p:nvPr/>
        </p:nvSpPr>
        <p:spPr>
          <a:xfrm>
            <a:off x="2893060" y="239966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验证成本高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7" name=" 219"/>
          <p:cNvSpPr/>
          <p:nvPr/>
        </p:nvSpPr>
        <p:spPr>
          <a:xfrm>
            <a:off x="7574280" y="1819910"/>
            <a:ext cx="1607820" cy="5499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解决安全问题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0" name=" 219"/>
          <p:cNvSpPr/>
          <p:nvPr/>
        </p:nvSpPr>
        <p:spPr>
          <a:xfrm>
            <a:off x="9182100" y="1820545"/>
            <a:ext cx="1454150" cy="2724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共同记账</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31" name=" 219"/>
          <p:cNvSpPr/>
          <p:nvPr/>
        </p:nvSpPr>
        <p:spPr>
          <a:xfrm>
            <a:off x="7574280" y="2407285"/>
            <a:ext cx="1607820" cy="5441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解决信任问题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2" name=" 219"/>
          <p:cNvSpPr/>
          <p:nvPr/>
        </p:nvSpPr>
        <p:spPr>
          <a:xfrm>
            <a:off x="9182735" y="2109470"/>
            <a:ext cx="1454150" cy="26098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透明可追溯</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6" name=" 219"/>
          <p:cNvSpPr/>
          <p:nvPr/>
        </p:nvSpPr>
        <p:spPr>
          <a:xfrm>
            <a:off x="7598410" y="2988945"/>
            <a:ext cx="1608455" cy="4191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解决效率问题</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10" name=" 219"/>
          <p:cNvSpPr/>
          <p:nvPr/>
        </p:nvSpPr>
        <p:spPr>
          <a:xfrm>
            <a:off x="9181465" y="2407285"/>
            <a:ext cx="1454150" cy="2654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信任共享</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65" name=" 219"/>
          <p:cNvSpPr/>
          <p:nvPr/>
        </p:nvSpPr>
        <p:spPr>
          <a:xfrm>
            <a:off x="9187180" y="2987040"/>
            <a:ext cx="1454150" cy="4178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实时结算</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66" name=" 219"/>
          <p:cNvSpPr/>
          <p:nvPr/>
        </p:nvSpPr>
        <p:spPr>
          <a:xfrm>
            <a:off x="9181465" y="2677160"/>
            <a:ext cx="1454150" cy="2743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信息可追溯</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117" name="燕尾形箭头"/>
          <p:cNvSpPr/>
          <p:nvPr/>
        </p:nvSpPr>
        <p:spPr>
          <a:xfrm>
            <a:off x="5227320" y="2330450"/>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文本框 66"/>
          <p:cNvSpPr txBox="1"/>
          <p:nvPr/>
        </p:nvSpPr>
        <p:spPr>
          <a:xfrm>
            <a:off x="1488440" y="3696970"/>
            <a:ext cx="995680" cy="337185"/>
          </a:xfrm>
          <a:prstGeom prst="rect">
            <a:avLst/>
          </a:prstGeom>
          <a:noFill/>
        </p:spPr>
        <p:txBody>
          <a:bodyPr wrap="none" rtlCol="0">
            <a:spAutoFit/>
          </a:bodyPr>
          <a:lstStyle/>
          <a:p>
            <a:r>
              <a:rPr lang="zh-CN" altLang="en-US" sz="1600"/>
              <a:t>技术特点</a:t>
            </a:r>
            <a:endParaRPr lang="zh-CN" altLang="en-US" sz="1600"/>
          </a:p>
        </p:txBody>
      </p:sp>
      <p:sp>
        <p:nvSpPr>
          <p:cNvPr id="68" name="文本框 67"/>
          <p:cNvSpPr txBox="1"/>
          <p:nvPr/>
        </p:nvSpPr>
        <p:spPr>
          <a:xfrm>
            <a:off x="3079750" y="3696970"/>
            <a:ext cx="995680" cy="337185"/>
          </a:xfrm>
          <a:prstGeom prst="rect">
            <a:avLst/>
          </a:prstGeom>
          <a:noFill/>
        </p:spPr>
        <p:txBody>
          <a:bodyPr wrap="none" rtlCol="0">
            <a:spAutoFit/>
          </a:bodyPr>
          <a:lstStyle/>
          <a:p>
            <a:r>
              <a:rPr lang="zh-CN" altLang="en-US" sz="1600"/>
              <a:t>行业痛点</a:t>
            </a:r>
            <a:endParaRPr lang="zh-CN" altLang="en-US" sz="1600"/>
          </a:p>
        </p:txBody>
      </p:sp>
      <p:sp>
        <p:nvSpPr>
          <p:cNvPr id="69" name="文本框 68"/>
          <p:cNvSpPr txBox="1"/>
          <p:nvPr/>
        </p:nvSpPr>
        <p:spPr>
          <a:xfrm>
            <a:off x="5090795" y="2811145"/>
            <a:ext cx="1783080" cy="368300"/>
          </a:xfrm>
          <a:prstGeom prst="rect">
            <a:avLst/>
          </a:prstGeom>
          <a:noFill/>
        </p:spPr>
        <p:txBody>
          <a:bodyPr wrap="none" rtlCol="0">
            <a:spAutoFit/>
          </a:bodyPr>
          <a:lstStyle/>
          <a:p>
            <a:r>
              <a:rPr lang="zh-CN" altLang="en-US"/>
              <a:t>区块链助力金融</a:t>
            </a:r>
            <a:endParaRPr lang="zh-CN" altLang="en-US"/>
          </a:p>
        </p:txBody>
      </p:sp>
      <p:sp>
        <p:nvSpPr>
          <p:cNvPr id="70" name="文本框 69"/>
          <p:cNvSpPr txBox="1"/>
          <p:nvPr/>
        </p:nvSpPr>
        <p:spPr>
          <a:xfrm>
            <a:off x="784860" y="4391660"/>
            <a:ext cx="10825480" cy="1476375"/>
          </a:xfrm>
          <a:prstGeom prst="rect">
            <a:avLst/>
          </a:prstGeom>
          <a:noFill/>
        </p:spPr>
        <p:txBody>
          <a:bodyPr wrap="square" rtlCol="0">
            <a:spAutoFit/>
          </a:bodyPr>
          <a:lstStyle/>
          <a:p>
            <a:r>
              <a:rPr lang="en-US" altLang="zh-CN"/>
              <a:t>       </a:t>
            </a:r>
            <a:r>
              <a:rPr lang="zh-CN" altLang="en-US"/>
              <a:t>所有市场参与人均可无差别获取市场中所有交易信息和资产归属记录</a:t>
            </a:r>
            <a:r>
              <a:rPr lang="en-US" altLang="zh-CN"/>
              <a:t>,</a:t>
            </a:r>
            <a:r>
              <a:rPr lang="zh-CN" altLang="en-US"/>
              <a:t>有效解决了信息不对称问题</a:t>
            </a:r>
            <a:r>
              <a:rPr lang="en-US" altLang="zh-CN"/>
              <a:t>,</a:t>
            </a:r>
            <a:r>
              <a:rPr lang="zh-CN" altLang="en-US"/>
              <a:t>智能合约嵌入介绍了支付结算环节的出错率</a:t>
            </a:r>
            <a:r>
              <a:rPr lang="en-US" altLang="zh-CN"/>
              <a:t>,</a:t>
            </a:r>
            <a:r>
              <a:rPr lang="zh-CN" altLang="en-US"/>
              <a:t>简化了流程并提高效率</a:t>
            </a:r>
            <a:r>
              <a:rPr lang="en-US" altLang="zh-CN"/>
              <a:t>;</a:t>
            </a:r>
            <a:r>
              <a:rPr lang="zh-CN" altLang="en-US"/>
              <a:t>同时各参与方之间基于透明的信息和全新的信任机制无需再耗费人力、物力、财力去进行信息确真，这将大大降低各机构之间的信任成本进而降低金融服务价格。金融的本质是风险控制，风险控制的基础是有效数据。区块链技术其特有的数据确权溯源、普适性的底层数据结构、合约自动高效执行等特性，为金融领域的深刻变革孕育了强大的发展潜力。</a:t>
            </a:r>
            <a:endParaRPr lang="en-US" altLang="zh-CN"/>
          </a:p>
        </p:txBody>
      </p:sp>
      <p:sp>
        <p:nvSpPr>
          <p:cNvPr id="71" name="文本框 70"/>
          <p:cNvSpPr txBox="1"/>
          <p:nvPr/>
        </p:nvSpPr>
        <p:spPr>
          <a:xfrm>
            <a:off x="8220075" y="3695700"/>
            <a:ext cx="2011680" cy="337185"/>
          </a:xfrm>
          <a:prstGeom prst="rect">
            <a:avLst/>
          </a:prstGeom>
          <a:noFill/>
        </p:spPr>
        <p:txBody>
          <a:bodyPr wrap="none" rtlCol="0">
            <a:spAutoFit/>
          </a:bodyPr>
          <a:lstStyle/>
          <a:p>
            <a:r>
              <a:rPr lang="zh-CN" altLang="en-US" sz="1600"/>
              <a:t>区块链对症行业痛点</a:t>
            </a:r>
            <a:endParaRPr lang="zh-CN" altLang="en-US" sz="1600"/>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blinds(horizontal)">
                                      <p:cBhvr>
                                        <p:cTn id="10" dur="500"/>
                                        <p:tgtEl>
                                          <p:spTgt spid="2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linds(horizontal)">
                                      <p:cBhvr>
                                        <p:cTn id="28" dur="500"/>
                                        <p:tgtEl>
                                          <p:spTgt spid="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linds(horizontal)">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linds(horizontal)">
                                      <p:cBhvr>
                                        <p:cTn id="48" dur="500"/>
                                        <p:tgtEl>
                                          <p:spTgt spid="3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linds(horizontal)">
                                      <p:cBhvr>
                                        <p:cTn id="57" dur="500"/>
                                        <p:tgtEl>
                                          <p:spTgt spid="6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linds(horizontal)">
                                      <p:cBhvr>
                                        <p:cTn id="60" dur="500"/>
                                        <p:tgtEl>
                                          <p:spTgt spid="6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blinds(horizontal)">
                                      <p:cBhvr>
                                        <p:cTn id="63" dur="500"/>
                                        <p:tgtEl>
                                          <p:spTgt spid="11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blinds(horizontal)">
                                      <p:cBhvr>
                                        <p:cTn id="66" dur="500"/>
                                        <p:tgtEl>
                                          <p:spTgt spid="6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blinds(horizontal)">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blinds(horizontal)">
                                      <p:cBhvr>
                                        <p:cTn id="7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19" grpId="0" animBg="1"/>
      <p:bldP spid="16" grpId="0" animBg="1"/>
      <p:bldP spid="17" grpId="0" animBg="1"/>
      <p:bldP spid="18" grpId="0" animBg="1"/>
      <p:bldP spid="20" grpId="0" animBg="1"/>
      <p:bldP spid="21" grpId="0" animBg="1"/>
      <p:bldP spid="27" grpId="0" animBg="1"/>
      <p:bldP spid="30" grpId="0" animBg="1"/>
      <p:bldP spid="31" grpId="0" animBg="1"/>
      <p:bldP spid="32" grpId="0" animBg="1"/>
      <p:bldP spid="6" grpId="0" animBg="1"/>
      <p:bldP spid="10" grpId="0" animBg="1"/>
      <p:bldP spid="65" grpId="0" animBg="1"/>
      <p:bldP spid="66" grpId="0" animBg="1"/>
      <p:bldP spid="117" grpId="0" animBg="1"/>
      <p:bldP spid="67" grpId="0"/>
      <p:bldP spid="68" grpId="0"/>
      <p:bldP spid="69" grpId="0"/>
      <p:bldP spid="70"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173085" cy="645160"/>
          </a:xfrm>
          <a:prstGeom prst="rect">
            <a:avLst/>
          </a:prstGeom>
          <a:noFill/>
        </p:spPr>
        <p:txBody>
          <a:bodyPr wrap="square" rtlCol="0">
            <a:spAutoFit/>
          </a:bodyPr>
          <a:lstStyle/>
          <a:p>
            <a:r>
              <a:rPr lang="zh-CN" altLang="zh-CN" sz="3600" b="1">
                <a:latin typeface="微软雅黑" panose="020B0503020204020204" pitchFamily="34" charset="-122"/>
                <a:ea typeface="微软雅黑" panose="020B0503020204020204" pitchFamily="34" charset="-122"/>
                <a:sym typeface="+mn-ea"/>
              </a:rPr>
              <a:t>区块链在金融服务的应用</a:t>
            </a:r>
            <a:r>
              <a:rPr lang="en-US" altLang="zh-CN" sz="3600" b="1">
                <a:latin typeface="微软雅黑" panose="020B0503020204020204" pitchFamily="34" charset="-122"/>
                <a:ea typeface="微软雅黑" panose="020B0503020204020204" pitchFamily="34" charset="-122"/>
                <a:sym typeface="+mn-ea"/>
              </a:rPr>
              <a:t>——</a:t>
            </a:r>
            <a:r>
              <a:rPr lang="zh-CN" altLang="en-US" sz="3600" b="1">
                <a:latin typeface="微软雅黑" panose="020B0503020204020204" pitchFamily="34" charset="-122"/>
                <a:ea typeface="微软雅黑" panose="020B0503020204020204" pitchFamily="34" charset="-122"/>
                <a:sym typeface="+mn-ea"/>
              </a:rPr>
              <a:t>支付清算</a:t>
            </a:r>
            <a:endParaRPr lang="zh-CN" altLang="en-US" sz="3600" b="1">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84200" y="5441315"/>
            <a:ext cx="11024235" cy="1198880"/>
          </a:xfrm>
          <a:prstGeom prst="rect">
            <a:avLst/>
          </a:prstGeom>
          <a:noFill/>
        </p:spPr>
        <p:txBody>
          <a:bodyPr wrap="square" rtlCol="0">
            <a:spAutoFit/>
          </a:bodyPr>
          <a:lstStyle/>
          <a:p>
            <a:r>
              <a:rPr lang="en-US" altLang="zh-CN"/>
              <a:t>       </a:t>
            </a:r>
            <a:r>
              <a:rPr lang="zh-CN" altLang="en-US"/>
              <a:t>现阶段商业贸易的交易支付、清算都要借助银行体系。这种传统的通过银行方式进行的交易要经过开户行、对手行、清算组织、境外银行（代理行或本行境外分支机构）等多个组织及较为繁冗的处理流程。</a:t>
            </a:r>
            <a:endParaRPr lang="zh-CN" altLang="en-US"/>
          </a:p>
          <a:p>
            <a:r>
              <a:rPr lang="en-US" altLang="zh-CN"/>
              <a:t>       </a:t>
            </a:r>
            <a:r>
              <a:rPr lang="zh-CN" altLang="en-US"/>
              <a:t>在此过程中每一个机构都有自己的账务系统，彼此之间需要建立代理关系；每笔交易需要在本银行记录、与交易对手进行清算和对账等，导致整个过程花费时间较长、使用成本较高。</a:t>
            </a:r>
            <a:endParaRPr lang="zh-CN" altLang="en-US"/>
          </a:p>
        </p:txBody>
      </p:sp>
      <p:pic>
        <p:nvPicPr>
          <p:cNvPr id="101" name="图片 100"/>
          <p:cNvPicPr/>
          <p:nvPr>
            <p:custDataLst>
              <p:tags r:id="rId1"/>
            </p:custDataLst>
          </p:nvPr>
        </p:nvPicPr>
        <p:blipFill>
          <a:blip r:embed="rId2" r:link="rId3"/>
          <a:stretch>
            <a:fillRect/>
          </a:stretch>
        </p:blipFill>
        <p:spPr>
          <a:xfrm rot="16200000">
            <a:off x="3681095" y="-105410"/>
            <a:ext cx="4532630" cy="6561455"/>
          </a:xfrm>
          <a:prstGeom prst="rect">
            <a:avLst/>
          </a:prstGeom>
          <a:noFill/>
          <a:ln w="9525">
            <a:noFill/>
          </a:ln>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区块链发展历程</a:t>
            </a:r>
          </a:p>
        </p:txBody>
      </p:sp>
      <p:sp>
        <p:nvSpPr>
          <p:cNvPr id="3" name="内容占位符 2"/>
          <p:cNvSpPr>
            <a:spLocks noGrp="1"/>
          </p:cNvSpPr>
          <p:nvPr>
            <p:ph idx="1"/>
          </p:nvPr>
        </p:nvSpPr>
        <p:spPr/>
        <p:txBody>
          <a:bodyPr>
            <a:normAutofit/>
          </a:bodyPr>
          <a:lstStyle/>
          <a:p>
            <a:pPr marL="0" indent="0">
              <a:buNone/>
            </a:pPr>
            <a:r>
              <a:rPr lang="en-US" altLang="zh-CN" b="1" dirty="0">
                <a:latin typeface="+mj-ea"/>
                <a:ea typeface="+mj-ea"/>
                <a:sym typeface="+mn-ea"/>
              </a:rPr>
              <a:t>      </a:t>
            </a:r>
            <a:endParaRPr b="1" dirty="0">
              <a:latin typeface="+mj-ea"/>
              <a:ea typeface="+mj-ea"/>
              <a:sym typeface="+mn-ea"/>
            </a:endParaRPr>
          </a:p>
          <a:p>
            <a:pPr marL="457200" lvl="1" indent="0">
              <a:buNone/>
            </a:pPr>
            <a:endParaRPr dirty="0">
              <a:sym typeface="Arial" panose="020B0604020202020204" pitchFamily="34"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pic>
        <p:nvPicPr>
          <p:cNvPr id="5" name="图片 -2147482624"/>
          <p:cNvPicPr>
            <a:picLocks noChangeAspect="1"/>
          </p:cNvPicPr>
          <p:nvPr/>
        </p:nvPicPr>
        <p:blipFill>
          <a:blip r:embed="rId2"/>
          <a:stretch>
            <a:fillRect/>
          </a:stretch>
        </p:blipFill>
        <p:spPr>
          <a:xfrm>
            <a:off x="123190" y="1490400"/>
            <a:ext cx="8047990" cy="5206365"/>
          </a:xfrm>
          <a:prstGeom prst="rect">
            <a:avLst/>
          </a:prstGeom>
          <a:noFill/>
          <a:ln w="9525">
            <a:noFill/>
          </a:ln>
        </p:spPr>
      </p:pic>
      <p:sp>
        <p:nvSpPr>
          <p:cNvPr id="4" name="文本框 3"/>
          <p:cNvSpPr txBox="1"/>
          <p:nvPr/>
        </p:nvSpPr>
        <p:spPr>
          <a:xfrm>
            <a:off x="8171180" y="2324735"/>
            <a:ext cx="4020820" cy="2553335"/>
          </a:xfrm>
          <a:prstGeom prst="rect">
            <a:avLst/>
          </a:prstGeom>
          <a:noFill/>
        </p:spPr>
        <p:txBody>
          <a:bodyPr wrap="none" rtlCol="0">
            <a:spAutoFit/>
          </a:bodyPr>
          <a:lstStyle/>
          <a:p>
            <a:pPr algn="l">
              <a:lnSpc>
                <a:spcPct val="125000"/>
              </a:lnSpc>
            </a:pPr>
            <a:r>
              <a:rPr lang="en-US" altLang="zh-CN" sz="1600" dirty="0"/>
              <a:t>       </a:t>
            </a:r>
            <a:r>
              <a:rPr lang="zh-CN" altLang="en-US" sz="1600" dirty="0"/>
              <a:t>有人说，区块链是一项颠覆性的新技</a:t>
            </a:r>
            <a:endParaRPr lang="zh-CN" altLang="en-US" sz="1600" dirty="0"/>
          </a:p>
          <a:p>
            <a:pPr algn="l">
              <a:lnSpc>
                <a:spcPct val="125000"/>
              </a:lnSpc>
            </a:pPr>
            <a:r>
              <a:rPr lang="zh-CN" altLang="en-US" sz="1600" dirty="0"/>
              <a:t>术。这种说法存在着误区。区块链并不能</a:t>
            </a:r>
            <a:endParaRPr lang="zh-CN" altLang="en-US" sz="1600" dirty="0"/>
          </a:p>
          <a:p>
            <a:pPr algn="l">
              <a:lnSpc>
                <a:spcPct val="125000"/>
              </a:lnSpc>
            </a:pPr>
            <a:r>
              <a:rPr lang="zh-CN" altLang="en-US" sz="1600" dirty="0"/>
              <a:t>称为一种新技术，而是</a:t>
            </a:r>
            <a:r>
              <a:rPr lang="zh-CN" altLang="en-US" sz="1600" b="1" dirty="0">
                <a:solidFill>
                  <a:srgbClr val="0070C0"/>
                </a:solidFill>
              </a:rPr>
              <a:t>新的技术组合</a:t>
            </a:r>
            <a:r>
              <a:rPr lang="zh-CN" altLang="en-US" sz="1600" dirty="0"/>
              <a:t>。其</a:t>
            </a:r>
            <a:endParaRPr lang="zh-CN" altLang="en-US" sz="1600" dirty="0"/>
          </a:p>
          <a:p>
            <a:pPr algn="l">
              <a:lnSpc>
                <a:spcPct val="125000"/>
              </a:lnSpc>
            </a:pPr>
            <a:r>
              <a:rPr lang="zh-CN" altLang="en-US" sz="1600" dirty="0"/>
              <a:t>核心技术中，包括</a:t>
            </a:r>
            <a:r>
              <a:rPr lang="zh-CN" altLang="en-US" sz="1600" b="1" dirty="0">
                <a:solidFill>
                  <a:srgbClr val="0070C0"/>
                </a:solidFill>
              </a:rPr>
              <a:t>P2P技术、分布式存储、</a:t>
            </a:r>
            <a:endParaRPr lang="zh-CN" altLang="en-US" sz="1600" b="1" dirty="0">
              <a:solidFill>
                <a:srgbClr val="0070C0"/>
              </a:solidFill>
            </a:endParaRPr>
          </a:p>
          <a:p>
            <a:pPr algn="l">
              <a:lnSpc>
                <a:spcPct val="125000"/>
              </a:lnSpc>
            </a:pPr>
            <a:r>
              <a:rPr lang="zh-CN" altLang="en-US" sz="1600" b="1" dirty="0">
                <a:solidFill>
                  <a:srgbClr val="0070C0"/>
                </a:solidFill>
              </a:rPr>
              <a:t>非对称加密、共识机制</a:t>
            </a:r>
            <a:r>
              <a:rPr lang="zh-CN" altLang="en-US" sz="1600" dirty="0"/>
              <a:t>等都是在区块链技</a:t>
            </a:r>
            <a:endParaRPr lang="zh-CN" altLang="en-US" sz="1600" dirty="0"/>
          </a:p>
          <a:p>
            <a:pPr algn="l">
              <a:lnSpc>
                <a:spcPct val="125000"/>
              </a:lnSpc>
            </a:pPr>
            <a:r>
              <a:rPr lang="zh-CN" altLang="en-US" sz="1600" dirty="0"/>
              <a:t>术出现之前就已经存在的了，中本聪只是</a:t>
            </a:r>
            <a:endParaRPr lang="zh-CN" altLang="en-US" sz="1600" dirty="0"/>
          </a:p>
          <a:p>
            <a:pPr algn="l">
              <a:lnSpc>
                <a:spcPct val="125000"/>
              </a:lnSpc>
            </a:pPr>
            <a:r>
              <a:rPr lang="zh-CN" altLang="en-US" sz="1600" dirty="0"/>
              <a:t>巧妙地将这些技术恰到好处地集成，进而</a:t>
            </a:r>
            <a:endParaRPr lang="zh-CN" altLang="en-US" sz="1600" dirty="0"/>
          </a:p>
          <a:p>
            <a:pPr algn="l">
              <a:lnSpc>
                <a:spcPct val="125000"/>
              </a:lnSpc>
            </a:pPr>
            <a:r>
              <a:rPr lang="zh-CN" altLang="en-US" sz="1600" dirty="0"/>
              <a:t>呈现给世人这种颠覆应用的技术。</a:t>
            </a:r>
            <a:endParaRPr lang="zh-CN" altLang="en-US" sz="1600" dirty="0"/>
          </a:p>
        </p:txBody>
      </p:sp>
      <p:sp>
        <p:nvSpPr>
          <p:cNvPr id="6" name="日期占位符 5"/>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17308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支付清算</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42595" y="929005"/>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现有清算体系过程非常复杂，花费时间较长，使用成本较高；区块链在提升效率的同时，大大降低了支付成本。</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65430" y="3130550"/>
            <a:ext cx="494792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区块链技术可以大幅提升程序自动化</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40665" y="4326890"/>
            <a:ext cx="494792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帮助监管层鉴别发现违规操作</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40030" y="3526155"/>
            <a:ext cx="5878195" cy="800735"/>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结合智能合约，当交易发生时，区块链网络可以迅速地进行正确执行</a:t>
            </a:r>
            <a:endParaRPr lang="zh-CN" altLang="en-US" sz="14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区块链技术融入智能合约技术，可以程序化处理复杂的衍生品交易，将清算变得更为标准化、自动化</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28600" y="4722495"/>
            <a:ext cx="5878195" cy="800735"/>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区块本身时间线形堆进的特点可以帮助监管层鉴别发现违规操作</a:t>
            </a:r>
            <a:endParaRPr lang="zh-CN" altLang="en-US" sz="14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智能合约可以将合规检查变成自动化，从清算之初就将违规的可能性降为最低</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5270" y="5523230"/>
            <a:ext cx="596011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在区块链系统中，交易信息具有不可篡改性和不可抵赖性</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0345" y="5817235"/>
            <a:ext cx="5878195" cy="800735"/>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该属性可充分应用与对权益的所有者进行确权</a:t>
            </a:r>
            <a:endParaRPr lang="zh-CN" altLang="en-US" sz="14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对于需要永久性存储的交易记录，区块链是理想的解决方案，可适用于房产所有权、车辆所有权、股权交易等场景</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13" name="矩形 12"/>
          <p:cNvSpPr/>
          <p:nvPr/>
        </p:nvSpPr>
        <p:spPr>
          <a:xfrm>
            <a:off x="6924040" y="1977390"/>
            <a:ext cx="2509520" cy="435419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9615805" y="1977390"/>
            <a:ext cx="2256790" cy="435419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2000" b="1">
              <a:latin typeface="微软雅黑" panose="020B0503020204020204" pitchFamily="34" charset="-122"/>
              <a:ea typeface="微软雅黑" panose="020B0503020204020204" pitchFamily="34" charset="-122"/>
              <a:sym typeface="+mn-ea"/>
            </a:endParaRPr>
          </a:p>
        </p:txBody>
      </p:sp>
      <p:sp>
        <p:nvSpPr>
          <p:cNvPr id="219" name=" 219"/>
          <p:cNvSpPr/>
          <p:nvPr/>
        </p:nvSpPr>
        <p:spPr>
          <a:xfrm>
            <a:off x="7452995" y="1787525"/>
            <a:ext cx="1451610" cy="393065"/>
          </a:xfrm>
          <a:prstGeom prst="roundRect">
            <a:avLst>
              <a:gd name="adj" fmla="val 50000"/>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rgbClr val="FFFFFF"/>
                </a:solidFill>
                <a:latin typeface="微软雅黑" panose="020B0503020204020204" pitchFamily="34" charset="-122"/>
                <a:ea typeface="微软雅黑" panose="020B0503020204020204" pitchFamily="34" charset="-122"/>
              </a:rPr>
              <a:t>效率更高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 219"/>
          <p:cNvSpPr/>
          <p:nvPr/>
        </p:nvSpPr>
        <p:spPr>
          <a:xfrm>
            <a:off x="10008235" y="1811655"/>
            <a:ext cx="1451610" cy="393065"/>
          </a:xfrm>
          <a:prstGeom prst="roundRect">
            <a:avLst>
              <a:gd name="adj" fmla="val 50000"/>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rgbClr val="FFFFFF"/>
                </a:solidFill>
                <a:latin typeface="微软雅黑" panose="020B0503020204020204" pitchFamily="34" charset="-122"/>
                <a:ea typeface="微软雅黑" panose="020B0503020204020204" pitchFamily="34" charset="-122"/>
              </a:rPr>
              <a:t>成本更低</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10189845" y="2400300"/>
            <a:ext cx="756285" cy="393128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矩形 16"/>
          <p:cNvSpPr/>
          <p:nvPr/>
        </p:nvSpPr>
        <p:spPr>
          <a:xfrm>
            <a:off x="10190480" y="3308985"/>
            <a:ext cx="755650" cy="302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8" name="矩形 17"/>
          <p:cNvSpPr/>
          <p:nvPr/>
        </p:nvSpPr>
        <p:spPr>
          <a:xfrm>
            <a:off x="10190480" y="4124325"/>
            <a:ext cx="770255" cy="22072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9" name="文本框 18"/>
          <p:cNvSpPr txBox="1"/>
          <p:nvPr/>
        </p:nvSpPr>
        <p:spPr>
          <a:xfrm>
            <a:off x="7559040" y="2506345"/>
            <a:ext cx="134620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付款方银行</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646670" y="3130550"/>
            <a:ext cx="118999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支付系统</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559040" y="3762375"/>
            <a:ext cx="134620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中转银行</a:t>
            </a:r>
            <a:r>
              <a:rPr lang="en-US" altLang="zh-CN" sz="1600">
                <a:solidFill>
                  <a:srgbClr val="023D75"/>
                </a:solidFill>
                <a:latin typeface="微软雅黑" panose="020B0503020204020204" pitchFamily="34" charset="-122"/>
                <a:ea typeface="微软雅黑" panose="020B0503020204020204" pitchFamily="34" charset="-122"/>
              </a:rPr>
              <a:t>A</a:t>
            </a:r>
            <a:endParaRPr lang="en-US" altLang="zh-CN" sz="1600">
              <a:solidFill>
                <a:srgbClr val="023D7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549515" y="4476750"/>
            <a:ext cx="134620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中转银行</a:t>
            </a:r>
            <a:r>
              <a:rPr lang="en-US" altLang="zh-CN" sz="1600">
                <a:solidFill>
                  <a:srgbClr val="023D75"/>
                </a:solidFill>
                <a:latin typeface="微软雅黑" panose="020B0503020204020204" pitchFamily="34" charset="-122"/>
                <a:ea typeface="微软雅黑" panose="020B0503020204020204" pitchFamily="34" charset="-122"/>
              </a:rPr>
              <a:t>B</a:t>
            </a:r>
            <a:endParaRPr lang="en-US" altLang="zh-CN" sz="1600">
              <a:solidFill>
                <a:srgbClr val="023D7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666355" y="5161280"/>
            <a:ext cx="134620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支付系统</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05700" y="5969635"/>
            <a:ext cx="134620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收款方银行</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0186670" y="2527300"/>
            <a:ext cx="846455" cy="632460"/>
          </a:xfrm>
          <a:prstGeom prst="rect">
            <a:avLst/>
          </a:prstGeom>
          <a:noFill/>
        </p:spPr>
        <p:txBody>
          <a:bodyPr wrap="square" rtlCol="0">
            <a:spAutoFit/>
          </a:bodyPr>
          <a:lstStyle/>
          <a:p>
            <a:pPr algn="l">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中转银行费用</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159365" y="3250565"/>
            <a:ext cx="846455" cy="902970"/>
          </a:xfrm>
          <a:prstGeom prst="rect">
            <a:avLst/>
          </a:prstGeom>
          <a:noFill/>
        </p:spPr>
        <p:txBody>
          <a:bodyPr wrap="square" rtlCol="0">
            <a:spAutoFit/>
          </a:bodyPr>
          <a:lstStyle/>
          <a:p>
            <a:pPr algn="l">
              <a:lnSpc>
                <a:spcPct val="110000"/>
              </a:lnSpc>
            </a:pPr>
            <a:r>
              <a:rPr lang="zh-CN" altLang="en-US" sz="1600" b="1">
                <a:solidFill>
                  <a:schemeClr val="bg1"/>
                </a:solidFill>
                <a:latin typeface="微软雅黑" panose="020B0503020204020204" pitchFamily="34" charset="-122"/>
                <a:ea typeface="微软雅黑" panose="020B0503020204020204" pitchFamily="34" charset="-122"/>
              </a:rPr>
              <a:t>外汇汇兑及运营成本</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0243185" y="5184775"/>
            <a:ext cx="649605" cy="632460"/>
          </a:xfrm>
          <a:prstGeom prst="rect">
            <a:avLst/>
          </a:prstGeom>
          <a:noFill/>
        </p:spPr>
        <p:txBody>
          <a:bodyPr wrap="square" rtlCol="0">
            <a:spAutoFit/>
          </a:bodyPr>
          <a:lstStyle/>
          <a:p>
            <a:pPr algn="l">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其他成本</a:t>
            </a:r>
            <a:endParaRPr lang="zh-CN" altLang="zh-CN" sz="1600" b="1">
              <a:solidFill>
                <a:schemeClr val="bg1"/>
              </a:solidFill>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9947910" y="2430780"/>
            <a:ext cx="0" cy="3900805"/>
          </a:xfrm>
          <a:prstGeom prst="straightConnector1">
            <a:avLst/>
          </a:prstGeom>
          <a:ln w="38100">
            <a:solidFill>
              <a:schemeClr val="bg1">
                <a:lumMod val="6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704705" y="3197225"/>
            <a:ext cx="487045" cy="2411730"/>
          </a:xfrm>
          <a:prstGeom prst="rect">
            <a:avLst/>
          </a:prstGeom>
          <a:solidFill>
            <a:schemeClr val="bg1"/>
          </a:solidFill>
        </p:spPr>
        <p:txBody>
          <a:bodyPr vert="eaVert" wrap="square" rtlCol="0">
            <a:spAutoFit/>
          </a:bodyPr>
          <a:lstStyle/>
          <a:p>
            <a:pPr algn="just">
              <a:lnSpc>
                <a:spcPct val="110000"/>
              </a:lnSpc>
            </a:pPr>
            <a:r>
              <a:rPr lang="zh-CN" altLang="en-US">
                <a:solidFill>
                  <a:srgbClr val="023D75"/>
                </a:solidFill>
                <a:latin typeface="微软雅黑" panose="020B0503020204020204" pitchFamily="34" charset="-122"/>
                <a:ea typeface="微软雅黑" panose="020B0503020204020204" pitchFamily="34" charset="-122"/>
              </a:rPr>
              <a:t>目前</a:t>
            </a:r>
            <a:r>
              <a:rPr lang="en-US" altLang="zh-CN">
                <a:solidFill>
                  <a:srgbClr val="023D75"/>
                </a:solidFill>
                <a:latin typeface="微软雅黑" panose="020B0503020204020204" pitchFamily="34" charset="-122"/>
                <a:ea typeface="微软雅黑" panose="020B0503020204020204" pitchFamily="34" charset="-122"/>
              </a:rPr>
              <a:t>B2B</a:t>
            </a:r>
            <a:r>
              <a:rPr lang="zh-CN" altLang="en-US">
                <a:solidFill>
                  <a:srgbClr val="023D75"/>
                </a:solidFill>
                <a:latin typeface="微软雅黑" panose="020B0503020204020204" pitchFamily="34" charset="-122"/>
                <a:ea typeface="微软雅黑" panose="020B0503020204020204" pitchFamily="34" charset="-122"/>
              </a:rPr>
              <a:t>跨境支付成本</a:t>
            </a:r>
            <a:endParaRPr lang="zh-CN" altLang="en-US">
              <a:solidFill>
                <a:srgbClr val="023D75"/>
              </a:solidFill>
              <a:latin typeface="微软雅黑" panose="020B0503020204020204" pitchFamily="34" charset="-122"/>
              <a:ea typeface="微软雅黑" panose="020B0503020204020204" pitchFamily="34" charset="-122"/>
            </a:endParaRPr>
          </a:p>
        </p:txBody>
      </p:sp>
      <p:cxnSp>
        <p:nvCxnSpPr>
          <p:cNvPr id="31" name="直接箭头连接符 30"/>
          <p:cNvCxnSpPr/>
          <p:nvPr/>
        </p:nvCxnSpPr>
        <p:spPr>
          <a:xfrm>
            <a:off x="11099165" y="4153535"/>
            <a:ext cx="0" cy="2177415"/>
          </a:xfrm>
          <a:prstGeom prst="straightConnector1">
            <a:avLst/>
          </a:prstGeom>
          <a:ln w="38100">
            <a:solidFill>
              <a:schemeClr val="bg1">
                <a:lumMod val="6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1144250" y="4326890"/>
            <a:ext cx="728345" cy="1274445"/>
          </a:xfrm>
          <a:prstGeom prst="rect">
            <a:avLst/>
          </a:prstGeom>
          <a:noFill/>
        </p:spPr>
        <p:txBody>
          <a:bodyPr wrap="square" rtlCol="0">
            <a:spAutoFit/>
          </a:bodyPr>
          <a:lstStyle/>
          <a:p>
            <a:pPr algn="l">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区块链方案下每笔业务支付成本</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42570" y="1753870"/>
            <a:ext cx="494792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区块链对结算与清算方式产生变革性的影响</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38760" y="2169160"/>
            <a:ext cx="5878830" cy="103759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使用区块链交易的执行、清算和结算可以同时进行，节点交易受系统确认后自动写入分布式账本</a:t>
            </a:r>
            <a:endParaRPr lang="zh-CN" altLang="en-US" sz="14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400">
                <a:solidFill>
                  <a:srgbClr val="023D75"/>
                </a:solidFill>
                <a:latin typeface="微软雅黑" panose="020B0503020204020204" pitchFamily="34" charset="-122"/>
                <a:ea typeface="微软雅黑" panose="020B0503020204020204" pitchFamily="34" charset="-122"/>
              </a:rPr>
              <a:t>同时更新其他所有节点对应的分布式账本，自动化的运作机制可以大幅缩短结算所用周期</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par>
                                <p:cTn id="56" presetID="3" presetClass="entr" presetSubtype="1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linds(horizontal)">
                                      <p:cBhvr>
                                        <p:cTn id="61" dur="500"/>
                                        <p:tgtEl>
                                          <p:spTgt spid="3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9"/>
                                        </p:tgtEl>
                                        <p:attrNameLst>
                                          <p:attrName>style.visibility</p:attrName>
                                        </p:attrNameLst>
                                      </p:cBhvr>
                                      <p:to>
                                        <p:strVal val="visible"/>
                                      </p:to>
                                    </p:set>
                                    <p:animEffect transition="in" filter="blinds(horizontal)">
                                      <p:cBhvr>
                                        <p:cTn id="64" dur="500"/>
                                        <p:tgtEl>
                                          <p:spTgt spid="21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linds(horizontal)">
                                      <p:cBhvr>
                                        <p:cTn id="72" dur="500"/>
                                        <p:tgtEl>
                                          <p:spTgt spid="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linds(horizontal)">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blinds(horizontal)">
                                      <p:cBhvr>
                                        <p:cTn id="80" dur="500"/>
                                        <p:tgtEl>
                                          <p:spTgt spid="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linds(horizontal)">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blinds(horizontal)">
                                      <p:cBhvr>
                                        <p:cTn id="88" dur="500"/>
                                        <p:tgtEl>
                                          <p:spTgt spid="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blinds(horizontal)">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blinds(horizontal)">
                                      <p:cBhvr>
                                        <p:cTn id="96" dur="500"/>
                                        <p:tgtEl>
                                          <p:spTgt spid="1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blinds(horizontal)">
                                      <p:cBhvr>
                                        <p:cTn id="9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3" grpId="0" animBg="1"/>
      <p:bldP spid="14" grpId="0" animBg="1"/>
      <p:bldP spid="219" grpId="0" animBg="1"/>
      <p:bldP spid="15" grpId="0" animBg="1"/>
      <p:bldP spid="16" grpId="0" animBg="1"/>
      <p:bldP spid="17" grpId="0" animBg="1"/>
      <p:bldP spid="18" grpId="0" animBg="1"/>
      <p:bldP spid="19" grpId="0"/>
      <p:bldP spid="20" grpId="0"/>
      <p:bldP spid="21" grpId="0"/>
      <p:bldP spid="23" grpId="0"/>
      <p:bldP spid="24" grpId="0"/>
      <p:bldP spid="25" grpId="0"/>
      <p:bldP spid="26" grpId="0"/>
      <p:bldP spid="27" grpId="0"/>
      <p:bldP spid="28" grpId="0"/>
      <p:bldP spid="30" grpId="0" animBg="1"/>
      <p:bldP spid="32" grpId="0"/>
      <p:bldP spid="4"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9170035" cy="706755"/>
          </a:xfrm>
          <a:prstGeom prst="rect">
            <a:avLst/>
          </a:prstGeom>
          <a:noFill/>
        </p:spPr>
        <p:txBody>
          <a:bodyPr wrap="square" rtlCol="0">
            <a:spAutoFit/>
          </a:bodyPr>
          <a:lstStyle/>
          <a:p>
            <a:r>
              <a:rPr lang="zh-CN" altLang="zh-CN" sz="40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4000" b="1">
                <a:solidFill>
                  <a:schemeClr val="tx1"/>
                </a:solidFill>
                <a:latin typeface="微软雅黑" panose="020B0503020204020204" pitchFamily="34" charset="-122"/>
                <a:ea typeface="微软雅黑" panose="020B0503020204020204" pitchFamily="34" charset="-122"/>
                <a:sym typeface="+mn-ea"/>
              </a:rPr>
              <a:t>——</a:t>
            </a:r>
            <a:r>
              <a:rPr lang="zh-CN" altLang="en-US" sz="4000" b="1">
                <a:solidFill>
                  <a:schemeClr val="tx1"/>
                </a:solidFill>
                <a:latin typeface="微软雅黑" panose="020B0503020204020204" pitchFamily="34" charset="-122"/>
                <a:ea typeface="微软雅黑" panose="020B0503020204020204" pitchFamily="34" charset="-122"/>
                <a:sym typeface="+mn-ea"/>
              </a:rPr>
              <a:t>支付清算</a:t>
            </a:r>
            <a:endParaRPr lang="zh-CN" altLang="en-US" sz="4000" b="1">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81000" y="929005"/>
            <a:ext cx="11430000" cy="768350"/>
          </a:xfrm>
          <a:prstGeom prst="rect">
            <a:avLst/>
          </a:prstGeom>
          <a:noFill/>
        </p:spPr>
        <p:txBody>
          <a:bodyPr wrap="square" rtlCol="0">
            <a:spAutoFit/>
          </a:bodyPr>
          <a:lstStyle/>
          <a:p>
            <a:pPr algn="just">
              <a:lnSpc>
                <a:spcPct val="110000"/>
              </a:lnSpc>
            </a:pPr>
            <a:r>
              <a:rPr lang="en-US" altLang="zh-CN" sz="2000" b="1">
                <a:solidFill>
                  <a:schemeClr val="tx1"/>
                </a:solidFill>
                <a:latin typeface="微软雅黑" panose="020B0503020204020204" pitchFamily="34" charset="-122"/>
                <a:ea typeface="微软雅黑" panose="020B0503020204020204" pitchFamily="34" charset="-122"/>
              </a:rPr>
              <a:t>Ripple</a:t>
            </a:r>
            <a:r>
              <a:rPr lang="zh-CN" altLang="en-US" sz="2000" b="1">
                <a:solidFill>
                  <a:schemeClr val="tx1"/>
                </a:solidFill>
                <a:latin typeface="微软雅黑" panose="020B0503020204020204" pitchFamily="34" charset="-122"/>
                <a:ea typeface="微软雅黑" panose="020B0503020204020204" pitchFamily="34" charset="-122"/>
              </a:rPr>
              <a:t>是世界上第一个开放的可以转账任意一种货币的分布式支付网络平台，速度快、费用低；可以让银行的国际支付成本减少</a:t>
            </a:r>
            <a:r>
              <a:rPr lang="en-US" altLang="zh-CN" sz="2000" b="1">
                <a:solidFill>
                  <a:schemeClr val="tx1"/>
                </a:solidFill>
                <a:latin typeface="微软雅黑" panose="020B0503020204020204" pitchFamily="34" charset="-122"/>
                <a:ea typeface="微软雅黑" panose="020B0503020204020204" pitchFamily="34" charset="-122"/>
              </a:rPr>
              <a:t>33%</a:t>
            </a:r>
            <a:r>
              <a:rPr lang="zh-CN" altLang="en-US" sz="2000" b="1">
                <a:solidFill>
                  <a:schemeClr val="tx1"/>
                </a:solidFill>
                <a:latin typeface="微软雅黑" panose="020B0503020204020204" pitchFamily="34" charset="-122"/>
                <a:ea typeface="微软雅黑" panose="020B0503020204020204" pitchFamily="34" charset="-122"/>
              </a:rPr>
              <a:t>，并且可以在几秒内完成交易。</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30835" y="1682750"/>
            <a:ext cx="6664960" cy="327660"/>
          </a:xfrm>
          <a:prstGeom prst="rect">
            <a:avLst/>
          </a:prstGeom>
          <a:noFill/>
        </p:spPr>
        <p:txBody>
          <a:bodyPr wrap="square" rtlCol="0">
            <a:spAutoFit/>
          </a:bodyPr>
          <a:lstStyle/>
          <a:p>
            <a:pPr indent="0" algn="just">
              <a:lnSpc>
                <a:spcPct val="110000"/>
              </a:lnSpc>
              <a:buFont typeface="Arial" panose="020B0604020202020204" pitchFamily="34" charset="0"/>
              <a:buNone/>
            </a:pPr>
            <a:r>
              <a:rPr lang="zh-CN" altLang="en-US" sz="1400">
                <a:solidFill>
                  <a:schemeClr val="tx1"/>
                </a:solidFill>
                <a:latin typeface="微软雅黑" panose="020B0503020204020204" pitchFamily="34" charset="-122"/>
                <a:ea typeface="微软雅黑" panose="020B0503020204020204" pitchFamily="34" charset="-122"/>
              </a:rPr>
              <a:t>使用场景：</a:t>
            </a:r>
            <a:r>
              <a:rPr lang="en-US" altLang="zh-CN" sz="1400">
                <a:solidFill>
                  <a:schemeClr val="tx1"/>
                </a:solidFill>
                <a:latin typeface="微软雅黑" panose="020B0503020204020204" pitchFamily="34" charset="-122"/>
                <a:ea typeface="微软雅黑" panose="020B0503020204020204" pitchFamily="34" charset="-122"/>
                <a:sym typeface="+mn-ea"/>
              </a:rPr>
              <a:t>Ripple</a:t>
            </a:r>
            <a:r>
              <a:rPr lang="zh-CN" altLang="en-US" sz="1400">
                <a:solidFill>
                  <a:schemeClr val="tx1"/>
                </a:solidFill>
                <a:latin typeface="微软雅黑" panose="020B0503020204020204" pitchFamily="34" charset="-122"/>
                <a:ea typeface="微软雅黑" panose="020B0503020204020204" pitchFamily="34" charset="-122"/>
                <a:sym typeface="+mn-ea"/>
              </a:rPr>
              <a:t>通过</a:t>
            </a:r>
            <a:r>
              <a:rPr lang="en-US" altLang="zh-CN" sz="1400">
                <a:solidFill>
                  <a:schemeClr val="tx1"/>
                </a:solidFill>
                <a:latin typeface="微软雅黑" panose="020B0503020204020204" pitchFamily="34" charset="-122"/>
                <a:ea typeface="微软雅黑" panose="020B0503020204020204" pitchFamily="34" charset="-122"/>
                <a:sym typeface="+mn-ea"/>
              </a:rPr>
              <a:t>RippleNet</a:t>
            </a:r>
            <a:r>
              <a:rPr lang="zh-CN" altLang="en-US" sz="1400">
                <a:solidFill>
                  <a:schemeClr val="tx1"/>
                </a:solidFill>
                <a:latin typeface="微软雅黑" panose="020B0503020204020204" pitchFamily="34" charset="-122"/>
                <a:ea typeface="微软雅黑" panose="020B0503020204020204" pitchFamily="34" charset="-122"/>
                <a:sym typeface="+mn-ea"/>
              </a:rPr>
              <a:t>连接银行、支付服务供应商和数字货币交易平台。</a:t>
            </a:r>
            <a:endParaRPr lang="zh-CN" altLang="en-US" sz="1400">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827770" y="1682750"/>
            <a:ext cx="2799080" cy="327660"/>
          </a:xfrm>
          <a:prstGeom prst="rect">
            <a:avLst/>
          </a:prstGeom>
          <a:noFill/>
        </p:spPr>
        <p:txBody>
          <a:bodyPr wrap="square" rtlCol="0">
            <a:spAutoFit/>
          </a:bodyPr>
          <a:lstStyle/>
          <a:p>
            <a:pPr indent="0" algn="just">
              <a:lnSpc>
                <a:spcPct val="110000"/>
              </a:lnSpc>
              <a:buFont typeface="Arial" panose="020B0604020202020204" pitchFamily="34" charset="0"/>
              <a:buNone/>
            </a:pPr>
            <a:r>
              <a:rPr lang="en-US" altLang="zh-CN" sz="1400">
                <a:solidFill>
                  <a:schemeClr val="tx1"/>
                </a:solidFill>
                <a:latin typeface="微软雅黑" panose="020B0503020204020204" pitchFamily="34" charset="-122"/>
                <a:ea typeface="微软雅黑" panose="020B0503020204020204" pitchFamily="34" charset="-122"/>
                <a:sym typeface="+mn-ea"/>
              </a:rPr>
              <a:t>Ripple</a:t>
            </a:r>
            <a:r>
              <a:rPr lang="zh-CN" altLang="en-US" sz="1400">
                <a:solidFill>
                  <a:schemeClr val="tx1"/>
                </a:solidFill>
                <a:latin typeface="微软雅黑" panose="020B0503020204020204" pitchFamily="34" charset="-122"/>
                <a:ea typeface="微软雅黑" panose="020B0503020204020204" pitchFamily="34" charset="-122"/>
                <a:sym typeface="+mn-ea"/>
              </a:rPr>
              <a:t>的解决方案分为三部分：</a:t>
            </a:r>
            <a:endParaRPr lang="zh-CN" altLang="en-US" sz="1400">
              <a:solidFill>
                <a:schemeClr val="tx1"/>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225425" y="2113280"/>
            <a:ext cx="3872230" cy="40830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xCurrent</a:t>
            </a:r>
            <a:endParaRPr lang="en-US" altLang="zh-CN" sz="2000" b="1">
              <a:latin typeface="微软雅黑" panose="020B0503020204020204" pitchFamily="34" charset="-122"/>
              <a:ea typeface="微软雅黑" panose="020B0503020204020204" pitchFamily="34" charset="-122"/>
            </a:endParaRPr>
          </a:p>
        </p:txBody>
      </p:sp>
      <p:sp>
        <p:nvSpPr>
          <p:cNvPr id="8" name="矩形 7"/>
          <p:cNvSpPr/>
          <p:nvPr/>
        </p:nvSpPr>
        <p:spPr>
          <a:xfrm>
            <a:off x="4263390" y="2113280"/>
            <a:ext cx="4366260" cy="4083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xPapid</a:t>
            </a:r>
            <a:endParaRPr lang="en-US" altLang="zh-CN" sz="2000" b="1">
              <a:latin typeface="微软雅黑" panose="020B0503020204020204" pitchFamily="34" charset="-122"/>
              <a:ea typeface="微软雅黑" panose="020B0503020204020204" pitchFamily="34" charset="-122"/>
            </a:endParaRPr>
          </a:p>
        </p:txBody>
      </p:sp>
      <p:sp>
        <p:nvSpPr>
          <p:cNvPr id="9" name="矩形 8"/>
          <p:cNvSpPr/>
          <p:nvPr/>
        </p:nvSpPr>
        <p:spPr>
          <a:xfrm>
            <a:off x="8793480" y="2113280"/>
            <a:ext cx="3137535" cy="4083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xVia</a:t>
            </a:r>
            <a:endParaRPr lang="en-US" altLang="zh-CN" sz="2000" b="1">
              <a:latin typeface="微软雅黑" panose="020B0503020204020204" pitchFamily="34" charset="-122"/>
              <a:ea typeface="微软雅黑" panose="020B0503020204020204" pitchFamily="34" charset="-122"/>
            </a:endParaRPr>
          </a:p>
        </p:txBody>
      </p:sp>
      <p:sp>
        <p:nvSpPr>
          <p:cNvPr id="10" name="矩形 9"/>
          <p:cNvSpPr/>
          <p:nvPr/>
        </p:nvSpPr>
        <p:spPr>
          <a:xfrm>
            <a:off x="225425" y="2491105"/>
            <a:ext cx="3872230" cy="4080510"/>
          </a:xfrm>
          <a:prstGeom prst="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b="1">
              <a:latin typeface="微软雅黑" panose="020B0503020204020204" pitchFamily="34" charset="-122"/>
              <a:ea typeface="微软雅黑" panose="020B0503020204020204" pitchFamily="34" charset="-122"/>
            </a:endParaRPr>
          </a:p>
        </p:txBody>
      </p:sp>
      <p:sp>
        <p:nvSpPr>
          <p:cNvPr id="11" name="矩形 10"/>
          <p:cNvSpPr/>
          <p:nvPr/>
        </p:nvSpPr>
        <p:spPr>
          <a:xfrm>
            <a:off x="4266565" y="2521585"/>
            <a:ext cx="4363085" cy="4036060"/>
          </a:xfrm>
          <a:prstGeom prst="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2" name="矩形 11"/>
          <p:cNvSpPr/>
          <p:nvPr/>
        </p:nvSpPr>
        <p:spPr>
          <a:xfrm>
            <a:off x="8793480" y="2506345"/>
            <a:ext cx="3137535" cy="4050665"/>
          </a:xfrm>
          <a:prstGeom prst="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3" name="文本框 12"/>
          <p:cNvSpPr txBox="1"/>
          <p:nvPr/>
        </p:nvSpPr>
        <p:spPr>
          <a:xfrm>
            <a:off x="225425" y="2506345"/>
            <a:ext cx="3872230" cy="4050665"/>
          </a:xfrm>
          <a:prstGeom prst="rect">
            <a:avLst/>
          </a:prstGeom>
          <a:noFill/>
        </p:spPr>
        <p:txBody>
          <a:bodyPr wrap="square" rtlCol="0">
            <a:spAutoFit/>
          </a:bodyPr>
          <a:lstStyle/>
          <a:p>
            <a:pPr algn="just">
              <a:lnSpc>
                <a:spcPct val="110000"/>
              </a:lnSpc>
            </a:pPr>
            <a:r>
              <a:rPr lang="en-US" altLang="zh-CN">
                <a:solidFill>
                  <a:schemeClr val="tx1"/>
                </a:solidFill>
                <a:latin typeface="微软雅黑" panose="020B0503020204020204" pitchFamily="34" charset="-122"/>
                <a:ea typeface="微软雅黑" panose="020B0503020204020204" pitchFamily="34" charset="-122"/>
              </a:rPr>
              <a:t>x</a:t>
            </a:r>
            <a:r>
              <a:rPr lang="en-US" altLang="zh-CN">
                <a:solidFill>
                  <a:schemeClr val="tx1"/>
                </a:solidFill>
                <a:latin typeface="微软雅黑" panose="020B0503020204020204" pitchFamily="34" charset="-122"/>
                <a:ea typeface="微软雅黑" panose="020B0503020204020204" pitchFamily="34" charset="-122"/>
                <a:sym typeface="+mn-ea"/>
              </a:rPr>
              <a:t>Current</a:t>
            </a:r>
            <a:r>
              <a:rPr lang="zh-CN" altLang="en-US">
                <a:solidFill>
                  <a:schemeClr val="tx1"/>
                </a:solidFill>
                <a:latin typeface="微软雅黑" panose="020B0503020204020204" pitchFamily="34" charset="-122"/>
                <a:ea typeface="微软雅黑" panose="020B0503020204020204" pitchFamily="34" charset="-122"/>
                <a:sym typeface="+mn-ea"/>
              </a:rPr>
              <a:t>是</a:t>
            </a:r>
            <a:r>
              <a:rPr lang="en-US" altLang="zh-CN">
                <a:solidFill>
                  <a:schemeClr val="tx1"/>
                </a:solidFill>
                <a:latin typeface="微软雅黑" panose="020B0503020204020204" pitchFamily="34" charset="-122"/>
                <a:ea typeface="微软雅黑" panose="020B0503020204020204" pitchFamily="34" charset="-122"/>
                <a:sym typeface="+mn-ea"/>
              </a:rPr>
              <a:t>Ripple</a:t>
            </a:r>
            <a:r>
              <a:rPr lang="zh-CN" altLang="en-US">
                <a:solidFill>
                  <a:schemeClr val="tx1"/>
                </a:solidFill>
                <a:latin typeface="微软雅黑" panose="020B0503020204020204" pitchFamily="34" charset="-122"/>
                <a:ea typeface="微软雅黑" panose="020B0503020204020204" pitchFamily="34" charset="-122"/>
                <a:sym typeface="+mn-ea"/>
              </a:rPr>
              <a:t>公司的</a:t>
            </a:r>
            <a:r>
              <a:rPr lang="zh-CN" altLang="en-US" b="1">
                <a:solidFill>
                  <a:srgbClr val="FF0000"/>
                </a:solidFill>
                <a:latin typeface="微软雅黑" panose="020B0503020204020204" pitchFamily="34" charset="-122"/>
                <a:ea typeface="微软雅黑" panose="020B0503020204020204" pitchFamily="34" charset="-122"/>
                <a:sym typeface="+mn-ea"/>
              </a:rPr>
              <a:t>企业软件解决方案</a:t>
            </a:r>
            <a:r>
              <a:rPr lang="zh-CN" altLang="en-US">
                <a:solidFill>
                  <a:schemeClr val="tx1"/>
                </a:solidFill>
                <a:latin typeface="微软雅黑" panose="020B0503020204020204" pitchFamily="34" charset="-122"/>
                <a:ea typeface="微软雅黑" panose="020B0503020204020204" pitchFamily="34" charset="-122"/>
                <a:sym typeface="+mn-ea"/>
              </a:rPr>
              <a:t>，让银行可以快速处理跨境支付，并且可以进行端到端的追溯。</a:t>
            </a:r>
            <a:endParaRPr lang="zh-CN" altLang="en-US">
              <a:solidFill>
                <a:schemeClr val="tx1"/>
              </a:solidFill>
              <a:latin typeface="微软雅黑" panose="020B0503020204020204" pitchFamily="34" charset="-122"/>
              <a:ea typeface="微软雅黑" panose="020B0503020204020204" pitchFamily="34" charset="-122"/>
              <a:sym typeface="+mn-ea"/>
            </a:endParaRPr>
          </a:p>
          <a:p>
            <a:pPr algn="just">
              <a:lnSpc>
                <a:spcPct val="110000"/>
              </a:lnSpc>
            </a:pPr>
            <a:r>
              <a:rPr lang="zh-CN" altLang="en-US">
                <a:solidFill>
                  <a:schemeClr val="tx1"/>
                </a:solidFill>
                <a:latin typeface="微软雅黑" panose="020B0503020204020204" pitchFamily="34" charset="-122"/>
                <a:ea typeface="微软雅黑" panose="020B0503020204020204" pitchFamily="34" charset="-122"/>
                <a:sym typeface="+mn-ea"/>
              </a:rPr>
              <a:t>利用</a:t>
            </a:r>
            <a:r>
              <a:rPr lang="en-US" altLang="zh-CN">
                <a:solidFill>
                  <a:schemeClr val="tx1"/>
                </a:solidFill>
                <a:latin typeface="微软雅黑" panose="020B0503020204020204" pitchFamily="34" charset="-122"/>
                <a:ea typeface="微软雅黑" panose="020B0503020204020204" pitchFamily="34" charset="-122"/>
                <a:sym typeface="+mn-ea"/>
              </a:rPr>
              <a:t>xCurrent</a:t>
            </a:r>
            <a:r>
              <a:rPr lang="zh-CN" altLang="en-US">
                <a:solidFill>
                  <a:schemeClr val="tx1"/>
                </a:solidFill>
                <a:latin typeface="微软雅黑" panose="020B0503020204020204" pitchFamily="34" charset="-122"/>
                <a:ea typeface="微软雅黑" panose="020B0503020204020204" pitchFamily="34" charset="-122"/>
                <a:sym typeface="+mn-ea"/>
              </a:rPr>
              <a:t>，银行可以实时通知对方，在发起交易之前确认支付细节，并在交易完成以后马上确定交割。</a:t>
            </a:r>
            <a:endParaRPr lang="zh-CN" altLang="en-US">
              <a:solidFill>
                <a:schemeClr val="tx1"/>
              </a:solidFill>
              <a:latin typeface="微软雅黑" panose="020B0503020204020204" pitchFamily="34" charset="-122"/>
              <a:ea typeface="微软雅黑" panose="020B0503020204020204" pitchFamily="34" charset="-122"/>
              <a:sym typeface="+mn-ea"/>
            </a:endParaRPr>
          </a:p>
          <a:p>
            <a:pPr algn="just">
              <a:lnSpc>
                <a:spcPct val="110000"/>
              </a:lnSpc>
            </a:pPr>
            <a:r>
              <a:rPr lang="en-US" altLang="zh-CN" b="1">
                <a:solidFill>
                  <a:schemeClr val="tx1"/>
                </a:solidFill>
                <a:latin typeface="微软雅黑" panose="020B0503020204020204" pitchFamily="34" charset="-122"/>
                <a:ea typeface="微软雅黑" panose="020B0503020204020204" pitchFamily="34" charset="-122"/>
                <a:sym typeface="+mn-ea"/>
              </a:rPr>
              <a:t>xCurrent</a:t>
            </a:r>
            <a:r>
              <a:rPr lang="zh-CN" altLang="en-US" b="1">
                <a:solidFill>
                  <a:schemeClr val="tx1"/>
                </a:solidFill>
                <a:latin typeface="微软雅黑" panose="020B0503020204020204" pitchFamily="34" charset="-122"/>
                <a:ea typeface="微软雅黑" panose="020B0503020204020204" pitchFamily="34" charset="-122"/>
                <a:sym typeface="+mn-ea"/>
              </a:rPr>
              <a:t>有四个组件：</a:t>
            </a:r>
            <a:endParaRPr lang="zh-CN" altLang="en-US">
              <a:solidFill>
                <a:schemeClr val="tx1"/>
              </a:solidFill>
              <a:latin typeface="微软雅黑" panose="020B0503020204020204" pitchFamily="34" charset="-122"/>
              <a:ea typeface="微软雅黑" panose="020B0503020204020204" pitchFamily="34" charset="-122"/>
              <a:sym typeface="+mn-ea"/>
            </a:endParaRPr>
          </a:p>
          <a:p>
            <a:pPr marL="285750" indent="-285750" algn="just">
              <a:lnSpc>
                <a:spcPct val="110000"/>
              </a:lnSpc>
              <a:buFont typeface="Arial" panose="020B0604020202020204" pitchFamily="34" charset="0"/>
              <a:buChar char="•"/>
            </a:pPr>
            <a:r>
              <a:rPr lang="en-US" altLang="zh-CN">
                <a:solidFill>
                  <a:schemeClr val="tx1"/>
                </a:solidFill>
                <a:latin typeface="微软雅黑" panose="020B0503020204020204" pitchFamily="34" charset="-122"/>
                <a:ea typeface="微软雅黑" panose="020B0503020204020204" pitchFamily="34" charset="-122"/>
                <a:sym typeface="+mn-ea"/>
              </a:rPr>
              <a:t>Messenger,</a:t>
            </a:r>
            <a:r>
              <a:rPr lang="zh-CN" altLang="en-US">
                <a:solidFill>
                  <a:schemeClr val="tx1"/>
                </a:solidFill>
                <a:latin typeface="微软雅黑" panose="020B0503020204020204" pitchFamily="34" charset="-122"/>
                <a:ea typeface="微软雅黑" panose="020B0503020204020204" pitchFamily="34" charset="-122"/>
                <a:sym typeface="+mn-ea"/>
              </a:rPr>
              <a:t>基于</a:t>
            </a:r>
            <a:r>
              <a:rPr lang="en-US" altLang="zh-CN">
                <a:solidFill>
                  <a:schemeClr val="tx1"/>
                </a:solidFill>
                <a:latin typeface="微软雅黑" panose="020B0503020204020204" pitchFamily="34" charset="-122"/>
                <a:ea typeface="微软雅黑" panose="020B0503020204020204" pitchFamily="34" charset="-122"/>
                <a:sym typeface="+mn-ea"/>
              </a:rPr>
              <a:t>API</a:t>
            </a:r>
            <a:r>
              <a:rPr lang="zh-CN" altLang="en-US">
                <a:solidFill>
                  <a:schemeClr val="tx1"/>
                </a:solidFill>
                <a:latin typeface="微软雅黑" panose="020B0503020204020204" pitchFamily="34" charset="-122"/>
                <a:ea typeface="微软雅黑" panose="020B0503020204020204" pitchFamily="34" charset="-122"/>
                <a:sym typeface="+mn-ea"/>
              </a:rPr>
              <a:t>的双向通信组件。</a:t>
            </a:r>
            <a:endParaRPr lang="zh-CN" altLang="en-US">
              <a:solidFill>
                <a:schemeClr val="tx1"/>
              </a:solidFill>
              <a:latin typeface="微软雅黑" panose="020B0503020204020204" pitchFamily="34" charset="-122"/>
              <a:ea typeface="微软雅黑" panose="020B0503020204020204" pitchFamily="34" charset="-122"/>
              <a:sym typeface="+mn-ea"/>
            </a:endParaRPr>
          </a:p>
          <a:p>
            <a:pPr marL="285750" indent="-285750" algn="just">
              <a:lnSpc>
                <a:spcPct val="110000"/>
              </a:lnSpc>
              <a:buFont typeface="Arial" panose="020B0604020202020204" pitchFamily="34" charset="0"/>
              <a:buChar char="•"/>
            </a:pPr>
            <a:r>
              <a:rPr lang="en-US" altLang="zh-CN">
                <a:solidFill>
                  <a:schemeClr val="tx1"/>
                </a:solidFill>
                <a:latin typeface="微软雅黑" panose="020B0503020204020204" pitchFamily="34" charset="-122"/>
                <a:ea typeface="微软雅黑" panose="020B0503020204020204" pitchFamily="34" charset="-122"/>
                <a:sym typeface="+mn-ea"/>
              </a:rPr>
              <a:t>Validator</a:t>
            </a:r>
            <a:r>
              <a:rPr lang="zh-CN" altLang="en-US">
                <a:solidFill>
                  <a:schemeClr val="tx1"/>
                </a:solidFill>
                <a:latin typeface="微软雅黑" panose="020B0503020204020204" pitchFamily="34" charset="-122"/>
                <a:ea typeface="微软雅黑" panose="020B0503020204020204" pitchFamily="34" charset="-122"/>
                <a:sym typeface="+mn-ea"/>
              </a:rPr>
              <a:t>，银行通用账本的子集，用来追踪信用，借贷，交易过程。</a:t>
            </a:r>
            <a:endParaRPr lang="zh-CN" altLang="en-US">
              <a:solidFill>
                <a:schemeClr val="tx1"/>
              </a:solidFill>
              <a:latin typeface="微软雅黑" panose="020B0503020204020204" pitchFamily="34" charset="-122"/>
              <a:ea typeface="微软雅黑" panose="020B0503020204020204" pitchFamily="34" charset="-122"/>
              <a:sym typeface="+mn-ea"/>
            </a:endParaRPr>
          </a:p>
          <a:p>
            <a:pPr marL="285750" indent="-285750" algn="just">
              <a:lnSpc>
                <a:spcPct val="110000"/>
              </a:lnSpc>
              <a:buFont typeface="Arial" panose="020B0604020202020204" pitchFamily="34" charset="0"/>
              <a:buChar char="•"/>
            </a:pPr>
            <a:r>
              <a:rPr lang="en-US" altLang="zh-CN">
                <a:solidFill>
                  <a:schemeClr val="tx1"/>
                </a:solidFill>
                <a:latin typeface="微软雅黑" panose="020B0503020204020204" pitchFamily="34" charset="-122"/>
                <a:ea typeface="微软雅黑" panose="020B0503020204020204" pitchFamily="34" charset="-122"/>
                <a:sym typeface="+mn-ea"/>
              </a:rPr>
              <a:t>FX Ticker,</a:t>
            </a:r>
            <a:r>
              <a:rPr lang="zh-CN" altLang="en-US">
                <a:solidFill>
                  <a:schemeClr val="tx1"/>
                </a:solidFill>
                <a:latin typeface="微软雅黑" panose="020B0503020204020204" pitchFamily="34" charset="-122"/>
                <a:ea typeface="微软雅黑" panose="020B0503020204020204" pitchFamily="34" charset="-122"/>
                <a:sym typeface="+mn-ea"/>
              </a:rPr>
              <a:t>提供账本之间的汇率，追踪汇率和授权凭证。</a:t>
            </a: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4243705" y="2491105"/>
            <a:ext cx="4385945" cy="4050665"/>
          </a:xfrm>
          <a:prstGeom prst="rect">
            <a:avLst/>
          </a:prstGeom>
          <a:noFill/>
        </p:spPr>
        <p:txBody>
          <a:bodyPr wrap="square" rtlCol="0">
            <a:spAutoFit/>
          </a:bodyPr>
          <a:lstStyle/>
          <a:p>
            <a:pPr algn="just">
              <a:lnSpc>
                <a:spcPct val="110000"/>
              </a:lnSpc>
            </a:pPr>
            <a:r>
              <a:rPr b="1">
                <a:solidFill>
                  <a:schemeClr val="tx1"/>
                </a:solidFill>
                <a:latin typeface="微软雅黑" panose="020B0503020204020204" pitchFamily="34" charset="-122"/>
                <a:ea typeface="微软雅黑" panose="020B0503020204020204" pitchFamily="34" charset="-122"/>
              </a:rPr>
              <a:t>低成本流动性</a:t>
            </a:r>
            <a:endParaRPr>
              <a:solidFill>
                <a:schemeClr val="tx1"/>
              </a:solidFill>
              <a:latin typeface="微软雅黑" panose="020B0503020204020204" pitchFamily="34" charset="-122"/>
              <a:ea typeface="微软雅黑" panose="020B0503020204020204" pitchFamily="34" charset="-122"/>
            </a:endParaRPr>
          </a:p>
          <a:p>
            <a:pPr algn="just">
              <a:lnSpc>
                <a:spcPct val="110000"/>
              </a:lnSpc>
            </a:pPr>
            <a:r>
              <a:rPr>
                <a:solidFill>
                  <a:schemeClr val="tx1"/>
                </a:solidFill>
                <a:latin typeface="微软雅黑" panose="020B0503020204020204" pitchFamily="34" charset="-122"/>
                <a:ea typeface="微软雅黑" panose="020B0503020204020204" pitchFamily="34" charset="-122"/>
              </a:rPr>
              <a:t>xRapid适用于希望用最低的流动性成本提升客户体验的支付服务供应商和其他金融机构。因为付款到新兴市场常常需要有预存资金的当地货币账户,所以流动性成本往往很高。xRapid大大降低流动性的资金要求。</a:t>
            </a:r>
            <a:endParaRPr>
              <a:solidFill>
                <a:schemeClr val="tx1"/>
              </a:solidFill>
              <a:latin typeface="微软雅黑" panose="020B0503020204020204" pitchFamily="34" charset="-122"/>
              <a:ea typeface="微软雅黑" panose="020B0503020204020204" pitchFamily="34" charset="-122"/>
            </a:endParaRPr>
          </a:p>
          <a:p>
            <a:pPr algn="just">
              <a:lnSpc>
                <a:spcPct val="110000"/>
              </a:lnSpc>
            </a:pPr>
            <a:r>
              <a:rPr b="1">
                <a:solidFill>
                  <a:schemeClr val="tx1"/>
                </a:solidFill>
                <a:latin typeface="微软雅黑" panose="020B0503020204020204" pitchFamily="34" charset="-122"/>
                <a:ea typeface="微软雅黑" panose="020B0503020204020204" pitchFamily="34" charset="-122"/>
              </a:rPr>
              <a:t>由用于支付的数字货币XRP所驱动</a:t>
            </a:r>
            <a:endParaRPr>
              <a:solidFill>
                <a:schemeClr val="tx1"/>
              </a:solidFill>
              <a:latin typeface="微软雅黑" panose="020B0503020204020204" pitchFamily="34" charset="-122"/>
              <a:ea typeface="微软雅黑" panose="020B0503020204020204" pitchFamily="34" charset="-122"/>
            </a:endParaRPr>
          </a:p>
          <a:p>
            <a:pPr algn="just">
              <a:lnSpc>
                <a:spcPct val="110000"/>
              </a:lnSpc>
            </a:pPr>
            <a:r>
              <a:rPr>
                <a:solidFill>
                  <a:schemeClr val="tx1"/>
                </a:solidFill>
                <a:latin typeface="微软雅黑" panose="020B0503020204020204" pitchFamily="34" charset="-122"/>
                <a:ea typeface="微软雅黑" panose="020B0503020204020204" pitchFamily="34" charset="-122"/>
              </a:rPr>
              <a:t>xRapid独有地使用数字货币XRP来提供按需流动性,实现在新兴市场的实时支付的同时,大大降低成本。XRP面向企业应用而生,为银行及支付服务供应商提供一种高效率、可拓展而可靠的跨境支付资金流动方式。</a:t>
            </a:r>
            <a:endParaRPr>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738870" y="2521585"/>
            <a:ext cx="3192145" cy="2832100"/>
          </a:xfrm>
          <a:prstGeom prst="rect">
            <a:avLst/>
          </a:prstGeom>
          <a:noFill/>
        </p:spPr>
        <p:txBody>
          <a:bodyPr wrap="square" rtlCol="0">
            <a:spAutoFit/>
          </a:bodyPr>
          <a:lstStyle/>
          <a:p>
            <a:pPr algn="l">
              <a:lnSpc>
                <a:spcPct val="110000"/>
              </a:lnSpc>
            </a:pPr>
            <a:r>
              <a:rPr lang="en-US" b="1">
                <a:solidFill>
                  <a:schemeClr val="tx1"/>
                </a:solidFill>
                <a:latin typeface="微软雅黑" panose="020B0503020204020204" pitchFamily="34" charset="-122"/>
                <a:ea typeface="微软雅黑" panose="020B0503020204020204" pitchFamily="34" charset="-122"/>
              </a:rPr>
              <a:t>xVia</a:t>
            </a:r>
            <a:r>
              <a:rPr lang="zh-CN" altLang="en-US" b="1">
                <a:solidFill>
                  <a:schemeClr val="tx1"/>
                </a:solidFill>
                <a:latin typeface="微软雅黑" panose="020B0503020204020204" pitchFamily="34" charset="-122"/>
                <a:ea typeface="微软雅黑" panose="020B0503020204020204" pitchFamily="34" charset="-122"/>
              </a:rPr>
              <a:t>标准支付界面</a:t>
            </a:r>
            <a:endParaRPr>
              <a:solidFill>
                <a:schemeClr val="tx1"/>
              </a:solidFill>
              <a:latin typeface="微软雅黑" panose="020B0503020204020204" pitchFamily="34" charset="-122"/>
              <a:ea typeface="微软雅黑" panose="020B0503020204020204" pitchFamily="34" charset="-122"/>
            </a:endParaRPr>
          </a:p>
          <a:p>
            <a:pPr algn="l">
              <a:lnSpc>
                <a:spcPct val="110000"/>
              </a:lnSpc>
            </a:pPr>
            <a:r>
              <a:rPr lang="en-US">
                <a:solidFill>
                  <a:schemeClr val="tx1"/>
                </a:solidFill>
                <a:latin typeface="微软雅黑" panose="020B0503020204020204" pitchFamily="34" charset="-122"/>
                <a:ea typeface="微软雅黑" panose="020B0503020204020204" pitchFamily="34" charset="-122"/>
                <a:sym typeface="+mn-ea"/>
              </a:rPr>
              <a:t>xVia</a:t>
            </a:r>
            <a:r>
              <a:rPr lang="zh-CN" altLang="en-US">
                <a:solidFill>
                  <a:schemeClr val="tx1"/>
                </a:solidFill>
                <a:latin typeface="微软雅黑" panose="020B0503020204020204" pitchFamily="34" charset="-122"/>
                <a:ea typeface="微软雅黑" panose="020B0503020204020204" pitchFamily="34" charset="-122"/>
                <a:sym typeface="+mn-ea"/>
              </a:rPr>
              <a:t>适用于希望通过标准界面在不同的网络上支付款项的企业、支付服务供应商和银行。</a:t>
            </a:r>
            <a:endParaRPr lang="zh-CN" altLang="en-US">
              <a:solidFill>
                <a:schemeClr val="tx1"/>
              </a:solidFill>
              <a:latin typeface="微软雅黑" panose="020B0503020204020204" pitchFamily="34" charset="-122"/>
              <a:ea typeface="微软雅黑" panose="020B0503020204020204" pitchFamily="34" charset="-122"/>
              <a:sym typeface="+mn-ea"/>
            </a:endParaRPr>
          </a:p>
          <a:p>
            <a:pPr algn="l">
              <a:lnSpc>
                <a:spcPct val="110000"/>
              </a:lnSpc>
            </a:pPr>
            <a:r>
              <a:rPr lang="en-US" altLang="zh-CN">
                <a:solidFill>
                  <a:schemeClr val="tx1"/>
                </a:solidFill>
                <a:latin typeface="微软雅黑" panose="020B0503020204020204" pitchFamily="34" charset="-122"/>
                <a:ea typeface="微软雅黑" panose="020B0503020204020204" pitchFamily="34" charset="-122"/>
                <a:sym typeface="+mn-ea"/>
              </a:rPr>
              <a:t>xVia</a:t>
            </a:r>
            <a:r>
              <a:rPr lang="zh-CN" altLang="en-US">
                <a:solidFill>
                  <a:schemeClr val="tx1"/>
                </a:solidFill>
                <a:latin typeface="微软雅黑" panose="020B0503020204020204" pitchFamily="34" charset="-122"/>
                <a:ea typeface="微软雅黑" panose="020B0503020204020204" pitchFamily="34" charset="-122"/>
                <a:sym typeface="+mn-ea"/>
              </a:rPr>
              <a:t>的应用程序编程接口简单，无需额外安装软件，用户可以无缝地向世界各地的客户支付款项，全程了解支付状态，更可附上发票等补充信息。</a:t>
            </a:r>
            <a:endParaRPr lang="zh-CN" altLang="en-US">
              <a:solidFill>
                <a:schemeClr val="tx1"/>
              </a:solidFill>
              <a:latin typeface="微软雅黑" panose="020B0503020204020204" pitchFamily="34" charset="-122"/>
              <a:ea typeface="微软雅黑" panose="020B0503020204020204" pitchFamily="34" charset="-122"/>
              <a:sym typeface="+mn-ea"/>
            </a:endParaRPr>
          </a:p>
        </p:txBody>
      </p:sp>
      <p:pic>
        <p:nvPicPr>
          <p:cNvPr id="18" name="图片 17"/>
          <p:cNvPicPr>
            <a:picLocks noChangeAspect="1"/>
          </p:cNvPicPr>
          <p:nvPr/>
        </p:nvPicPr>
        <p:blipFill>
          <a:blip r:embed="rId1"/>
          <a:stretch>
            <a:fillRect/>
          </a:stretch>
        </p:blipFill>
        <p:spPr>
          <a:xfrm>
            <a:off x="8827770" y="5353685"/>
            <a:ext cx="3050540" cy="1027430"/>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P spid="7" grpId="0" animBg="1"/>
      <p:bldP spid="8" grpId="0" animBg="1"/>
      <p:bldP spid="9" grpId="0" animBg="1"/>
      <p:bldP spid="10" grpId="0" animBg="1"/>
      <p:bldP spid="11" grpId="0" animBg="1"/>
      <p:bldP spid="12" grpId="0" animBg="1"/>
      <p:bldP spid="13"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54646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数字票据</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81000" y="1017270"/>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数字票据是在保留现有票据属性、法律法规和市场的基础上，利用区块链技术的优势，开发出的一种全新的电子票据形式，具有更安全、更便捷、性价比更高的优势。</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83005" y="2031365"/>
            <a:ext cx="148590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存在问题</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76850" y="2031365"/>
            <a:ext cx="159131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目标解决方案</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631045" y="2031365"/>
            <a:ext cx="148590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区块链特征</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4969510" y="2672715"/>
            <a:ext cx="2207260" cy="7861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数据完整</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信息透明</a:t>
            </a:r>
            <a:endParaRPr lang="zh-CN" altLang="en-US" sz="2000" b="1">
              <a:latin typeface="微软雅黑" panose="020B0503020204020204" pitchFamily="34" charset="-122"/>
              <a:ea typeface="微软雅黑" panose="020B0503020204020204" pitchFamily="34" charset="-122"/>
            </a:endParaRPr>
          </a:p>
        </p:txBody>
      </p:sp>
      <p:sp>
        <p:nvSpPr>
          <p:cNvPr id="9" name="矩形 8"/>
          <p:cNvSpPr/>
          <p:nvPr/>
        </p:nvSpPr>
        <p:spPr>
          <a:xfrm>
            <a:off x="4968875" y="3609975"/>
            <a:ext cx="2207260" cy="7861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去中介化</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真实可靠</a:t>
            </a:r>
            <a:endParaRPr lang="zh-CN" altLang="en-US" sz="2000" b="1">
              <a:latin typeface="微软雅黑" panose="020B0503020204020204" pitchFamily="34" charset="-122"/>
              <a:ea typeface="微软雅黑" panose="020B0503020204020204" pitchFamily="34" charset="-122"/>
            </a:endParaRPr>
          </a:p>
        </p:txBody>
      </p:sp>
      <p:sp>
        <p:nvSpPr>
          <p:cNvPr id="10" name="矩形 9"/>
          <p:cNvSpPr/>
          <p:nvPr/>
        </p:nvSpPr>
        <p:spPr>
          <a:xfrm>
            <a:off x="4992370" y="5506085"/>
            <a:ext cx="2207260" cy="7861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全流程可审计</a:t>
            </a:r>
            <a:endParaRPr lang="zh-CN" altLang="en-US" sz="2000" b="1">
              <a:latin typeface="微软雅黑" panose="020B0503020204020204" pitchFamily="34" charset="-122"/>
              <a:ea typeface="微软雅黑" panose="020B0503020204020204" pitchFamily="34" charset="-122"/>
            </a:endParaRPr>
          </a:p>
        </p:txBody>
      </p:sp>
      <p:sp>
        <p:nvSpPr>
          <p:cNvPr id="11" name="矩形 10"/>
          <p:cNvSpPr/>
          <p:nvPr/>
        </p:nvSpPr>
        <p:spPr>
          <a:xfrm>
            <a:off x="4992370" y="4561205"/>
            <a:ext cx="2207260" cy="7861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可视化</a:t>
            </a:r>
            <a:endParaRPr lang="zh-CN" altLang="en-US" sz="2000" b="1">
              <a:latin typeface="微软雅黑" panose="020B0503020204020204" pitchFamily="34" charset="-122"/>
              <a:ea typeface="微软雅黑" panose="020B0503020204020204" pitchFamily="34" charset="-122"/>
            </a:endParaRPr>
          </a:p>
        </p:txBody>
      </p:sp>
      <p:sp>
        <p:nvSpPr>
          <p:cNvPr id="12" name="矩形 11"/>
          <p:cNvSpPr/>
          <p:nvPr/>
        </p:nvSpPr>
        <p:spPr>
          <a:xfrm>
            <a:off x="647065" y="2672715"/>
            <a:ext cx="2207260" cy="78613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贸易背景造假</a:t>
            </a:r>
            <a:endParaRPr lang="zh-CN" altLang="en-US" sz="2000" b="1">
              <a:latin typeface="微软雅黑" panose="020B0503020204020204" pitchFamily="34" charset="-122"/>
              <a:ea typeface="微软雅黑" panose="020B0503020204020204" pitchFamily="34" charset="-122"/>
            </a:endParaRPr>
          </a:p>
        </p:txBody>
      </p:sp>
      <p:sp>
        <p:nvSpPr>
          <p:cNvPr id="13" name="矩形 12"/>
          <p:cNvSpPr/>
          <p:nvPr/>
        </p:nvSpPr>
        <p:spPr>
          <a:xfrm>
            <a:off x="647065" y="3609975"/>
            <a:ext cx="2207260" cy="78613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一票多卖</a:t>
            </a: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647065" y="4561205"/>
            <a:ext cx="2207260" cy="78613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背书不连续</a:t>
            </a:r>
            <a:endParaRPr lang="zh-CN" altLang="en-US" sz="2000" b="1">
              <a:latin typeface="微软雅黑" panose="020B0503020204020204" pitchFamily="34" charset="-122"/>
              <a:ea typeface="微软雅黑" panose="020B0503020204020204" pitchFamily="34" charset="-122"/>
            </a:endParaRPr>
          </a:p>
        </p:txBody>
      </p:sp>
      <p:sp>
        <p:nvSpPr>
          <p:cNvPr id="15" name="矩形 14"/>
          <p:cNvSpPr/>
          <p:nvPr/>
        </p:nvSpPr>
        <p:spPr>
          <a:xfrm>
            <a:off x="647065" y="5506085"/>
            <a:ext cx="2207260" cy="78613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审计困难成本高</a:t>
            </a:r>
            <a:endParaRPr lang="zh-CN" altLang="en-US" sz="2000" b="1">
              <a:latin typeface="微软雅黑" panose="020B0503020204020204" pitchFamily="34" charset="-122"/>
              <a:ea typeface="微软雅黑" panose="020B0503020204020204" pitchFamily="34" charset="-122"/>
            </a:endParaRPr>
          </a:p>
        </p:txBody>
      </p:sp>
      <p:sp>
        <p:nvSpPr>
          <p:cNvPr id="16" name="矩形 15"/>
          <p:cNvSpPr/>
          <p:nvPr/>
        </p:nvSpPr>
        <p:spPr>
          <a:xfrm>
            <a:off x="9270365" y="2672715"/>
            <a:ext cx="2207260" cy="786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分布式</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共享总账</a:t>
            </a:r>
            <a:endParaRPr lang="zh-CN" altLang="en-US" sz="2000" b="1">
              <a:latin typeface="微软雅黑" panose="020B0503020204020204" pitchFamily="34" charset="-122"/>
              <a:ea typeface="微软雅黑" panose="020B0503020204020204" pitchFamily="34" charset="-122"/>
            </a:endParaRPr>
          </a:p>
        </p:txBody>
      </p:sp>
      <p:sp>
        <p:nvSpPr>
          <p:cNvPr id="17" name="矩形 16"/>
          <p:cNvSpPr/>
          <p:nvPr/>
        </p:nvSpPr>
        <p:spPr>
          <a:xfrm>
            <a:off x="9270365" y="5506085"/>
            <a:ext cx="2207260" cy="786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时间戳</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不可更改</a:t>
            </a:r>
            <a:endParaRPr lang="zh-CN" altLang="en-US" sz="2000" b="1">
              <a:latin typeface="微软雅黑" panose="020B0503020204020204" pitchFamily="34" charset="-122"/>
              <a:ea typeface="微软雅黑" panose="020B0503020204020204" pitchFamily="34" charset="-122"/>
            </a:endParaRPr>
          </a:p>
        </p:txBody>
      </p:sp>
      <p:sp>
        <p:nvSpPr>
          <p:cNvPr id="18" name="矩形 17"/>
          <p:cNvSpPr/>
          <p:nvPr/>
        </p:nvSpPr>
        <p:spPr>
          <a:xfrm>
            <a:off x="9270365" y="3609975"/>
            <a:ext cx="2207260" cy="786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多中心化</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共识机制</a:t>
            </a:r>
            <a:endParaRPr lang="zh-CN" altLang="en-US" sz="2000" b="1">
              <a:latin typeface="微软雅黑" panose="020B0503020204020204" pitchFamily="34" charset="-122"/>
              <a:ea typeface="微软雅黑" panose="020B0503020204020204" pitchFamily="34" charset="-122"/>
            </a:endParaRPr>
          </a:p>
        </p:txBody>
      </p:sp>
      <p:sp>
        <p:nvSpPr>
          <p:cNvPr id="19" name="矩形 18"/>
          <p:cNvSpPr/>
          <p:nvPr/>
        </p:nvSpPr>
        <p:spPr>
          <a:xfrm>
            <a:off x="9270365" y="4561205"/>
            <a:ext cx="2207260" cy="786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智能合约</a:t>
            </a:r>
            <a:endParaRPr lang="zh-CN" altLang="en-US" sz="2000" b="1">
              <a:latin typeface="微软雅黑" panose="020B0503020204020204" pitchFamily="34" charset="-122"/>
              <a:ea typeface="微软雅黑" panose="020B0503020204020204" pitchFamily="34" charset="-122"/>
            </a:endParaRPr>
          </a:p>
        </p:txBody>
      </p:sp>
      <p:sp>
        <p:nvSpPr>
          <p:cNvPr id="117" name="燕尾形箭头"/>
          <p:cNvSpPr/>
          <p:nvPr/>
        </p:nvSpPr>
        <p:spPr>
          <a:xfrm>
            <a:off x="3190240" y="2868930"/>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燕尾形箭头"/>
          <p:cNvSpPr/>
          <p:nvPr/>
        </p:nvSpPr>
        <p:spPr>
          <a:xfrm rot="10800000">
            <a:off x="7550150" y="2868930"/>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燕尾形箭头"/>
          <p:cNvSpPr/>
          <p:nvPr/>
        </p:nvSpPr>
        <p:spPr>
          <a:xfrm>
            <a:off x="3229610" y="375348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燕尾形箭头"/>
          <p:cNvSpPr/>
          <p:nvPr/>
        </p:nvSpPr>
        <p:spPr>
          <a:xfrm>
            <a:off x="3204845" y="470471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燕尾形箭头"/>
          <p:cNvSpPr/>
          <p:nvPr/>
        </p:nvSpPr>
        <p:spPr>
          <a:xfrm>
            <a:off x="3204845" y="564959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燕尾形箭头"/>
          <p:cNvSpPr/>
          <p:nvPr/>
        </p:nvSpPr>
        <p:spPr>
          <a:xfrm rot="10800000">
            <a:off x="7550150" y="375348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燕尾形箭头"/>
          <p:cNvSpPr/>
          <p:nvPr/>
        </p:nvSpPr>
        <p:spPr>
          <a:xfrm rot="10800000">
            <a:off x="7550150" y="470471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燕尾形箭头"/>
          <p:cNvSpPr/>
          <p:nvPr/>
        </p:nvSpPr>
        <p:spPr>
          <a:xfrm rot="10800000">
            <a:off x="7550150" y="5649595"/>
            <a:ext cx="1466850" cy="499110"/>
          </a:xfrm>
          <a:custGeom>
            <a:avLst/>
            <a:gdLst>
              <a:gd name="connsiteX0" fmla="*/ 334450 w 774393"/>
              <a:gd name="connsiteY0" fmla="*/ 0 h 488564"/>
              <a:gd name="connsiteX1" fmla="*/ 354663 w 774393"/>
              <a:gd name="connsiteY1" fmla="*/ 6775 h 488564"/>
              <a:gd name="connsiteX2" fmla="*/ 740120 w 774393"/>
              <a:gd name="connsiteY2" fmla="*/ 201332 h 488564"/>
              <a:gd name="connsiteX3" fmla="*/ 774393 w 774393"/>
              <a:gd name="connsiteY3" fmla="*/ 243094 h 488564"/>
              <a:gd name="connsiteX4" fmla="*/ 774168 w 774393"/>
              <a:gd name="connsiteY4" fmla="*/ 244283 h 488564"/>
              <a:gd name="connsiteX5" fmla="*/ 740120 w 774393"/>
              <a:gd name="connsiteY5" fmla="*/ 287233 h 488564"/>
              <a:gd name="connsiteX6" fmla="*/ 354665 w 774393"/>
              <a:gd name="connsiteY6" fmla="*/ 481789 h 488564"/>
              <a:gd name="connsiteX7" fmla="*/ 334450 w 774393"/>
              <a:gd name="connsiteY7" fmla="*/ 488564 h 488564"/>
              <a:gd name="connsiteX8" fmla="*/ 441607 w 774393"/>
              <a:gd name="connsiteY8" fmla="*/ 293830 h 488564"/>
              <a:gd name="connsiteX9" fmla="*/ 49548 w 774393"/>
              <a:gd name="connsiteY9" fmla="*/ 293830 h 488564"/>
              <a:gd name="connsiteX10" fmla="*/ 0 w 774393"/>
              <a:gd name="connsiteY10" fmla="*/ 244282 h 488564"/>
              <a:gd name="connsiteX11" fmla="*/ 49548 w 774393"/>
              <a:gd name="connsiteY11" fmla="*/ 194734 h 488564"/>
              <a:gd name="connsiteX12" fmla="*/ 441607 w 774393"/>
              <a:gd name="connsiteY12" fmla="*/ 194734 h 4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393" h="488564">
                <a:moveTo>
                  <a:pt x="334450" y="0"/>
                </a:moveTo>
                <a:cubicBezTo>
                  <a:pt x="342152" y="1107"/>
                  <a:pt x="348652" y="3741"/>
                  <a:pt x="354663" y="6775"/>
                </a:cubicBezTo>
                <a:lnTo>
                  <a:pt x="740120" y="201332"/>
                </a:lnTo>
                <a:cubicBezTo>
                  <a:pt x="762969" y="212864"/>
                  <a:pt x="774393" y="227980"/>
                  <a:pt x="774393" y="243094"/>
                </a:cubicBezTo>
                <a:cubicBezTo>
                  <a:pt x="774393" y="243491"/>
                  <a:pt x="774384" y="243888"/>
                  <a:pt x="774168" y="244283"/>
                </a:cubicBezTo>
                <a:cubicBezTo>
                  <a:pt x="774985" y="259790"/>
                  <a:pt x="763569" y="275398"/>
                  <a:pt x="740120" y="287233"/>
                </a:cubicBezTo>
                <a:lnTo>
                  <a:pt x="354665" y="481789"/>
                </a:lnTo>
                <a:lnTo>
                  <a:pt x="334450" y="488564"/>
                </a:lnTo>
                <a:lnTo>
                  <a:pt x="441607" y="293830"/>
                </a:lnTo>
                <a:lnTo>
                  <a:pt x="49548" y="293830"/>
                </a:lnTo>
                <a:cubicBezTo>
                  <a:pt x="22184" y="293830"/>
                  <a:pt x="0" y="271647"/>
                  <a:pt x="0" y="244282"/>
                </a:cubicBezTo>
                <a:cubicBezTo>
                  <a:pt x="0" y="216918"/>
                  <a:pt x="22184" y="194734"/>
                  <a:pt x="49548" y="194734"/>
                </a:cubicBezTo>
                <a:lnTo>
                  <a:pt x="441607" y="194734"/>
                </a:lnTo>
                <a:close/>
              </a:path>
            </a:pathLst>
          </a:cu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blinds(horizontal)">
                                      <p:cBhvr>
                                        <p:cTn id="39" dur="500"/>
                                        <p:tgtEl>
                                          <p:spTgt spid="1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linds(horizontal)">
                                      <p:cBhvr>
                                        <p:cTn id="74" dur="500"/>
                                        <p:tgtEl>
                                          <p:spTgt spid="2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17" grpId="0" animBg="1"/>
      <p:bldP spid="20" grpId="0" animBg="1"/>
      <p:bldP spid="21" grpId="0" animBg="1"/>
      <p:bldP spid="22" grpId="0" animBg="1"/>
      <p:bldP spid="23" grpId="0" animBg="1"/>
      <p:bldP spid="25" grpId="0" animBg="1"/>
      <p:bldP spid="26" grpId="0" animBg="1"/>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031494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数字票据</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836025" y="1378585"/>
            <a:ext cx="3028950" cy="4823460"/>
          </a:xfrm>
          <a:prstGeom prst="rect">
            <a:avLst/>
          </a:prstGeom>
          <a:noFill/>
        </p:spPr>
        <p:txBody>
          <a:bodyPr wrap="square" rtlCol="0">
            <a:spAutoFit/>
          </a:bodyPr>
          <a:lstStyle/>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由于融资方与资金方的交易在极具公信力的区块链上完成,使得智能合约上的票据信息、参与方信息和交易信息不可篡改，可轻松解决票据交易的信用缺失问题。</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第一步：</a:t>
            </a:r>
            <a:r>
              <a:rPr lang="zh-CN" altLang="zh-CN" sz="1400">
                <a:solidFill>
                  <a:schemeClr val="tx1"/>
                </a:solidFill>
                <a:latin typeface="微软雅黑" panose="020B0503020204020204" pitchFamily="34" charset="-122"/>
                <a:ea typeface="微软雅黑" panose="020B0503020204020204" pitchFamily="34" charset="-122"/>
              </a:rPr>
              <a:t>融资方和贷款方都会在平台上注册，那么都会开一个银行托管帐户，有票的一方把票据在区块链上平台上挂出，购票的一方就把钱存入银行的托管帐户。</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第二步：</a:t>
            </a:r>
            <a:r>
              <a:rPr lang="zh-CN" altLang="zh-CN" sz="1400">
                <a:solidFill>
                  <a:schemeClr val="tx1"/>
                </a:solidFill>
                <a:latin typeface="微软雅黑" panose="020B0503020204020204" pitchFamily="34" charset="-122"/>
                <a:ea typeface="微软雅黑" panose="020B0503020204020204" pitchFamily="34" charset="-122"/>
              </a:rPr>
              <a:t>票据登陆，录入，如果能够和央行ECDS直联，只要输入编号就可以把票据的信息写到区块链上。</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第三步：</a:t>
            </a:r>
            <a:r>
              <a:rPr lang="zh-CN" altLang="zh-CN" sz="1400">
                <a:solidFill>
                  <a:schemeClr val="tx1"/>
                </a:solidFill>
                <a:latin typeface="微软雅黑" panose="020B0503020204020204" pitchFamily="34" charset="-122"/>
                <a:ea typeface="微软雅黑" panose="020B0503020204020204" pitchFamily="34" charset="-122"/>
              </a:rPr>
              <a:t>票据录入以后，就可以挂牌，以一定的利率挂牌。</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第四步：</a:t>
            </a:r>
            <a:r>
              <a:rPr lang="zh-CN" altLang="zh-CN" sz="1400">
                <a:solidFill>
                  <a:schemeClr val="tx1"/>
                </a:solidFill>
                <a:latin typeface="微软雅黑" panose="020B0503020204020204" pitchFamily="34" charset="-122"/>
                <a:ea typeface="微软雅黑" panose="020B0503020204020204" pitchFamily="34" charset="-122"/>
              </a:rPr>
              <a:t>其他公司或保理公司觉得利率不错，又有资金，那么就可以在区块链上摘牌，这样就形成了一个合同关系，然后就开始交割。</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7040" y="865505"/>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海票惠是海平线最新推出的电子票据金融服务，特点是利用区块链技术，汇集企业商业票据信息，对接多渠道资金方，能有效解决中小企业融资问题。</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30835" y="6202045"/>
            <a:ext cx="863409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注：海航集团下属上海邻客网络科技有限公司旗下供应链金融服务平台</a:t>
            </a: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海平线</a:t>
            </a: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海票惠的票据撮合平台。</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7" name="矩形 6"/>
          <p:cNvSpPr/>
          <p:nvPr/>
        </p:nvSpPr>
        <p:spPr>
          <a:xfrm>
            <a:off x="381000" y="2342515"/>
            <a:ext cx="8454390" cy="3054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lgn="l"/>
            <a:r>
              <a:rPr lang="zh-CN" altLang="en-US" b="1">
                <a:latin typeface="微软雅黑" panose="020B0503020204020204" pitchFamily="34" charset="-122"/>
                <a:ea typeface="微软雅黑" panose="020B0503020204020204" pitchFamily="34" charset="-122"/>
              </a:rPr>
              <a:t>区块链数字货币</a:t>
            </a:r>
            <a:endParaRPr lang="zh-CN" altLang="en-US" b="1">
              <a:latin typeface="微软雅黑" panose="020B0503020204020204" pitchFamily="34" charset="-122"/>
              <a:ea typeface="微软雅黑" panose="020B0503020204020204" pitchFamily="34" charset="-122"/>
            </a:endParaRPr>
          </a:p>
        </p:txBody>
      </p:sp>
      <p:sp>
        <p:nvSpPr>
          <p:cNvPr id="8" name="矩形 7"/>
          <p:cNvSpPr/>
          <p:nvPr/>
        </p:nvSpPr>
        <p:spPr>
          <a:xfrm>
            <a:off x="330835" y="5330190"/>
            <a:ext cx="8454390" cy="3054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b="1">
                <a:latin typeface="微软雅黑" panose="020B0503020204020204" pitchFamily="34" charset="-122"/>
                <a:ea typeface="微软雅黑" panose="020B0503020204020204" pitchFamily="34" charset="-122"/>
              </a:rPr>
              <a:t>区块链数字票据</a:t>
            </a:r>
            <a:endParaRPr lang="zh-CN" altLang="en-US" b="1">
              <a:latin typeface="微软雅黑" panose="020B0503020204020204" pitchFamily="34" charset="-122"/>
              <a:ea typeface="微软雅黑" panose="020B0503020204020204" pitchFamily="34" charset="-122"/>
            </a:endParaRPr>
          </a:p>
        </p:txBody>
      </p:sp>
      <p:sp>
        <p:nvSpPr>
          <p:cNvPr id="2050" name="建筑"/>
          <p:cNvSpPr/>
          <p:nvPr/>
        </p:nvSpPr>
        <p:spPr bwMode="auto">
          <a:xfrm>
            <a:off x="401320" y="3545840"/>
            <a:ext cx="428625" cy="403225"/>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银行"/>
          <p:cNvSpPr/>
          <p:nvPr/>
        </p:nvSpPr>
        <p:spPr bwMode="auto">
          <a:xfrm>
            <a:off x="1439545" y="3573780"/>
            <a:ext cx="433070" cy="43307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房子"/>
          <p:cNvSpPr/>
          <p:nvPr/>
        </p:nvSpPr>
        <p:spPr bwMode="auto">
          <a:xfrm>
            <a:off x="2558415" y="3573780"/>
            <a:ext cx="320675" cy="427990"/>
          </a:xfrm>
          <a:custGeom>
            <a:avLst/>
            <a:gdLst>
              <a:gd name="T0" fmla="*/ 2147483646 w 5314"/>
              <a:gd name="T1" fmla="*/ 2147483646 h 4361"/>
              <a:gd name="T2" fmla="*/ 2147483646 w 5314"/>
              <a:gd name="T3" fmla="*/ 2147483646 h 4361"/>
              <a:gd name="T4" fmla="*/ 2147483646 w 5314"/>
              <a:gd name="T5" fmla="*/ 0 h 4361"/>
              <a:gd name="T6" fmla="*/ 2147483646 w 5314"/>
              <a:gd name="T7" fmla="*/ 2147483646 h 4361"/>
              <a:gd name="T8" fmla="*/ 2147483646 w 5314"/>
              <a:gd name="T9" fmla="*/ 2147483646 h 4361"/>
              <a:gd name="T10" fmla="*/ 0 w 5314"/>
              <a:gd name="T11" fmla="*/ 2147483646 h 4361"/>
              <a:gd name="T12" fmla="*/ 2147483646 w 5314"/>
              <a:gd name="T13" fmla="*/ 2147483646 h 4361"/>
              <a:gd name="T14" fmla="*/ 2147483646 w 5314"/>
              <a:gd name="T15" fmla="*/ 2147483646 h 4361"/>
              <a:gd name="T16" fmla="*/ 2147483646 w 5314"/>
              <a:gd name="T17" fmla="*/ 2147483646 h 4361"/>
              <a:gd name="T18" fmla="*/ 2147483646 w 5314"/>
              <a:gd name="T19" fmla="*/ 2147483646 h 4361"/>
              <a:gd name="T20" fmla="*/ 2147483646 w 5314"/>
              <a:gd name="T21" fmla="*/ 2147483646 h 4361"/>
              <a:gd name="T22" fmla="*/ 2147483646 w 5314"/>
              <a:gd name="T23" fmla="*/ 2147483646 h 4361"/>
              <a:gd name="T24" fmla="*/ 2147483646 w 5314"/>
              <a:gd name="T25" fmla="*/ 2147483646 h 4361"/>
              <a:gd name="T26" fmla="*/ 2147483646 w 5314"/>
              <a:gd name="T27" fmla="*/ 2147483646 h 4361"/>
              <a:gd name="T28" fmla="*/ 2147483646 w 5314"/>
              <a:gd name="T29" fmla="*/ 2147483646 h 4361"/>
              <a:gd name="T30" fmla="*/ 2147483646 w 5314"/>
              <a:gd name="T31" fmla="*/ 2147483646 h 4361"/>
              <a:gd name="T32" fmla="*/ 2147483646 w 5314"/>
              <a:gd name="T33" fmla="*/ 2147483646 h 4361"/>
              <a:gd name="T34" fmla="*/ 2147483646 w 5314"/>
              <a:gd name="T35" fmla="*/ 2147483646 h 4361"/>
              <a:gd name="T36" fmla="*/ 2147483646 w 5314"/>
              <a:gd name="T37" fmla="*/ 2147483646 h 4361"/>
              <a:gd name="T38" fmla="*/ 2147483646 w 5314"/>
              <a:gd name="T39" fmla="*/ 2147483646 h 4361"/>
              <a:gd name="T40" fmla="*/ 2147483646 w 5314"/>
              <a:gd name="T41" fmla="*/ 2147483646 h 4361"/>
              <a:gd name="T42" fmla="*/ 2147483646 w 5314"/>
              <a:gd name="T43" fmla="*/ 2147483646 h 4361"/>
              <a:gd name="T44" fmla="*/ 2147483646 w 5314"/>
              <a:gd name="T45" fmla="*/ 2147483646 h 4361"/>
              <a:gd name="T46" fmla="*/ 2147483646 w 5314"/>
              <a:gd name="T47" fmla="*/ 2147483646 h 4361"/>
              <a:gd name="T48" fmla="*/ 2147483646 w 5314"/>
              <a:gd name="T49" fmla="*/ 2147483646 h 4361"/>
              <a:gd name="T50" fmla="*/ 2147483646 w 5314"/>
              <a:gd name="T51" fmla="*/ 2147483646 h 4361"/>
              <a:gd name="T52" fmla="*/ 2147483646 w 5314"/>
              <a:gd name="T53" fmla="*/ 2147483646 h 4361"/>
              <a:gd name="T54" fmla="*/ 2147483646 w 5314"/>
              <a:gd name="T55" fmla="*/ 2147483646 h 4361"/>
              <a:gd name="T56" fmla="*/ 2147483646 w 5314"/>
              <a:gd name="T57" fmla="*/ 2147483646 h 4361"/>
              <a:gd name="T58" fmla="*/ 2147483646 w 5314"/>
              <a:gd name="T59" fmla="*/ 2147483646 h 4361"/>
              <a:gd name="T60" fmla="*/ 2147483646 w 5314"/>
              <a:gd name="T61" fmla="*/ 2147483646 h 4361"/>
              <a:gd name="T62" fmla="*/ 2147483646 w 5314"/>
              <a:gd name="T63" fmla="*/ 2147483646 h 4361"/>
              <a:gd name="T64" fmla="*/ 2147483646 w 5314"/>
              <a:gd name="T65" fmla="*/ 2147483646 h 4361"/>
              <a:gd name="T66" fmla="*/ 2147483646 w 5314"/>
              <a:gd name="T67" fmla="*/ 2147483646 h 4361"/>
              <a:gd name="T68" fmla="*/ 2147483646 w 5314"/>
              <a:gd name="T69" fmla="*/ 2147483646 h 4361"/>
              <a:gd name="T70" fmla="*/ 2147483646 w 5314"/>
              <a:gd name="T71" fmla="*/ 2147483646 h 4361"/>
              <a:gd name="T72" fmla="*/ 2147483646 w 5314"/>
              <a:gd name="T73" fmla="*/ 2147483646 h 4361"/>
              <a:gd name="T74" fmla="*/ 2147483646 w 5314"/>
              <a:gd name="T75" fmla="*/ 2147483646 h 4361"/>
              <a:gd name="T76" fmla="*/ 2147483646 w 5314"/>
              <a:gd name="T77" fmla="*/ 2147483646 h 4361"/>
              <a:gd name="T78" fmla="*/ 2147483646 w 5314"/>
              <a:gd name="T79" fmla="*/ 2147483646 h 4361"/>
              <a:gd name="T80" fmla="*/ 2147483646 w 5314"/>
              <a:gd name="T81" fmla="*/ 2147483646 h 4361"/>
              <a:gd name="T82" fmla="*/ 2147483646 w 5314"/>
              <a:gd name="T83" fmla="*/ 2147483646 h 4361"/>
              <a:gd name="T84" fmla="*/ 2147483646 w 5314"/>
              <a:gd name="T85" fmla="*/ 2147483646 h 4361"/>
              <a:gd name="T86" fmla="*/ 2147483646 w 5314"/>
              <a:gd name="T87" fmla="*/ 2147483646 h 4361"/>
              <a:gd name="T88" fmla="*/ 2147483646 w 5314"/>
              <a:gd name="T89" fmla="*/ 2147483646 h 4361"/>
              <a:gd name="T90" fmla="*/ 2147483646 w 5314"/>
              <a:gd name="T91" fmla="*/ 2147483646 h 4361"/>
              <a:gd name="T92" fmla="*/ 2147483646 w 5314"/>
              <a:gd name="T93" fmla="*/ 2147483646 h 4361"/>
              <a:gd name="T94" fmla="*/ 2147483646 w 5314"/>
              <a:gd name="T95" fmla="*/ 2147483646 h 4361"/>
              <a:gd name="T96" fmla="*/ 2147483646 w 5314"/>
              <a:gd name="T97" fmla="*/ 2147483646 h 4361"/>
              <a:gd name="T98" fmla="*/ 2147483646 w 5314"/>
              <a:gd name="T99" fmla="*/ 2147483646 h 4361"/>
              <a:gd name="T100" fmla="*/ 2147483646 w 5314"/>
              <a:gd name="T101" fmla="*/ 2147483646 h 4361"/>
              <a:gd name="T102" fmla="*/ 2147483646 w 5314"/>
              <a:gd name="T103" fmla="*/ 2147483646 h 4361"/>
              <a:gd name="T104" fmla="*/ 2147483646 w 5314"/>
              <a:gd name="T105" fmla="*/ 2147483646 h 4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14" h="4361">
                <a:moveTo>
                  <a:pt x="3198" y="0"/>
                </a:moveTo>
                <a:lnTo>
                  <a:pt x="5314" y="678"/>
                </a:lnTo>
                <a:lnTo>
                  <a:pt x="5314" y="4312"/>
                </a:lnTo>
                <a:lnTo>
                  <a:pt x="3198" y="4312"/>
                </a:lnTo>
                <a:lnTo>
                  <a:pt x="3198" y="345"/>
                </a:lnTo>
                <a:lnTo>
                  <a:pt x="2424" y="746"/>
                </a:lnTo>
                <a:lnTo>
                  <a:pt x="2424" y="1364"/>
                </a:lnTo>
                <a:lnTo>
                  <a:pt x="2115" y="1364"/>
                </a:lnTo>
                <a:lnTo>
                  <a:pt x="2115" y="659"/>
                </a:lnTo>
                <a:lnTo>
                  <a:pt x="2115" y="570"/>
                </a:lnTo>
                <a:lnTo>
                  <a:pt x="2193" y="526"/>
                </a:lnTo>
                <a:lnTo>
                  <a:pt x="3198" y="0"/>
                </a:lnTo>
                <a:close/>
                <a:moveTo>
                  <a:pt x="1174" y="1484"/>
                </a:moveTo>
                <a:lnTo>
                  <a:pt x="1174" y="4312"/>
                </a:lnTo>
                <a:lnTo>
                  <a:pt x="2725" y="4312"/>
                </a:lnTo>
                <a:lnTo>
                  <a:pt x="2725" y="1647"/>
                </a:lnTo>
                <a:lnTo>
                  <a:pt x="1174" y="1150"/>
                </a:lnTo>
                <a:lnTo>
                  <a:pt x="416" y="1501"/>
                </a:lnTo>
                <a:lnTo>
                  <a:pt x="338" y="1546"/>
                </a:lnTo>
                <a:lnTo>
                  <a:pt x="338" y="1633"/>
                </a:lnTo>
                <a:lnTo>
                  <a:pt x="338" y="2484"/>
                </a:lnTo>
                <a:lnTo>
                  <a:pt x="39" y="2820"/>
                </a:lnTo>
                <a:lnTo>
                  <a:pt x="0" y="2865"/>
                </a:lnTo>
                <a:lnTo>
                  <a:pt x="0" y="2922"/>
                </a:lnTo>
                <a:lnTo>
                  <a:pt x="0" y="4361"/>
                </a:lnTo>
                <a:lnTo>
                  <a:pt x="307" y="4361"/>
                </a:lnTo>
                <a:lnTo>
                  <a:pt x="307" y="2980"/>
                </a:lnTo>
                <a:lnTo>
                  <a:pt x="606" y="2645"/>
                </a:lnTo>
                <a:lnTo>
                  <a:pt x="646" y="2600"/>
                </a:lnTo>
                <a:lnTo>
                  <a:pt x="646" y="2542"/>
                </a:lnTo>
                <a:lnTo>
                  <a:pt x="646" y="1722"/>
                </a:lnTo>
                <a:lnTo>
                  <a:pt x="1174" y="1484"/>
                </a:lnTo>
                <a:close/>
                <a:moveTo>
                  <a:pt x="1428" y="1578"/>
                </a:moveTo>
                <a:lnTo>
                  <a:pt x="1428" y="1578"/>
                </a:lnTo>
                <a:lnTo>
                  <a:pt x="1684" y="1645"/>
                </a:lnTo>
                <a:lnTo>
                  <a:pt x="1684" y="2016"/>
                </a:lnTo>
                <a:lnTo>
                  <a:pt x="1428" y="1965"/>
                </a:lnTo>
                <a:lnTo>
                  <a:pt x="1428" y="1578"/>
                </a:lnTo>
                <a:close/>
                <a:moveTo>
                  <a:pt x="2326" y="2828"/>
                </a:moveTo>
                <a:lnTo>
                  <a:pt x="2326" y="2828"/>
                </a:lnTo>
                <a:lnTo>
                  <a:pt x="2327" y="3157"/>
                </a:lnTo>
                <a:lnTo>
                  <a:pt x="2513" y="3157"/>
                </a:lnTo>
                <a:lnTo>
                  <a:pt x="2513" y="2840"/>
                </a:lnTo>
                <a:lnTo>
                  <a:pt x="2326" y="2828"/>
                </a:lnTo>
                <a:close/>
                <a:moveTo>
                  <a:pt x="1912" y="2802"/>
                </a:moveTo>
                <a:lnTo>
                  <a:pt x="1912" y="2802"/>
                </a:lnTo>
                <a:lnTo>
                  <a:pt x="1912" y="3157"/>
                </a:lnTo>
                <a:lnTo>
                  <a:pt x="2130" y="3157"/>
                </a:lnTo>
                <a:lnTo>
                  <a:pt x="2130" y="2815"/>
                </a:lnTo>
                <a:lnTo>
                  <a:pt x="1912" y="2802"/>
                </a:lnTo>
                <a:close/>
                <a:moveTo>
                  <a:pt x="1428" y="2770"/>
                </a:moveTo>
                <a:lnTo>
                  <a:pt x="1428" y="2770"/>
                </a:lnTo>
                <a:lnTo>
                  <a:pt x="1684" y="2787"/>
                </a:lnTo>
                <a:lnTo>
                  <a:pt x="1684" y="3157"/>
                </a:lnTo>
                <a:lnTo>
                  <a:pt x="1428" y="3157"/>
                </a:lnTo>
                <a:lnTo>
                  <a:pt x="1428" y="2770"/>
                </a:lnTo>
                <a:close/>
                <a:moveTo>
                  <a:pt x="2326" y="2321"/>
                </a:moveTo>
                <a:lnTo>
                  <a:pt x="2326" y="2321"/>
                </a:lnTo>
                <a:lnTo>
                  <a:pt x="2326" y="2651"/>
                </a:lnTo>
                <a:lnTo>
                  <a:pt x="2513" y="2670"/>
                </a:lnTo>
                <a:lnTo>
                  <a:pt x="2513" y="2352"/>
                </a:lnTo>
                <a:lnTo>
                  <a:pt x="2326" y="2321"/>
                </a:lnTo>
                <a:close/>
                <a:moveTo>
                  <a:pt x="1912" y="2253"/>
                </a:moveTo>
                <a:lnTo>
                  <a:pt x="1912" y="2253"/>
                </a:lnTo>
                <a:lnTo>
                  <a:pt x="1912" y="2610"/>
                </a:lnTo>
                <a:lnTo>
                  <a:pt x="2130" y="2632"/>
                </a:lnTo>
                <a:lnTo>
                  <a:pt x="2130" y="2290"/>
                </a:lnTo>
                <a:lnTo>
                  <a:pt x="1912" y="2253"/>
                </a:lnTo>
                <a:close/>
                <a:moveTo>
                  <a:pt x="1428" y="2174"/>
                </a:moveTo>
                <a:lnTo>
                  <a:pt x="1428" y="2174"/>
                </a:lnTo>
                <a:lnTo>
                  <a:pt x="1684" y="2216"/>
                </a:lnTo>
                <a:lnTo>
                  <a:pt x="1684" y="2587"/>
                </a:lnTo>
                <a:lnTo>
                  <a:pt x="1428" y="2562"/>
                </a:lnTo>
                <a:lnTo>
                  <a:pt x="1428" y="2174"/>
                </a:lnTo>
                <a:close/>
                <a:moveTo>
                  <a:pt x="2326" y="1814"/>
                </a:moveTo>
                <a:lnTo>
                  <a:pt x="2326" y="1814"/>
                </a:lnTo>
                <a:lnTo>
                  <a:pt x="2326" y="2143"/>
                </a:lnTo>
                <a:lnTo>
                  <a:pt x="2513" y="2181"/>
                </a:lnTo>
                <a:lnTo>
                  <a:pt x="2513" y="1863"/>
                </a:lnTo>
                <a:lnTo>
                  <a:pt x="2326" y="1814"/>
                </a:lnTo>
                <a:close/>
                <a:moveTo>
                  <a:pt x="1912" y="1705"/>
                </a:moveTo>
                <a:lnTo>
                  <a:pt x="1912" y="1705"/>
                </a:lnTo>
                <a:lnTo>
                  <a:pt x="1912" y="2062"/>
                </a:lnTo>
                <a:lnTo>
                  <a:pt x="2130" y="2104"/>
                </a:lnTo>
                <a:lnTo>
                  <a:pt x="2130" y="1762"/>
                </a:lnTo>
                <a:lnTo>
                  <a:pt x="1912" y="1705"/>
                </a:lnTo>
                <a:close/>
                <a:moveTo>
                  <a:pt x="3545" y="582"/>
                </a:moveTo>
                <a:lnTo>
                  <a:pt x="3545" y="582"/>
                </a:lnTo>
                <a:lnTo>
                  <a:pt x="3545" y="1111"/>
                </a:lnTo>
                <a:lnTo>
                  <a:pt x="3895" y="1181"/>
                </a:lnTo>
                <a:lnTo>
                  <a:pt x="3895" y="674"/>
                </a:lnTo>
                <a:lnTo>
                  <a:pt x="3545" y="582"/>
                </a:lnTo>
                <a:close/>
                <a:moveTo>
                  <a:pt x="4770" y="2288"/>
                </a:moveTo>
                <a:lnTo>
                  <a:pt x="4770" y="2288"/>
                </a:lnTo>
                <a:lnTo>
                  <a:pt x="4770" y="2737"/>
                </a:lnTo>
                <a:lnTo>
                  <a:pt x="5025" y="2737"/>
                </a:lnTo>
                <a:lnTo>
                  <a:pt x="5025" y="2305"/>
                </a:lnTo>
                <a:lnTo>
                  <a:pt x="4770" y="2288"/>
                </a:lnTo>
                <a:close/>
                <a:moveTo>
                  <a:pt x="4206" y="2252"/>
                </a:moveTo>
                <a:lnTo>
                  <a:pt x="4206" y="2252"/>
                </a:lnTo>
                <a:lnTo>
                  <a:pt x="4206" y="2737"/>
                </a:lnTo>
                <a:lnTo>
                  <a:pt x="4502" y="2737"/>
                </a:lnTo>
                <a:lnTo>
                  <a:pt x="4502" y="2271"/>
                </a:lnTo>
                <a:lnTo>
                  <a:pt x="4206" y="2252"/>
                </a:lnTo>
                <a:close/>
                <a:moveTo>
                  <a:pt x="3545" y="2209"/>
                </a:moveTo>
                <a:lnTo>
                  <a:pt x="3545" y="2209"/>
                </a:lnTo>
                <a:lnTo>
                  <a:pt x="3545" y="2737"/>
                </a:lnTo>
                <a:lnTo>
                  <a:pt x="3895" y="2737"/>
                </a:lnTo>
                <a:lnTo>
                  <a:pt x="3895" y="2232"/>
                </a:lnTo>
                <a:lnTo>
                  <a:pt x="3545" y="2209"/>
                </a:lnTo>
                <a:close/>
                <a:moveTo>
                  <a:pt x="4770" y="1596"/>
                </a:moveTo>
                <a:lnTo>
                  <a:pt x="4770" y="1596"/>
                </a:lnTo>
                <a:lnTo>
                  <a:pt x="4770" y="2046"/>
                </a:lnTo>
                <a:lnTo>
                  <a:pt x="5025" y="2071"/>
                </a:lnTo>
                <a:lnTo>
                  <a:pt x="5025" y="1638"/>
                </a:lnTo>
                <a:lnTo>
                  <a:pt x="4770" y="1596"/>
                </a:lnTo>
                <a:close/>
                <a:moveTo>
                  <a:pt x="4206" y="1504"/>
                </a:moveTo>
                <a:lnTo>
                  <a:pt x="4206" y="1504"/>
                </a:lnTo>
                <a:lnTo>
                  <a:pt x="4206" y="1991"/>
                </a:lnTo>
                <a:lnTo>
                  <a:pt x="4502" y="2019"/>
                </a:lnTo>
                <a:lnTo>
                  <a:pt x="4502" y="1553"/>
                </a:lnTo>
                <a:lnTo>
                  <a:pt x="4206" y="1504"/>
                </a:lnTo>
                <a:close/>
                <a:moveTo>
                  <a:pt x="3545" y="1396"/>
                </a:moveTo>
                <a:lnTo>
                  <a:pt x="3545" y="1396"/>
                </a:lnTo>
                <a:lnTo>
                  <a:pt x="3545" y="1925"/>
                </a:lnTo>
                <a:lnTo>
                  <a:pt x="3895" y="1959"/>
                </a:lnTo>
                <a:lnTo>
                  <a:pt x="3895" y="1454"/>
                </a:lnTo>
                <a:lnTo>
                  <a:pt x="3545" y="1396"/>
                </a:lnTo>
                <a:close/>
                <a:moveTo>
                  <a:pt x="4770" y="905"/>
                </a:moveTo>
                <a:lnTo>
                  <a:pt x="4770" y="905"/>
                </a:lnTo>
                <a:lnTo>
                  <a:pt x="4770" y="1354"/>
                </a:lnTo>
                <a:lnTo>
                  <a:pt x="5025" y="1405"/>
                </a:lnTo>
                <a:lnTo>
                  <a:pt x="5025" y="972"/>
                </a:lnTo>
                <a:lnTo>
                  <a:pt x="4770" y="905"/>
                </a:lnTo>
                <a:close/>
                <a:moveTo>
                  <a:pt x="4206" y="756"/>
                </a:moveTo>
                <a:lnTo>
                  <a:pt x="4206" y="756"/>
                </a:lnTo>
                <a:lnTo>
                  <a:pt x="4206" y="1242"/>
                </a:lnTo>
                <a:lnTo>
                  <a:pt x="4502" y="1301"/>
                </a:lnTo>
                <a:lnTo>
                  <a:pt x="4502" y="834"/>
                </a:lnTo>
                <a:lnTo>
                  <a:pt x="4206" y="75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银行"/>
          <p:cNvSpPr/>
          <p:nvPr/>
        </p:nvSpPr>
        <p:spPr bwMode="auto">
          <a:xfrm>
            <a:off x="3569970" y="3574415"/>
            <a:ext cx="433070" cy="43307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银行"/>
          <p:cNvSpPr/>
          <p:nvPr/>
        </p:nvSpPr>
        <p:spPr bwMode="auto">
          <a:xfrm>
            <a:off x="8098790" y="3574415"/>
            <a:ext cx="433070" cy="43307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圆角矩形 15"/>
          <p:cNvSpPr/>
          <p:nvPr/>
        </p:nvSpPr>
        <p:spPr>
          <a:xfrm>
            <a:off x="4910455" y="3401060"/>
            <a:ext cx="2371090" cy="78486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23D75"/>
                </a:solidFill>
                <a:latin typeface="微软雅黑" panose="020B0503020204020204" pitchFamily="34" charset="-122"/>
                <a:ea typeface="微软雅黑" panose="020B0503020204020204" pitchFamily="34" charset="-122"/>
              </a:rPr>
              <a:t>转帖现交易所</a:t>
            </a:r>
            <a:endParaRPr lang="zh-CN" altLang="en-US" sz="2000" b="1">
              <a:solidFill>
                <a:srgbClr val="023D75"/>
              </a:solidFill>
              <a:latin typeface="微软雅黑" panose="020B0503020204020204" pitchFamily="34" charset="-122"/>
              <a:ea typeface="微软雅黑" panose="020B0503020204020204" pitchFamily="34" charset="-122"/>
            </a:endParaRPr>
          </a:p>
          <a:p>
            <a:pPr algn="ctr"/>
            <a:r>
              <a:rPr lang="zh-CN" altLang="en-US" sz="1600" b="1">
                <a:solidFill>
                  <a:srgbClr val="023D75"/>
                </a:solidFill>
                <a:latin typeface="微软雅黑" panose="020B0503020204020204" pitchFamily="34" charset="-122"/>
                <a:ea typeface="微软雅黑" panose="020B0503020204020204" pitchFamily="34" charset="-122"/>
              </a:rPr>
              <a:t>（所有交易写入区块链）</a:t>
            </a:r>
            <a:endParaRPr lang="zh-CN" altLang="en-US" sz="1600" b="1">
              <a:solidFill>
                <a:srgbClr val="023D75"/>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stretch>
            <a:fillRect/>
          </a:stretch>
        </p:blipFill>
        <p:spPr>
          <a:xfrm>
            <a:off x="2272030" y="2907030"/>
            <a:ext cx="894080" cy="494030"/>
          </a:xfrm>
          <a:prstGeom prst="rect">
            <a:avLst/>
          </a:prstGeom>
        </p:spPr>
      </p:pic>
      <p:pic>
        <p:nvPicPr>
          <p:cNvPr id="19" name="图片 18"/>
          <p:cNvPicPr>
            <a:picLocks noChangeAspect="1"/>
          </p:cNvPicPr>
          <p:nvPr/>
        </p:nvPicPr>
        <p:blipFill>
          <a:blip r:embed="rId1"/>
          <a:stretch>
            <a:fillRect/>
          </a:stretch>
        </p:blipFill>
        <p:spPr>
          <a:xfrm>
            <a:off x="3339465" y="2907030"/>
            <a:ext cx="894080" cy="494030"/>
          </a:xfrm>
          <a:prstGeom prst="rect">
            <a:avLst/>
          </a:prstGeom>
        </p:spPr>
      </p:pic>
      <p:pic>
        <p:nvPicPr>
          <p:cNvPr id="20" name="图片 19"/>
          <p:cNvPicPr>
            <a:picLocks noChangeAspect="1"/>
          </p:cNvPicPr>
          <p:nvPr/>
        </p:nvPicPr>
        <p:blipFill>
          <a:blip r:embed="rId1"/>
          <a:stretch>
            <a:fillRect/>
          </a:stretch>
        </p:blipFill>
        <p:spPr>
          <a:xfrm>
            <a:off x="7868285" y="2907030"/>
            <a:ext cx="894080" cy="494030"/>
          </a:xfrm>
          <a:prstGeom prst="rect">
            <a:avLst/>
          </a:prstGeom>
        </p:spPr>
      </p:pic>
      <p:pic>
        <p:nvPicPr>
          <p:cNvPr id="21" name="图片 20"/>
          <p:cNvPicPr>
            <a:picLocks noChangeAspect="1"/>
          </p:cNvPicPr>
          <p:nvPr/>
        </p:nvPicPr>
        <p:blipFill>
          <a:blip r:embed="rId1"/>
          <a:stretch>
            <a:fillRect/>
          </a:stretch>
        </p:blipFill>
        <p:spPr>
          <a:xfrm>
            <a:off x="3196590" y="1550670"/>
            <a:ext cx="894080" cy="494030"/>
          </a:xfrm>
          <a:prstGeom prst="rect">
            <a:avLst/>
          </a:prstGeom>
        </p:spPr>
      </p:pic>
      <p:pic>
        <p:nvPicPr>
          <p:cNvPr id="22" name="图片 21"/>
          <p:cNvPicPr>
            <a:picLocks noChangeAspect="1"/>
          </p:cNvPicPr>
          <p:nvPr/>
        </p:nvPicPr>
        <p:blipFill>
          <a:blip r:embed="rId2"/>
          <a:stretch>
            <a:fillRect/>
          </a:stretch>
        </p:blipFill>
        <p:spPr>
          <a:xfrm>
            <a:off x="5001895" y="1682750"/>
            <a:ext cx="386080" cy="390525"/>
          </a:xfrm>
          <a:prstGeom prst="rect">
            <a:avLst/>
          </a:prstGeom>
        </p:spPr>
      </p:pic>
      <p:pic>
        <p:nvPicPr>
          <p:cNvPr id="23" name="图片 22"/>
          <p:cNvPicPr>
            <a:picLocks noChangeAspect="1"/>
          </p:cNvPicPr>
          <p:nvPr/>
        </p:nvPicPr>
        <p:blipFill>
          <a:blip r:embed="rId3"/>
          <a:stretch>
            <a:fillRect/>
          </a:stretch>
        </p:blipFill>
        <p:spPr>
          <a:xfrm>
            <a:off x="3757295" y="4464050"/>
            <a:ext cx="731520" cy="409575"/>
          </a:xfrm>
          <a:prstGeom prst="rect">
            <a:avLst/>
          </a:prstGeom>
        </p:spPr>
      </p:pic>
      <p:pic>
        <p:nvPicPr>
          <p:cNvPr id="24" name="图片 23"/>
          <p:cNvPicPr>
            <a:picLocks noChangeAspect="1"/>
          </p:cNvPicPr>
          <p:nvPr/>
        </p:nvPicPr>
        <p:blipFill>
          <a:blip r:embed="rId3"/>
          <a:stretch>
            <a:fillRect/>
          </a:stretch>
        </p:blipFill>
        <p:spPr>
          <a:xfrm>
            <a:off x="2272030" y="4464050"/>
            <a:ext cx="731520" cy="409575"/>
          </a:xfrm>
          <a:prstGeom prst="rect">
            <a:avLst/>
          </a:prstGeom>
        </p:spPr>
      </p:pic>
      <p:pic>
        <p:nvPicPr>
          <p:cNvPr id="25" name="图片 24"/>
          <p:cNvPicPr>
            <a:picLocks noChangeAspect="1"/>
          </p:cNvPicPr>
          <p:nvPr/>
        </p:nvPicPr>
        <p:blipFill>
          <a:blip r:embed="rId3"/>
          <a:stretch>
            <a:fillRect/>
          </a:stretch>
        </p:blipFill>
        <p:spPr>
          <a:xfrm>
            <a:off x="7949565" y="4464050"/>
            <a:ext cx="731520" cy="409575"/>
          </a:xfrm>
          <a:prstGeom prst="rect">
            <a:avLst/>
          </a:prstGeom>
        </p:spPr>
      </p:pic>
      <p:sp>
        <p:nvSpPr>
          <p:cNvPr id="26" name="银行"/>
          <p:cNvSpPr/>
          <p:nvPr/>
        </p:nvSpPr>
        <p:spPr bwMode="auto">
          <a:xfrm>
            <a:off x="7047865" y="5768975"/>
            <a:ext cx="433070" cy="43307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27" name="直接箭头连接符 26"/>
          <p:cNvCxnSpPr/>
          <p:nvPr/>
        </p:nvCxnSpPr>
        <p:spPr>
          <a:xfrm>
            <a:off x="840740" y="381063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918335" y="380809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3049905" y="381063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108960" y="466915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130040" y="381063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25" idx="1"/>
          </p:cNvCxnSpPr>
          <p:nvPr/>
        </p:nvCxnSpPr>
        <p:spPr>
          <a:xfrm>
            <a:off x="4618990" y="4652010"/>
            <a:ext cx="3330575" cy="1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4" idx="2"/>
          </p:cNvCxnSpPr>
          <p:nvPr/>
        </p:nvCxnSpPr>
        <p:spPr>
          <a:xfrm>
            <a:off x="2637790" y="4873625"/>
            <a:ext cx="0" cy="37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8315325" y="4873625"/>
            <a:ext cx="0" cy="37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4123055" y="4873625"/>
            <a:ext cx="0" cy="37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16" idx="3"/>
          </p:cNvCxnSpPr>
          <p:nvPr/>
        </p:nvCxnSpPr>
        <p:spPr>
          <a:xfrm flipH="1">
            <a:off x="7281545" y="3780155"/>
            <a:ext cx="795020" cy="13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4488815" y="3154045"/>
            <a:ext cx="32734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2737485" y="2663190"/>
            <a:ext cx="0" cy="413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8315325" y="2647950"/>
            <a:ext cx="0" cy="413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3757295" y="2663190"/>
            <a:ext cx="0" cy="413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肘形连接符 40"/>
          <p:cNvCxnSpPr/>
          <p:nvPr/>
        </p:nvCxnSpPr>
        <p:spPr>
          <a:xfrm flipV="1">
            <a:off x="2737485" y="1961515"/>
            <a:ext cx="478155" cy="381000"/>
          </a:xfrm>
          <a:prstGeom prst="bentConnector3">
            <a:avLst>
              <a:gd name="adj1" fmla="val -424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233545" y="1961515"/>
            <a:ext cx="5200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肘形连接符 42"/>
          <p:cNvCxnSpPr/>
          <p:nvPr/>
        </p:nvCxnSpPr>
        <p:spPr>
          <a:xfrm rot="10800000" flipV="1">
            <a:off x="7555230" y="5661660"/>
            <a:ext cx="765175" cy="336550"/>
          </a:xfrm>
          <a:prstGeom prst="bentConnector3">
            <a:avLst>
              <a:gd name="adj1" fmla="val -82"/>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49225" y="4007485"/>
            <a:ext cx="93345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出票企业</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263140" y="4007485"/>
            <a:ext cx="93345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收票企业</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82675" y="4010025"/>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承兑银行</a:t>
            </a:r>
            <a:r>
              <a:rPr lang="en-US" altLang="zh-CN" sz="1400" b="1">
                <a:solidFill>
                  <a:srgbClr val="023D75"/>
                </a:solidFill>
                <a:latin typeface="微软雅黑" panose="020B0503020204020204" pitchFamily="34" charset="-122"/>
                <a:ea typeface="微软雅黑" panose="020B0503020204020204" pitchFamily="34" charset="-122"/>
              </a:rPr>
              <a:t>A</a:t>
            </a:r>
            <a:endParaRPr lang="en-US" altLang="zh-CN" sz="1400" b="1">
              <a:solidFill>
                <a:srgbClr val="023D75"/>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418205" y="4001770"/>
            <a:ext cx="73660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银行</a:t>
            </a:r>
            <a:r>
              <a:rPr lang="en-US" altLang="zh-CN" sz="1400" b="1">
                <a:solidFill>
                  <a:srgbClr val="023D75"/>
                </a:solidFill>
                <a:latin typeface="微软雅黑" panose="020B0503020204020204" pitchFamily="34" charset="-122"/>
                <a:ea typeface="微软雅黑" panose="020B0503020204020204" pitchFamily="34" charset="-122"/>
              </a:rPr>
              <a:t>B</a:t>
            </a:r>
            <a:endParaRPr lang="en-US" altLang="zh-CN" sz="1400" b="1">
              <a:solidFill>
                <a:srgbClr val="023D75"/>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949565" y="4010025"/>
            <a:ext cx="73660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银行</a:t>
            </a:r>
            <a:r>
              <a:rPr lang="en-US" altLang="zh-CN" sz="1400" b="1">
                <a:solidFill>
                  <a:srgbClr val="023D75"/>
                </a:solidFill>
                <a:latin typeface="微软雅黑" panose="020B0503020204020204" pitchFamily="34" charset="-122"/>
                <a:ea typeface="微软雅黑" panose="020B0503020204020204" pitchFamily="34" charset="-122"/>
              </a:rPr>
              <a:t>C</a:t>
            </a:r>
            <a:endParaRPr lang="en-US" altLang="zh-CN" sz="1400" b="1">
              <a:solidFill>
                <a:srgbClr val="023D75"/>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901690" y="5821680"/>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银行</a:t>
            </a:r>
            <a:r>
              <a:rPr lang="en-US" altLang="zh-CN" sz="1400" b="1">
                <a:solidFill>
                  <a:srgbClr val="023D75"/>
                </a:solidFill>
                <a:latin typeface="微软雅黑" panose="020B0503020204020204" pitchFamily="34" charset="-122"/>
                <a:ea typeface="微软雅黑" panose="020B0503020204020204" pitchFamily="34" charset="-122"/>
              </a:rPr>
              <a:t>A</a:t>
            </a:r>
            <a:r>
              <a:rPr lang="zh-CN" altLang="en-US" sz="1400" b="1">
                <a:solidFill>
                  <a:srgbClr val="023D75"/>
                </a:solidFill>
                <a:latin typeface="微软雅黑" panose="020B0503020204020204" pitchFamily="34" charset="-122"/>
                <a:ea typeface="微软雅黑" panose="020B0503020204020204" pitchFamily="34" charset="-122"/>
              </a:rPr>
              <a:t>承兑</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790190" y="4873625"/>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数字票据</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357745" y="3401060"/>
            <a:ext cx="586105"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贴入</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767830" y="2706370"/>
            <a:ext cx="133096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兑换数字货币</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196590" y="2014855"/>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数字货币</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4812030" y="2044700"/>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人民币</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186555" y="1633855"/>
            <a:ext cx="645795"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兑换</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641975" y="1745615"/>
            <a:ext cx="1040130" cy="327660"/>
          </a:xfrm>
          <a:prstGeom prst="rect">
            <a:avLst/>
          </a:prstGeom>
          <a:noFill/>
        </p:spPr>
        <p:txBody>
          <a:bodyPr wrap="square" rtlCol="0">
            <a:spAutoFit/>
          </a:bodyPr>
          <a:lstStyle/>
          <a:p>
            <a:pPr algn="just">
              <a:lnSpc>
                <a:spcPct val="110000"/>
              </a:lnSpc>
            </a:pPr>
            <a:r>
              <a:rPr lang="zh-CN" altLang="en-US" sz="1400" b="1">
                <a:solidFill>
                  <a:srgbClr val="023D75"/>
                </a:solidFill>
                <a:latin typeface="微软雅黑" panose="020B0503020204020204" pitchFamily="34" charset="-122"/>
                <a:ea typeface="微软雅黑" panose="020B0503020204020204" pitchFamily="34" charset="-122"/>
              </a:rPr>
              <a:t>银行提款</a:t>
            </a:r>
            <a:endParaRPr lang="zh-CN" altLang="en-US" sz="1400" b="1">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500"/>
                                        <p:tgtEl>
                                          <p:spTgt spid="205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par>
                                <p:cTn id="62" presetID="3"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par>
                                <p:cTn id="71" presetID="3" presetClass="entr" presetSubtype="1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par>
                                <p:cTn id="77" presetID="3" presetClass="entr" presetSubtype="1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par>
                                <p:cTn id="80" presetID="3" presetClass="entr" presetSubtype="1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par>
                                <p:cTn id="83" presetID="3" presetClass="entr" presetSubtype="1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linds(horizontal)">
                                      <p:cBhvr>
                                        <p:cTn id="85" dur="500"/>
                                        <p:tgtEl>
                                          <p:spTgt spid="34"/>
                                        </p:tgtEl>
                                      </p:cBhvr>
                                    </p:animEffect>
                                  </p:childTnLst>
                                </p:cTn>
                              </p:par>
                              <p:par>
                                <p:cTn id="86" presetID="3" presetClass="entr" presetSubtype="1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linds(horizontal)">
                                      <p:cBhvr>
                                        <p:cTn id="88" dur="500"/>
                                        <p:tgtEl>
                                          <p:spTgt spid="35"/>
                                        </p:tgtEl>
                                      </p:cBhvr>
                                    </p:animEffect>
                                  </p:childTnLst>
                                </p:cTn>
                              </p:par>
                              <p:par>
                                <p:cTn id="89" presetID="3" presetClass="entr" presetSubtype="1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horizontal)">
                                      <p:cBhvr>
                                        <p:cTn id="91" dur="500"/>
                                        <p:tgtEl>
                                          <p:spTgt spid="36"/>
                                        </p:tgtEl>
                                      </p:cBhvr>
                                    </p:animEffect>
                                  </p:childTnLst>
                                </p:cTn>
                              </p:par>
                              <p:par>
                                <p:cTn id="92" presetID="3" presetClass="entr" presetSubtype="10"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par>
                                <p:cTn id="95" presetID="3" presetClass="entr" presetSubtype="1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linds(horizontal)">
                                      <p:cBhvr>
                                        <p:cTn id="97" dur="500"/>
                                        <p:tgtEl>
                                          <p:spTgt spid="38"/>
                                        </p:tgtEl>
                                      </p:cBhvr>
                                    </p:animEffect>
                                  </p:childTnLst>
                                </p:cTn>
                              </p:par>
                              <p:par>
                                <p:cTn id="98" presetID="3" presetClass="entr" presetSubtype="1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linds(horizontal)">
                                      <p:cBhvr>
                                        <p:cTn id="100" dur="500"/>
                                        <p:tgtEl>
                                          <p:spTgt spid="39"/>
                                        </p:tgtEl>
                                      </p:cBhvr>
                                    </p:animEffect>
                                  </p:childTnLst>
                                </p:cTn>
                              </p:par>
                              <p:par>
                                <p:cTn id="101" presetID="3" presetClass="entr" presetSubtype="10"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linds(horizontal)">
                                      <p:cBhvr>
                                        <p:cTn id="103" dur="500"/>
                                        <p:tgtEl>
                                          <p:spTgt spid="40"/>
                                        </p:tgtEl>
                                      </p:cBhvr>
                                    </p:animEffect>
                                  </p:childTnLst>
                                </p:cTn>
                              </p:par>
                              <p:par>
                                <p:cTn id="104" presetID="3" presetClass="entr" presetSubtype="1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blinds(horizontal)">
                                      <p:cBhvr>
                                        <p:cTn id="106" dur="500"/>
                                        <p:tgtEl>
                                          <p:spTgt spid="41"/>
                                        </p:tgtEl>
                                      </p:cBhvr>
                                    </p:animEffect>
                                  </p:childTnLst>
                                </p:cTn>
                              </p:par>
                              <p:par>
                                <p:cTn id="107" presetID="3" presetClass="entr" presetSubtype="1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linds(horizontal)">
                                      <p:cBhvr>
                                        <p:cTn id="109" dur="500"/>
                                        <p:tgtEl>
                                          <p:spTgt spid="42"/>
                                        </p:tgtEl>
                                      </p:cBhvr>
                                    </p:animEffect>
                                  </p:childTnLst>
                                </p:cTn>
                              </p:par>
                              <p:par>
                                <p:cTn id="110" presetID="3" presetClass="entr" presetSubtype="10"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linds(horizontal)">
                                      <p:cBhvr>
                                        <p:cTn id="112" dur="500"/>
                                        <p:tgtEl>
                                          <p:spTgt spid="4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linds(horizontal)">
                                      <p:cBhvr>
                                        <p:cTn id="121" dur="500"/>
                                        <p:tgtEl>
                                          <p:spTgt spid="4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linds(horizontal)">
                                      <p:cBhvr>
                                        <p:cTn id="124" dur="500"/>
                                        <p:tgtEl>
                                          <p:spTgt spid="4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blinds(horizontal)">
                                      <p:cBhvr>
                                        <p:cTn id="127" dur="500"/>
                                        <p:tgtEl>
                                          <p:spTgt spid="4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blinds(horizontal)">
                                      <p:cBhvr>
                                        <p:cTn id="130" dur="500"/>
                                        <p:tgtEl>
                                          <p:spTgt spid="50"/>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blinds(horizontal)">
                                      <p:cBhvr>
                                        <p:cTn id="133" dur="500"/>
                                        <p:tgtEl>
                                          <p:spTgt spid="5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blinds(horizontal)">
                                      <p:cBhvr>
                                        <p:cTn id="136" dur="500"/>
                                        <p:tgtEl>
                                          <p:spTgt spid="52"/>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blinds(horizontal)">
                                      <p:cBhvr>
                                        <p:cTn id="139" dur="500"/>
                                        <p:tgtEl>
                                          <p:spTgt spid="53"/>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blinds(horizontal)">
                                      <p:cBhvr>
                                        <p:cTn id="142" dur="500"/>
                                        <p:tgtEl>
                                          <p:spTgt spid="54"/>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blinds(horizontal)">
                                      <p:cBhvr>
                                        <p:cTn id="145" dur="500"/>
                                        <p:tgtEl>
                                          <p:spTgt spid="55"/>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blinds(horizontal)">
                                      <p:cBhvr>
                                        <p:cTn id="148" dur="500"/>
                                        <p:tgtEl>
                                          <p:spTgt spid="56"/>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blinds(horizontal)">
                                      <p:cBhvr>
                                        <p:cTn id="1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2050" grpId="0" animBg="1"/>
      <p:bldP spid="10" grpId="0" animBg="1"/>
      <p:bldP spid="13" grpId="0" animBg="1"/>
      <p:bldP spid="14" grpId="0" animBg="1"/>
      <p:bldP spid="15" grpId="0" animBg="1"/>
      <p:bldP spid="16" grpId="0" animBg="1"/>
      <p:bldP spid="26"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1000" y="153035"/>
            <a:ext cx="880554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资产证券化</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81000" y="798195"/>
            <a:ext cx="11430000" cy="1004570"/>
          </a:xfrm>
          <a:prstGeom prst="rect">
            <a:avLst/>
          </a:prstGeom>
          <a:noFill/>
        </p:spPr>
        <p:txBody>
          <a:bodyPr wrap="square" rtlCol="0">
            <a:spAutoFit/>
          </a:bodyPr>
          <a:lstStyle/>
          <a:p>
            <a:pPr algn="just">
              <a:lnSpc>
                <a:spcPct val="110000"/>
              </a:lnSpc>
            </a:pPr>
            <a:r>
              <a:rPr lang="zh-CN" altLang="en-US" b="1">
                <a:solidFill>
                  <a:schemeClr val="tx1"/>
                </a:solidFill>
                <a:latin typeface="微软雅黑" panose="020B0503020204020204" pitchFamily="34" charset="-122"/>
                <a:ea typeface="微软雅黑" panose="020B0503020204020204" pitchFamily="34" charset="-122"/>
              </a:rPr>
              <a:t>近年来，国内资产证券化（</a:t>
            </a:r>
            <a:r>
              <a:rPr lang="en-US" altLang="zh-CN" b="1">
                <a:solidFill>
                  <a:schemeClr val="tx1"/>
                </a:solidFill>
                <a:latin typeface="微软雅黑" panose="020B0503020204020204" pitchFamily="34" charset="-122"/>
                <a:ea typeface="微软雅黑" panose="020B0503020204020204" pitchFamily="34" charset="-122"/>
              </a:rPr>
              <a:t>ABS</a:t>
            </a:r>
            <a:r>
              <a:rPr lang="zh-CN" altLang="en-US" b="1">
                <a:solidFill>
                  <a:schemeClr val="tx1"/>
                </a:solidFill>
                <a:latin typeface="微软雅黑" panose="020B0503020204020204" pitchFamily="34" charset="-122"/>
                <a:ea typeface="微软雅黑" panose="020B0503020204020204" pitchFamily="34" charset="-122"/>
              </a:rPr>
              <a:t>）发行特别是消费金融</a:t>
            </a:r>
            <a:r>
              <a:rPr lang="en-US" altLang="zh-CN" b="1">
                <a:solidFill>
                  <a:schemeClr val="tx1"/>
                </a:solidFill>
                <a:latin typeface="微软雅黑" panose="020B0503020204020204" pitchFamily="34" charset="-122"/>
                <a:ea typeface="微软雅黑" panose="020B0503020204020204" pitchFamily="34" charset="-122"/>
              </a:rPr>
              <a:t>ABS</a:t>
            </a:r>
            <a:r>
              <a:rPr lang="zh-CN" altLang="en-US" b="1">
                <a:solidFill>
                  <a:schemeClr val="tx1"/>
                </a:solidFill>
                <a:latin typeface="微软雅黑" panose="020B0503020204020204" pitchFamily="34" charset="-122"/>
                <a:ea typeface="微软雅黑" panose="020B0503020204020204" pitchFamily="34" charset="-122"/>
              </a:rPr>
              <a:t>呈现出告诉增长的趋势。但</a:t>
            </a:r>
            <a:r>
              <a:rPr lang="en-US" altLang="zh-CN" b="1">
                <a:solidFill>
                  <a:schemeClr val="tx1"/>
                </a:solidFill>
                <a:latin typeface="微软雅黑" panose="020B0503020204020204" pitchFamily="34" charset="-122"/>
                <a:ea typeface="微软雅黑" panose="020B0503020204020204" pitchFamily="34" charset="-122"/>
              </a:rPr>
              <a:t>ABS</a:t>
            </a:r>
            <a:r>
              <a:rPr lang="zh-CN" altLang="en-US" b="1">
                <a:solidFill>
                  <a:schemeClr val="tx1"/>
                </a:solidFill>
                <a:latin typeface="微软雅黑" panose="020B0503020204020204" pitchFamily="34" charset="-122"/>
                <a:ea typeface="微软雅黑" panose="020B0503020204020204" pitchFamily="34" charset="-122"/>
              </a:rPr>
              <a:t>行业快速发展的同时，资产现金流管理有待完善、底层资产监管透明性和效率亟待提高、资产交易结算效率低下、增信环节成本高昂等问题也逐渐暴露出来。</a:t>
            </a:r>
            <a:endParaRPr lang="zh-CN" altLang="en-US" b="1">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文本框 3"/>
              <p:cNvSpPr txBox="1"/>
              <p:nvPr/>
            </p:nvSpPr>
            <p:spPr>
              <a:xfrm>
                <a:off x="381000" y="1864360"/>
                <a:ext cx="11703685" cy="4640580"/>
              </a:xfrm>
              <a:prstGeom prst="rect">
                <a:avLst/>
              </a:prstGeom>
              <a:noFill/>
            </p:spPr>
            <p:txBody>
              <a:bodyPr wrap="square" rtlCol="0">
                <a:spAutoFit/>
              </a:bodyPr>
              <a:lstStyle/>
              <a:p>
                <a:pPr algn="just">
                  <a:lnSpc>
                    <a:spcPct val="110000"/>
                  </a:lnSpc>
                </a:pPr>
                <a:r>
                  <a:rPr lang="zh-CN" sz="1600" b="1">
                    <a:solidFill>
                      <a:schemeClr val="tx1"/>
                    </a:solidFill>
                    <a:latin typeface="微软雅黑" panose="020B0503020204020204" pitchFamily="34" charset="-122"/>
                    <a:ea typeface="微软雅黑" panose="020B0503020204020204" pitchFamily="34" charset="-122"/>
                  </a:rPr>
                  <a:t>区块链应用至少可以从一下五个方面为</a:t>
                </a:r>
                <a:r>
                  <a:rPr lang="en-US" altLang="zh-CN" sz="1600" b="1">
                    <a:solidFill>
                      <a:schemeClr val="tx1"/>
                    </a:solidFill>
                    <a:latin typeface="微软雅黑" panose="020B0503020204020204" pitchFamily="34" charset="-122"/>
                    <a:ea typeface="微软雅黑" panose="020B0503020204020204" pitchFamily="34" charset="-122"/>
                  </a:rPr>
                  <a:t>ABS</a:t>
                </a:r>
                <a:r>
                  <a:rPr lang="zh-CN" altLang="en-US" sz="1600" b="1">
                    <a:solidFill>
                      <a:schemeClr val="tx1"/>
                    </a:solidFill>
                    <a:latin typeface="微软雅黑" panose="020B0503020204020204" pitchFamily="34" charset="-122"/>
                    <a:ea typeface="微软雅黑" panose="020B0503020204020204" pitchFamily="34" charset="-122"/>
                  </a:rPr>
                  <a:t>行业赋能：</a:t>
                </a:r>
                <a:endParaRPr lang="zh-CN" altLang="en-US"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1</a:t>
                </a:r>
                <a:r>
                  <a:rPr lang="zh-CN" altLang="en-US" sz="1600" b="1">
                    <a:solidFill>
                      <a:schemeClr val="tx1"/>
                    </a:solidFill>
                    <a:latin typeface="微软雅黑" panose="020B0503020204020204" pitchFamily="34" charset="-122"/>
                    <a:ea typeface="微软雅黑" panose="020B0503020204020204" pitchFamily="34" charset="-122"/>
                  </a:rPr>
                  <a:t>）改善</a:t>
                </a:r>
                <a:r>
                  <a:rPr lang="en-US" altLang="zh-CN" sz="1600" b="1">
                    <a:solidFill>
                      <a:schemeClr val="tx1"/>
                    </a:solidFill>
                    <a:latin typeface="微软雅黑" panose="020B0503020204020204" pitchFamily="34" charset="-122"/>
                    <a:ea typeface="微软雅黑" panose="020B0503020204020204" pitchFamily="34" charset="-122"/>
                  </a:rPr>
                  <a:t>ABS</a:t>
                </a:r>
                <a:r>
                  <a:rPr lang="zh-CN" altLang="en-US" sz="1600" b="1">
                    <a:solidFill>
                      <a:schemeClr val="tx1"/>
                    </a:solidFill>
                    <a:latin typeface="微软雅黑" panose="020B0503020204020204" pitchFamily="34" charset="-122"/>
                    <a:ea typeface="微软雅黑" panose="020B0503020204020204" pitchFamily="34" charset="-122"/>
                  </a:rPr>
                  <a:t>现金流管理</a:t>
                </a:r>
                <a:endParaRPr lang="zh-CN" altLang="en-US" sz="16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400">
                    <a:solidFill>
                      <a:srgbClr val="023D75"/>
                    </a:solidFill>
                    <a:latin typeface="微软雅黑" panose="020B0503020204020204" pitchFamily="34" charset="-122"/>
                    <a:ea typeface="微软雅黑" panose="020B0503020204020204" pitchFamily="34" charset="-122"/>
                  </a:rPr>
                  <a:t>区块链技术应用于ABS可缩减银行等机构服务成本，可实现自动账本同步和审计功能，极大地降低参与方之间的对账成本，解决信息不对称问题。同时可以降低参与方对接的技术成本另一方面，利用智能合约功能实现款项自动划拨、资产循环购买和自动收益分配等功能。在完成多方共识的基础上，有效降低由于人工干预造成的业务复杂度和出错概率，显著提升现金流管理效率。</a:t>
                </a:r>
                <a:endParaRPr lang="zh-CN" altLang="en-US" sz="20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2</a:t>
                </a:r>
                <a:r>
                  <a:rPr lang="zh-CN" altLang="en-US" sz="1600" b="1">
                    <a:solidFill>
                      <a:schemeClr val="tx1"/>
                    </a:solidFill>
                    <a:latin typeface="微软雅黑" panose="020B0503020204020204" pitchFamily="34" charset="-122"/>
                    <a:ea typeface="微软雅黑" panose="020B0503020204020204" pitchFamily="34" charset="-122"/>
                  </a:rPr>
                  <a:t>）有利于穿透式监管</a:t>
                </a:r>
                <a:endParaRPr lang="zh-CN" altLang="en-US" sz="16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400">
                    <a:solidFill>
                      <a:srgbClr val="023D75"/>
                    </a:solidFill>
                    <a:latin typeface="微软雅黑" panose="020B0503020204020204" pitchFamily="34" charset="-122"/>
                    <a:ea typeface="微软雅黑" panose="020B0503020204020204" pitchFamily="34" charset="-122"/>
                    <a:sym typeface="+mn-ea"/>
                  </a:rPr>
                  <a:t>区块链技术应用于ABS，既能确保ABS底层资产的真实性，又能够看到最底层资产的风险，从而使监管部门更有效地监督金融机构适度使用金融杠杆，合理地利用ABS手段，充分盘活沉淀资产。特别是在资管新规下，金融机构对底层资产穿透的需求愈加强烈。</a:t>
                </a:r>
                <a:endParaRPr lang="zh-CN" altLang="en-US" sz="20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3</a:t>
                </a:r>
                <a:r>
                  <a:rPr lang="zh-CN" altLang="en-US" sz="1600" b="1">
                    <a:solidFill>
                      <a:schemeClr val="tx1"/>
                    </a:solidFill>
                    <a:latin typeface="微软雅黑" panose="020B0503020204020204" pitchFamily="34" charset="-122"/>
                    <a:ea typeface="微软雅黑" panose="020B0503020204020204" pitchFamily="34" charset="-122"/>
                  </a:rPr>
                  <a:t>）提高金融资产的出售结算效率</a:t>
                </a:r>
                <a:endParaRPr lang="zh-CN" altLang="en-US" sz="20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400">
                    <a:solidFill>
                      <a:srgbClr val="023D75"/>
                    </a:solidFill>
                    <a:latin typeface="微软雅黑" panose="020B0503020204020204" pitchFamily="34" charset="-122"/>
                    <a:ea typeface="微软雅黑" panose="020B0503020204020204" pitchFamily="34" charset="-122"/>
                    <a:sym typeface="+mn-ea"/>
                  </a:rPr>
                  <a:t>区块链技术应用于ABS使得金融债权资产转让效率大大提高，流动性需求与资产转让时效不匹配的问题得以有效解决。通过区块链技术可绕过中间支付清算系统，实现点对点即时支付，从按日结算缩短到按分钟结算，大大缩减支付到账时间，结算效率大大提高。</a:t>
                </a:r>
                <a:endParaRPr lang="zh-CN" altLang="en-US" sz="1400">
                  <a:solidFill>
                    <a:srgbClr val="023D75"/>
                  </a:solidFill>
                  <a:latin typeface="微软雅黑" panose="020B0503020204020204" pitchFamily="34" charset="-122"/>
                  <a:ea typeface="微软雅黑" panose="020B0503020204020204" pitchFamily="34" charset="-122"/>
                </a:endParaRPr>
              </a:p>
              <a:p>
                <a:pPr algn="just">
                  <a:lnSpc>
                    <a:spcPct val="110000"/>
                  </a:lnSpc>
                </a:pP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4</a:t>
                </a:r>
                <a:r>
                  <a:rPr lang="zh-CN" altLang="en-US" sz="1600" b="1">
                    <a:solidFill>
                      <a:schemeClr val="tx1"/>
                    </a:solidFill>
                    <a:latin typeface="微软雅黑" panose="020B0503020204020204" pitchFamily="34" charset="-122"/>
                    <a:ea typeface="微软雅黑" panose="020B0503020204020204" pitchFamily="34" charset="-122"/>
                  </a:rPr>
                  <a:t>）大大增强证券交易的效率和透明度</a:t>
                </a:r>
                <a:endParaRPr lang="zh-CN" altLang="en-US" sz="16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400">
                    <a:solidFill>
                      <a:srgbClr val="023D75"/>
                    </a:solidFill>
                    <a:latin typeface="微软雅黑" panose="020B0503020204020204" pitchFamily="34" charset="-122"/>
                    <a:ea typeface="微软雅黑" panose="020B0503020204020204" pitchFamily="34" charset="-122"/>
                  </a:rPr>
                  <a:t>通过区块链进行ABS产品交易，可使更广泛的参与者在去中心化的交易平台上自由完成交易，可实现7</a:t>
                </a:r>
                <a14:m>
                  <m:oMath xmlns:m="http://schemas.openxmlformats.org/officeDocument/2006/math">
                    <m:r>
                      <a:rPr lang="zh-CN" altLang="en-US" sz="1400">
                        <a:solidFill>
                          <a:srgbClr val="023D75"/>
                        </a:solidFill>
                        <a:latin typeface="Cambria Math" panose="02040503050406030204" charset="0"/>
                        <a:ea typeface="微软雅黑" panose="020B0503020204020204" pitchFamily="34" charset="-122"/>
                      </a:rPr>
                      <m:t>×</m:t>
                    </m:r>
                  </m:oMath>
                </a14:m>
                <a:r>
                  <a:rPr lang="zh-CN" altLang="en-US" sz="1400">
                    <a:solidFill>
                      <a:srgbClr val="023D75"/>
                    </a:solidFill>
                    <a:latin typeface="微软雅黑" panose="020B0503020204020204" pitchFamily="34" charset="-122"/>
                    <a:ea typeface="微软雅黑" panose="020B0503020204020204" pitchFamily="34" charset="-122"/>
                  </a:rPr>
                  <a:t>24小时不中断交易。对于认可这一“区块”价值的机构，可以接受“区块链”代表的证券持有人再融资，不用担心对应证券资产的转移和“双花”因为每一笔交易都公开透明、可追本溯源。</a:t>
                </a:r>
                <a:endParaRPr lang="zh-CN" altLang="en-US" sz="20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5</a:t>
                </a:r>
                <a:r>
                  <a:rPr lang="zh-CN" altLang="en-US" sz="1600" b="1">
                    <a:solidFill>
                      <a:schemeClr val="tx1"/>
                    </a:solidFill>
                    <a:latin typeface="微软雅黑" panose="020B0503020204020204" pitchFamily="34" charset="-122"/>
                    <a:ea typeface="微软雅黑" panose="020B0503020204020204" pitchFamily="34" charset="-122"/>
                  </a:rPr>
                  <a:t>）降低增信环节的转移成本</a:t>
                </a:r>
                <a:endParaRPr lang="zh-CN" altLang="en-US" sz="1600" b="1">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en-US" sz="1400">
                    <a:solidFill>
                      <a:srgbClr val="023D75"/>
                    </a:solidFill>
                    <a:latin typeface="微软雅黑" panose="020B0503020204020204" pitchFamily="34" charset="-122"/>
                    <a:ea typeface="微软雅黑" panose="020B0503020204020204" pitchFamily="34" charset="-122"/>
                  </a:rPr>
                  <a:t>由于通常对应了多笔资产，每笔资产对应着不同的外部担保，因此在实践中ABS没有真正实现担保随同金融债权资产的转让，只是通过法律条款约定了保留完善担保的权利，在真正出现需要履行担保的情况时再转移担保。基于区块链技术建立点对点的增信保障平台，可有效降低增信转移的成本。</a:t>
                </a:r>
                <a:endParaRPr lang="zh-CN" altLang="en-US" sz="1400">
                  <a:solidFill>
                    <a:srgbClr val="023D75"/>
                  </a:solidFill>
                  <a:latin typeface="微软雅黑" panose="020B0503020204020204" pitchFamily="34" charset="-122"/>
                  <a:ea typeface="微软雅黑" panose="020B0503020204020204" pitchFamily="34"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381000" y="1864360"/>
                <a:ext cx="11703685" cy="4640580"/>
              </a:xfrm>
              <a:prstGeom prst="rect">
                <a:avLst/>
              </a:prstGeom>
              <a:blipFill rotWithShape="1">
                <a:blip r:embed="rId1"/>
                <a:stretch>
                  <a:fillRect/>
                </a:stretch>
              </a:blipFill>
            </p:spPr>
            <p:txBody>
              <a:bodyPr/>
              <a:lstStyle/>
              <a:p>
                <a:r>
                  <a:rPr lang="zh-CN" altLang="en-US">
                    <a:noFill/>
                  </a:rPr>
                  <a:t> </a:t>
                </a:r>
              </a:p>
            </p:txBody>
          </p:sp>
        </mc:Fallback>
      </mc:AlternateContent>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linds(horizontal)">
                                      <p:cBhvr>
                                        <p:cTn id="36" dur="500"/>
                                        <p:tgtEl>
                                          <p:spTgt spid="4">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linds(horizontal)">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blinds(horizontal)">
                                      <p:cBhvr>
                                        <p:cTn id="44" dur="500"/>
                                        <p:tgtEl>
                                          <p:spTgt spid="4">
                                            <p:txEl>
                                              <p:pRg st="9" end="9"/>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blinds(horizontal)">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3919855" y="2970530"/>
            <a:ext cx="5797550" cy="2019300"/>
          </a:xfrm>
          <a:prstGeom prst="roundRect">
            <a:avLst/>
          </a:prstGeom>
          <a:solidFill>
            <a:schemeClr val="bg1"/>
          </a:solidFill>
          <a:ln w="28575" cmpd="sng">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880554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资产证券化</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82270" y="914400"/>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在资产证券化业务中，区块链技术的运用可以保证底层资产数据真实性，帮助融资人实现资产保真，从而增加机构投资者信心，并降低融资成本。</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1000" y="2174875"/>
            <a:ext cx="3227705" cy="3610610"/>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各家机构间信息和资金通过分布式账本和共识机制保持实时同步,有效解决了机构间费时费力的对账清算问题。</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30000"/>
              </a:lnSpc>
              <a:buFont typeface="Arial" panose="020B0604020202020204" pitchFamily="34" charset="0"/>
              <a:buChar char="•"/>
            </a:pP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3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区块链技术在资产证券化业务中的应用，为资金方了解底部资产,中介机构实时掌握资产违约风险以及监管方有效监控金融杠杆、提前防范系统性风险,都提供了便利。</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956685" y="1682750"/>
            <a:ext cx="4947920" cy="395605"/>
          </a:xfrm>
          <a:prstGeom prst="rect">
            <a:avLst/>
          </a:prstGeom>
          <a:noFill/>
        </p:spPr>
        <p:txBody>
          <a:bodyPr wrap="square" rtlCol="0">
            <a:spAutoFit/>
          </a:bodyPr>
          <a:lstStyle/>
          <a:p>
            <a:pPr algn="just">
              <a:lnSpc>
                <a:spcPct val="110000"/>
              </a:lnSpc>
            </a:pPr>
            <a:r>
              <a:rPr lang="zh-CN" altLang="zh-CN" b="1">
                <a:solidFill>
                  <a:schemeClr val="tx1">
                    <a:lumMod val="65000"/>
                    <a:lumOff val="35000"/>
                  </a:schemeClr>
                </a:solidFill>
                <a:latin typeface="微软雅黑" panose="020B0503020204020204" pitchFamily="34" charset="-122"/>
                <a:ea typeface="微软雅黑" panose="020B0503020204020204" pitchFamily="34" charset="-122"/>
              </a:rPr>
              <a:t>京东金融的资产云工厂业务</a:t>
            </a:r>
            <a:endParaRPr lang="zh-CN"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656445" y="1913890"/>
            <a:ext cx="2218055" cy="3167380"/>
          </a:xfrm>
          <a:prstGeom prst="rect">
            <a:avLst/>
          </a:prstGeom>
          <a:noFill/>
        </p:spPr>
        <p:txBody>
          <a:bodyPr wrap="square" rtlCol="0">
            <a:spAutoFit/>
          </a:bodyPr>
          <a:lstStyle/>
          <a:p>
            <a:pPr marL="285750" indent="-285750" algn="just">
              <a:lnSpc>
                <a:spcPct val="110000"/>
              </a:lnSpc>
              <a:buFont typeface="Wingdings" panose="05000000000000000000" charset="0"/>
              <a:buChar char="p"/>
            </a:pPr>
            <a:r>
              <a:rPr lang="zh-CN" altLang="zh-CN" sz="1400">
                <a:solidFill>
                  <a:schemeClr val="tx1"/>
                </a:solidFill>
                <a:latin typeface="微软雅黑" panose="020B0503020204020204" pitchFamily="34" charset="-122"/>
                <a:ea typeface="微软雅黑" panose="020B0503020204020204" pitchFamily="34" charset="-122"/>
              </a:rPr>
              <a:t>云工厂底层资产数据，所有信息不可伪造，不可篡改；</a:t>
            </a: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Wingdings" panose="05000000000000000000" charset="0"/>
              <a:buChar char="p"/>
            </a:pP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Wingdings" panose="05000000000000000000" charset="0"/>
              <a:buChar char="p"/>
            </a:pPr>
            <a:r>
              <a:rPr lang="zh-CN" altLang="zh-CN" sz="1400">
                <a:solidFill>
                  <a:schemeClr val="tx1"/>
                </a:solidFill>
                <a:latin typeface="微软雅黑" panose="020B0503020204020204" pitchFamily="34" charset="-122"/>
                <a:ea typeface="微软雅黑" panose="020B0503020204020204" pitchFamily="34" charset="-122"/>
              </a:rPr>
              <a:t>放款，还款,逾期，早偿，借款人评级等信息全部记录在云工厂区块链上；</a:t>
            </a: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Wingdings" panose="05000000000000000000" charset="0"/>
              <a:buChar char="p"/>
            </a:pP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Wingdings" panose="05000000000000000000" charset="0"/>
              <a:buChar char="p"/>
            </a:pPr>
            <a:r>
              <a:rPr lang="zh-CN" altLang="zh-CN" sz="1400">
                <a:solidFill>
                  <a:schemeClr val="tx1"/>
                </a:solidFill>
                <a:latin typeface="微软雅黑" panose="020B0503020204020204" pitchFamily="34" charset="-122"/>
                <a:ea typeface="微软雅黑" panose="020B0503020204020204" pitchFamily="34" charset="-122"/>
              </a:rPr>
              <a:t>授权的投资方,监管机构,外部资金方可加入云工厂区块链，查看账本信息。</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072890" y="2078355"/>
            <a:ext cx="1193165" cy="443865"/>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资产方</a:t>
            </a:r>
            <a:endParaRPr lang="zh-CN" altLang="en-US" sz="2000" b="1">
              <a:latin typeface="微软雅黑" panose="020B0503020204020204" pitchFamily="34" charset="-122"/>
              <a:ea typeface="微软雅黑" panose="020B0503020204020204" pitchFamily="34" charset="-122"/>
            </a:endParaRPr>
          </a:p>
        </p:txBody>
      </p:sp>
      <p:sp>
        <p:nvSpPr>
          <p:cNvPr id="9" name="圆角矩形 8"/>
          <p:cNvSpPr/>
          <p:nvPr/>
        </p:nvSpPr>
        <p:spPr>
          <a:xfrm>
            <a:off x="5500370" y="2078355"/>
            <a:ext cx="1193165" cy="443865"/>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资产方</a:t>
            </a:r>
            <a:endParaRPr lang="zh-CN" altLang="en-US" sz="2000" b="1">
              <a:latin typeface="微软雅黑" panose="020B0503020204020204" pitchFamily="34" charset="-122"/>
              <a:ea typeface="微软雅黑" panose="020B0503020204020204" pitchFamily="34" charset="-122"/>
            </a:endParaRPr>
          </a:p>
        </p:txBody>
      </p:sp>
      <p:sp>
        <p:nvSpPr>
          <p:cNvPr id="10" name="圆角矩形 9"/>
          <p:cNvSpPr/>
          <p:nvPr/>
        </p:nvSpPr>
        <p:spPr>
          <a:xfrm>
            <a:off x="6928485" y="2078355"/>
            <a:ext cx="1193165" cy="443865"/>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资产方</a:t>
            </a:r>
            <a:endParaRPr lang="zh-CN" altLang="en-US" sz="2000" b="1">
              <a:latin typeface="微软雅黑" panose="020B0503020204020204" pitchFamily="34" charset="-122"/>
              <a:ea typeface="微软雅黑" panose="020B0503020204020204" pitchFamily="34" charset="-122"/>
            </a:endParaRPr>
          </a:p>
        </p:txBody>
      </p:sp>
      <p:sp>
        <p:nvSpPr>
          <p:cNvPr id="11" name="圆角矩形 10"/>
          <p:cNvSpPr/>
          <p:nvPr/>
        </p:nvSpPr>
        <p:spPr>
          <a:xfrm>
            <a:off x="8371205" y="2078355"/>
            <a:ext cx="1193165" cy="443865"/>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资产方</a:t>
            </a:r>
            <a:endParaRPr lang="zh-CN" altLang="en-US" sz="2000" b="1">
              <a:latin typeface="微软雅黑" panose="020B0503020204020204" pitchFamily="34" charset="-122"/>
              <a:ea typeface="微软雅黑" panose="020B0503020204020204" pitchFamily="34" charset="-122"/>
            </a:endParaRPr>
          </a:p>
        </p:txBody>
      </p:sp>
      <p:sp>
        <p:nvSpPr>
          <p:cNvPr id="12" name="矩形 11"/>
          <p:cNvSpPr/>
          <p:nvPr/>
        </p:nvSpPr>
        <p:spPr>
          <a:xfrm>
            <a:off x="4170045" y="5553710"/>
            <a:ext cx="1529715" cy="44386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资金方</a:t>
            </a:r>
            <a:endParaRPr lang="zh-CN" altLang="en-US" sz="2000" b="1">
              <a:latin typeface="微软雅黑" panose="020B0503020204020204" pitchFamily="34" charset="-122"/>
              <a:ea typeface="微软雅黑" panose="020B0503020204020204" pitchFamily="34" charset="-122"/>
            </a:endParaRPr>
          </a:p>
        </p:txBody>
      </p:sp>
      <p:sp>
        <p:nvSpPr>
          <p:cNvPr id="13" name="矩形 12"/>
          <p:cNvSpPr/>
          <p:nvPr/>
        </p:nvSpPr>
        <p:spPr>
          <a:xfrm>
            <a:off x="6270625" y="5553710"/>
            <a:ext cx="1529715" cy="44386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投资人</a:t>
            </a: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8204200" y="5553710"/>
            <a:ext cx="1529715" cy="44386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监管机构</a:t>
            </a:r>
            <a:endParaRPr lang="zh-CN" altLang="en-US" sz="2000" b="1">
              <a:latin typeface="微软雅黑" panose="020B0503020204020204" pitchFamily="34" charset="-122"/>
              <a:ea typeface="微软雅黑" panose="020B0503020204020204" pitchFamily="34" charset="-122"/>
            </a:endParaRPr>
          </a:p>
        </p:txBody>
      </p:sp>
      <p:sp>
        <p:nvSpPr>
          <p:cNvPr id="15" name="矩形 14"/>
          <p:cNvSpPr/>
          <p:nvPr/>
        </p:nvSpPr>
        <p:spPr>
          <a:xfrm>
            <a:off x="4073525" y="3107690"/>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0</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16" name="矩形 15"/>
          <p:cNvSpPr/>
          <p:nvPr/>
        </p:nvSpPr>
        <p:spPr>
          <a:xfrm>
            <a:off x="6929120" y="3107690"/>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0</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17" name="矩形 16"/>
          <p:cNvSpPr/>
          <p:nvPr/>
        </p:nvSpPr>
        <p:spPr>
          <a:xfrm>
            <a:off x="5500370" y="3107690"/>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0</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18" name="矩形 17"/>
          <p:cNvSpPr/>
          <p:nvPr/>
        </p:nvSpPr>
        <p:spPr>
          <a:xfrm>
            <a:off x="8371205" y="3107690"/>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0</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19" name="矩形 18"/>
          <p:cNvSpPr/>
          <p:nvPr/>
        </p:nvSpPr>
        <p:spPr>
          <a:xfrm>
            <a:off x="4073525" y="3663950"/>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1</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0" name="矩形 19"/>
          <p:cNvSpPr/>
          <p:nvPr/>
        </p:nvSpPr>
        <p:spPr>
          <a:xfrm>
            <a:off x="4074160" y="443928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n</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1" name="矩形 20"/>
          <p:cNvSpPr/>
          <p:nvPr/>
        </p:nvSpPr>
        <p:spPr>
          <a:xfrm>
            <a:off x="5499735" y="369252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1</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2" name="矩形 21"/>
          <p:cNvSpPr/>
          <p:nvPr/>
        </p:nvSpPr>
        <p:spPr>
          <a:xfrm>
            <a:off x="6929120" y="369252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1</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3" name="矩形 22"/>
          <p:cNvSpPr/>
          <p:nvPr/>
        </p:nvSpPr>
        <p:spPr>
          <a:xfrm>
            <a:off x="8371840" y="369252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1</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4" name="矩形 23"/>
          <p:cNvSpPr/>
          <p:nvPr/>
        </p:nvSpPr>
        <p:spPr>
          <a:xfrm>
            <a:off x="5500370" y="443928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n</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5" name="矩形 24"/>
          <p:cNvSpPr/>
          <p:nvPr/>
        </p:nvSpPr>
        <p:spPr>
          <a:xfrm>
            <a:off x="6929120" y="443928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n</a:t>
            </a:r>
            <a:endParaRPr lang="en-US" altLang="zh-CN" sz="2000">
              <a:solidFill>
                <a:srgbClr val="023D75"/>
              </a:solidFill>
              <a:latin typeface="微软雅黑" panose="020B0503020204020204" pitchFamily="34" charset="-122"/>
              <a:ea typeface="微软雅黑" panose="020B0503020204020204" pitchFamily="34" charset="-122"/>
            </a:endParaRPr>
          </a:p>
        </p:txBody>
      </p:sp>
      <p:sp>
        <p:nvSpPr>
          <p:cNvPr id="26" name="矩形 25"/>
          <p:cNvSpPr/>
          <p:nvPr/>
        </p:nvSpPr>
        <p:spPr>
          <a:xfrm>
            <a:off x="8371840" y="4439285"/>
            <a:ext cx="1192530" cy="352425"/>
          </a:xfrm>
          <a:prstGeom prst="rect">
            <a:avLst/>
          </a:prstGeom>
          <a:solidFill>
            <a:schemeClr val="bg1"/>
          </a:solid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23D75"/>
                </a:solidFill>
                <a:latin typeface="微软雅黑" panose="020B0503020204020204" pitchFamily="34" charset="-122"/>
                <a:ea typeface="微软雅黑" panose="020B0503020204020204" pitchFamily="34" charset="-122"/>
              </a:rPr>
              <a:t>Block n</a:t>
            </a:r>
            <a:endParaRPr lang="en-US" altLang="zh-CN" sz="2000">
              <a:solidFill>
                <a:srgbClr val="023D75"/>
              </a:solidFill>
              <a:latin typeface="微软雅黑" panose="020B0503020204020204" pitchFamily="34" charset="-122"/>
              <a:ea typeface="微软雅黑" panose="020B0503020204020204" pitchFamily="34" charset="-122"/>
            </a:endParaRPr>
          </a:p>
        </p:txBody>
      </p:sp>
      <p:cxnSp>
        <p:nvCxnSpPr>
          <p:cNvPr id="27" name="直接连接符 26"/>
          <p:cNvCxnSpPr>
            <a:stCxn id="15" idx="2"/>
            <a:endCxn id="19" idx="0"/>
          </p:cNvCxnSpPr>
          <p:nvPr/>
        </p:nvCxnSpPr>
        <p:spPr>
          <a:xfrm>
            <a:off x="4669790" y="3460115"/>
            <a:ext cx="0" cy="203835"/>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72505" y="3475355"/>
            <a:ext cx="635" cy="203835"/>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525385" y="3488690"/>
            <a:ext cx="635" cy="203835"/>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68105" y="3475355"/>
            <a:ext cx="635" cy="203835"/>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9" idx="2"/>
            <a:endCxn id="20" idx="0"/>
          </p:cNvCxnSpPr>
          <p:nvPr/>
        </p:nvCxnSpPr>
        <p:spPr>
          <a:xfrm>
            <a:off x="4669790" y="4016375"/>
            <a:ext cx="635" cy="422910"/>
          </a:xfrm>
          <a:prstGeom prst="line">
            <a:avLst/>
          </a:prstGeom>
          <a:ln w="28575" cmpd="sng">
            <a:solidFill>
              <a:srgbClr val="023D75"/>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968740" y="4044950"/>
            <a:ext cx="0" cy="422910"/>
          </a:xfrm>
          <a:prstGeom prst="line">
            <a:avLst/>
          </a:prstGeom>
          <a:ln w="28575" cmpd="sng">
            <a:solidFill>
              <a:srgbClr val="023D75"/>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518400" y="4031615"/>
            <a:ext cx="0" cy="422910"/>
          </a:xfrm>
          <a:prstGeom prst="line">
            <a:avLst/>
          </a:prstGeom>
          <a:ln w="28575" cmpd="sng">
            <a:solidFill>
              <a:srgbClr val="023D75"/>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072505" y="4016375"/>
            <a:ext cx="0" cy="422910"/>
          </a:xfrm>
          <a:prstGeom prst="line">
            <a:avLst/>
          </a:prstGeom>
          <a:ln w="28575" cmpd="sng">
            <a:solidFill>
              <a:srgbClr val="023D75"/>
            </a:solidFill>
            <a:prstDash val="sysDot"/>
          </a:ln>
        </p:spPr>
        <p:style>
          <a:lnRef idx="1">
            <a:schemeClr val="accent1"/>
          </a:lnRef>
          <a:fillRef idx="0">
            <a:schemeClr val="accent1"/>
          </a:fillRef>
          <a:effectRef idx="0">
            <a:schemeClr val="accent1"/>
          </a:effectRef>
          <a:fontRef idx="minor">
            <a:schemeClr val="tx1"/>
          </a:fontRef>
        </p:style>
      </p:cxnSp>
      <p:sp>
        <p:nvSpPr>
          <p:cNvPr id="143" name="右箭头"/>
          <p:cNvSpPr/>
          <p:nvPr/>
        </p:nvSpPr>
        <p:spPr>
          <a:xfrm rot="5400000">
            <a:off x="4427855" y="2392045"/>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右箭头"/>
          <p:cNvSpPr/>
          <p:nvPr/>
        </p:nvSpPr>
        <p:spPr>
          <a:xfrm rot="5400000">
            <a:off x="5829300" y="2392045"/>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右箭头"/>
          <p:cNvSpPr/>
          <p:nvPr/>
        </p:nvSpPr>
        <p:spPr>
          <a:xfrm rot="5400000">
            <a:off x="7296150" y="2392045"/>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右箭头"/>
          <p:cNvSpPr/>
          <p:nvPr/>
        </p:nvSpPr>
        <p:spPr>
          <a:xfrm rot="5400000">
            <a:off x="8737600" y="2392045"/>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右箭头"/>
          <p:cNvSpPr/>
          <p:nvPr/>
        </p:nvSpPr>
        <p:spPr>
          <a:xfrm rot="5400000">
            <a:off x="8739505" y="4964430"/>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右箭头"/>
          <p:cNvSpPr/>
          <p:nvPr/>
        </p:nvSpPr>
        <p:spPr>
          <a:xfrm rot="5400000">
            <a:off x="6823075" y="4964430"/>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右箭头"/>
          <p:cNvSpPr/>
          <p:nvPr/>
        </p:nvSpPr>
        <p:spPr>
          <a:xfrm rot="5400000">
            <a:off x="4676775" y="4951095"/>
            <a:ext cx="459105" cy="718820"/>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文本框 41"/>
          <p:cNvSpPr txBox="1"/>
          <p:nvPr/>
        </p:nvSpPr>
        <p:spPr>
          <a:xfrm>
            <a:off x="4083685" y="2571750"/>
            <a:ext cx="127000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共识同步写入</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462270" y="2571750"/>
            <a:ext cx="127000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共识同步写入</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891020" y="2587625"/>
            <a:ext cx="127000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共识同步写入</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332470" y="2571750"/>
            <a:ext cx="127000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共识同步写入</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624070" y="5094605"/>
            <a:ext cx="5657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查询</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770370" y="5075555"/>
            <a:ext cx="5657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查询</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686800" y="5084445"/>
            <a:ext cx="5657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查询</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par>
                                <p:cTn id="95" presetID="3" presetClass="entr" presetSubtype="1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linds(horizontal)">
                                      <p:cBhvr>
                                        <p:cTn id="97" dur="500"/>
                                        <p:tgtEl>
                                          <p:spTgt spid="3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3"/>
                                        </p:tgtEl>
                                        <p:attrNameLst>
                                          <p:attrName>style.visibility</p:attrName>
                                        </p:attrNameLst>
                                      </p:cBhvr>
                                      <p:to>
                                        <p:strVal val="visible"/>
                                      </p:to>
                                    </p:set>
                                    <p:animEffect transition="in" filter="blinds(horizontal)">
                                      <p:cBhvr>
                                        <p:cTn id="100" dur="500"/>
                                        <p:tgtEl>
                                          <p:spTgt spid="14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linds(horizontal)">
                                      <p:cBhvr>
                                        <p:cTn id="103" dur="500"/>
                                        <p:tgtEl>
                                          <p:spTgt spid="3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linds(horizontal)">
                                      <p:cBhvr>
                                        <p:cTn id="112" dur="500"/>
                                        <p:tgtEl>
                                          <p:spTgt spid="3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blinds(horizontal)">
                                      <p:cBhvr>
                                        <p:cTn id="115" dur="500"/>
                                        <p:tgtEl>
                                          <p:spTgt spid="40"/>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linds(horizontal)">
                                      <p:cBhvr>
                                        <p:cTn id="121" dur="500"/>
                                        <p:tgtEl>
                                          <p:spTgt spid="4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linds(horizontal)">
                                      <p:cBhvr>
                                        <p:cTn id="124" dur="500"/>
                                        <p:tgtEl>
                                          <p:spTgt spid="43"/>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blinds(horizontal)">
                                      <p:cBhvr>
                                        <p:cTn id="127" dur="500"/>
                                        <p:tgtEl>
                                          <p:spTgt spid="44"/>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blinds(horizontal)">
                                      <p:cBhvr>
                                        <p:cTn id="130" dur="500"/>
                                        <p:tgtEl>
                                          <p:spTgt spid="45"/>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linds(horizontal)">
                                      <p:cBhvr>
                                        <p:cTn id="133" dur="500"/>
                                        <p:tgtEl>
                                          <p:spTgt spid="46"/>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linds(horizontal)">
                                      <p:cBhvr>
                                        <p:cTn id="136" dur="500"/>
                                        <p:tgtEl>
                                          <p:spTgt spid="47"/>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blinds(horizontal)">
                                      <p:cBhvr>
                                        <p:cTn id="1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43"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8517255" y="1730375"/>
            <a:ext cx="3181350" cy="1881505"/>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8" name="圆角矩形 27"/>
          <p:cNvSpPr/>
          <p:nvPr/>
        </p:nvSpPr>
        <p:spPr>
          <a:xfrm>
            <a:off x="4497070" y="1730375"/>
            <a:ext cx="3181350" cy="1881505"/>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938466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银行征信</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81000" y="974725"/>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区块链可通过可信身份认证、数据加密存储、跨链通信等技术，在征得用户授权的情况下，实现金融机构间共享征信数据，提高征信数据的可信度的同时降低征信成本。</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1000" y="1820545"/>
            <a:ext cx="4160520" cy="4113530"/>
          </a:xfrm>
          <a:prstGeom prst="rect">
            <a:avLst/>
          </a:prstGeom>
          <a:noFill/>
        </p:spPr>
        <p:txBody>
          <a:bodyPr wrap="square" rtlCol="0">
            <a:spAutoFit/>
          </a:bodyPr>
          <a:lstStyle/>
          <a:p>
            <a:pPr algn="just">
              <a:lnSpc>
                <a:spcPct val="110000"/>
              </a:lnSpc>
            </a:pPr>
            <a:r>
              <a:rPr lang="zh-CN" altLang="zh-CN" sz="1400">
                <a:solidFill>
                  <a:schemeClr val="tx1"/>
                </a:solidFill>
                <a:latin typeface="微软雅黑" panose="020B0503020204020204" pitchFamily="34" charset="-122"/>
                <a:ea typeface="微软雅黑" panose="020B0503020204020204" pitchFamily="34" charset="-122"/>
              </a:rPr>
              <a:t>在征信领域,区块链具有去中心化、去信任、时间戳、非对称加密和智能合约等特征,在技术层面保证了可以在有效保护数据隐私的基础上实现有限度、可管控的信用数据共享和验证。</a:t>
            </a:r>
            <a:endParaRPr lang="zh-CN" altLang="zh-CN" sz="14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400" b="1">
                <a:solidFill>
                  <a:schemeClr val="tx1"/>
                </a:solidFill>
                <a:latin typeface="微软雅黑" panose="020B0503020204020204" pitchFamily="34" charset="-122"/>
                <a:ea typeface="微软雅黑" panose="020B0503020204020204" pitchFamily="34" charset="-122"/>
              </a:rPr>
              <a:t>征信领域的痛点</a:t>
            </a:r>
            <a:r>
              <a:rPr lang="zh-CN" altLang="zh-CN" sz="1400">
                <a:solidFill>
                  <a:schemeClr val="tx1"/>
                </a:solidFill>
                <a:latin typeface="微软雅黑" panose="020B0503020204020204" pitchFamily="34" charset="-122"/>
                <a:ea typeface="微软雅黑" panose="020B0503020204020204" pitchFamily="34" charset="-122"/>
              </a:rPr>
              <a:t>:</a:t>
            </a: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数据缺乏共享,征信机构与用户信息不对称;正规市场化数据采集渠道有限，数据源争夺战耗费大量成本;</a:t>
            </a: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数据隐私保护问题突出,传统技术架构难以满足新要求等。</a:t>
            </a:r>
            <a:endParaRPr lang="zh-CN" altLang="zh-CN" sz="1400">
              <a:solidFill>
                <a:schemeClr val="tx1"/>
              </a:solidFill>
              <a:latin typeface="微软雅黑" panose="020B0503020204020204" pitchFamily="34" charset="-122"/>
              <a:ea typeface="微软雅黑" panose="020B0503020204020204" pitchFamily="34" charset="-122"/>
            </a:endParaRPr>
          </a:p>
          <a:p>
            <a:pPr indent="0" algn="just">
              <a:lnSpc>
                <a:spcPct val="110000"/>
              </a:lnSpc>
              <a:buFont typeface="Arial" panose="020B0604020202020204" pitchFamily="34" charset="0"/>
              <a:buNone/>
            </a:pPr>
            <a:r>
              <a:rPr lang="zh-CN" altLang="zh-CN" sz="1400" b="1">
                <a:solidFill>
                  <a:schemeClr val="tx1"/>
                </a:solidFill>
                <a:latin typeface="微软雅黑" panose="020B0503020204020204" pitchFamily="34" charset="-122"/>
                <a:ea typeface="微软雅黑" panose="020B0503020204020204" pitchFamily="34" charset="-122"/>
              </a:rPr>
              <a:t>举例：</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mj-ea"/>
              <a:buAutoNum type="circleNumDbPlain"/>
            </a:pPr>
            <a:r>
              <a:rPr lang="zh-CN" altLang="zh-CN" sz="1400">
                <a:solidFill>
                  <a:schemeClr val="tx1"/>
                </a:solidFill>
                <a:latin typeface="微软雅黑" panose="020B0503020204020204" pitchFamily="34" charset="-122"/>
                <a:ea typeface="微软雅黑" panose="020B0503020204020204" pitchFamily="34" charset="-122"/>
              </a:rPr>
              <a:t>各方参与者把原始数据保存到自己的数据库；</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mj-ea"/>
              <a:buAutoNum type="circleNumDbPlain"/>
            </a:pPr>
            <a:r>
              <a:rPr lang="zh-CN" altLang="zh-CN" sz="1400">
                <a:solidFill>
                  <a:schemeClr val="tx1"/>
                </a:solidFill>
                <a:latin typeface="微软雅黑" panose="020B0503020204020204" pitchFamily="34" charset="-122"/>
                <a:ea typeface="微软雅黑" panose="020B0503020204020204" pitchFamily="34" charset="-122"/>
              </a:rPr>
              <a:t> 把少量索引数据提交到区块链网络进行保存；</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mj-ea"/>
              <a:buAutoNum type="circleNumDbPlain"/>
            </a:pPr>
            <a:r>
              <a:rPr lang="zh-CN" altLang="zh-CN" sz="1400">
                <a:solidFill>
                  <a:schemeClr val="tx1"/>
                </a:solidFill>
                <a:latin typeface="微软雅黑" panose="020B0503020204020204" pitchFamily="34" charset="-122"/>
                <a:ea typeface="微软雅黑" panose="020B0503020204020204" pitchFamily="34" charset="-122"/>
              </a:rPr>
              <a:t>有查询请求可通过区块链转发到原始数据提供方查询；</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mj-ea"/>
              <a:buAutoNum type="circleNumDbPlain"/>
            </a:pPr>
            <a:r>
              <a:rPr lang="zh-CN" altLang="zh-CN" sz="1400">
                <a:solidFill>
                  <a:schemeClr val="tx1"/>
                </a:solidFill>
                <a:latin typeface="微软雅黑" panose="020B0503020204020204" pitchFamily="34" charset="-122"/>
                <a:ea typeface="微软雅黑" panose="020B0503020204020204" pitchFamily="34" charset="-122"/>
              </a:rPr>
              <a:t>这样各个参与方既可以查询到外部海量数据，又不泄露自身核心业务数据。</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7678420" y="2180590"/>
            <a:ext cx="843915" cy="843915"/>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商业信用</a:t>
            </a:r>
            <a:endParaRPr lang="zh-CN" altLang="en-US" sz="2000" b="1">
              <a:latin typeface="微软雅黑" panose="020B0503020204020204" pitchFamily="34" charset="-122"/>
              <a:ea typeface="微软雅黑" panose="020B0503020204020204" pitchFamily="34" charset="-122"/>
            </a:endParaRPr>
          </a:p>
        </p:txBody>
      </p:sp>
      <p:sp>
        <p:nvSpPr>
          <p:cNvPr id="305" name="圆环小人"/>
          <p:cNvSpPr/>
          <p:nvPr/>
        </p:nvSpPr>
        <p:spPr>
          <a:xfrm>
            <a:off x="4541520" y="4621530"/>
            <a:ext cx="749300" cy="795655"/>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023D7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6" name="圆环小人"/>
          <p:cNvSpPr/>
          <p:nvPr/>
        </p:nvSpPr>
        <p:spPr>
          <a:xfrm>
            <a:off x="6229985" y="3057525"/>
            <a:ext cx="372745" cy="505460"/>
          </a:xfrm>
          <a:custGeom>
            <a:avLst/>
            <a:gdLst/>
            <a:ahLst/>
            <a:cxnLst/>
            <a:rect l="l" t="t" r="r" b="b"/>
            <a:pathLst>
              <a:path w="1363201" h="1348896">
                <a:moveTo>
                  <a:pt x="658470" y="710475"/>
                </a:moveTo>
                <a:cubicBezTo>
                  <a:pt x="1027156" y="698755"/>
                  <a:pt x="1338704" y="981142"/>
                  <a:pt x="1363201" y="1348896"/>
                </a:cubicBezTo>
                <a:lnTo>
                  <a:pt x="1262707" y="1348896"/>
                </a:lnTo>
                <a:cubicBezTo>
                  <a:pt x="1239052" y="1037914"/>
                  <a:pt x="974407" y="800143"/>
                  <a:pt x="661637" y="810085"/>
                </a:cubicBezTo>
                <a:cubicBezTo>
                  <a:pt x="361432" y="819628"/>
                  <a:pt x="119967" y="1054106"/>
                  <a:pt x="99662" y="1348896"/>
                </a:cubicBezTo>
                <a:lnTo>
                  <a:pt x="0" y="1348896"/>
                </a:lnTo>
                <a:cubicBezTo>
                  <a:pt x="20238" y="1000252"/>
                  <a:pt x="304456" y="721728"/>
                  <a:pt x="658470" y="710475"/>
                </a:cubicBezTo>
                <a:close/>
                <a:moveTo>
                  <a:pt x="680226" y="95884"/>
                </a:moveTo>
                <a:cubicBezTo>
                  <a:pt x="551092" y="95884"/>
                  <a:pt x="446408" y="200568"/>
                  <a:pt x="446408" y="329703"/>
                </a:cubicBezTo>
                <a:cubicBezTo>
                  <a:pt x="446408" y="458838"/>
                  <a:pt x="551092" y="563521"/>
                  <a:pt x="680226" y="563521"/>
                </a:cubicBezTo>
                <a:cubicBezTo>
                  <a:pt x="809361" y="563521"/>
                  <a:pt x="914045" y="458838"/>
                  <a:pt x="914045" y="329703"/>
                </a:cubicBezTo>
                <a:cubicBezTo>
                  <a:pt x="914045" y="200568"/>
                  <a:pt x="809361" y="95884"/>
                  <a:pt x="680226" y="95884"/>
                </a:cubicBezTo>
                <a:close/>
                <a:moveTo>
                  <a:pt x="680226" y="0"/>
                </a:moveTo>
                <a:cubicBezTo>
                  <a:pt x="862316" y="0"/>
                  <a:pt x="1009929" y="147613"/>
                  <a:pt x="1009929" y="329703"/>
                </a:cubicBezTo>
                <a:cubicBezTo>
                  <a:pt x="1009929" y="511793"/>
                  <a:pt x="862316" y="659406"/>
                  <a:pt x="680226" y="659406"/>
                </a:cubicBezTo>
                <a:cubicBezTo>
                  <a:pt x="498136" y="659406"/>
                  <a:pt x="350524" y="511793"/>
                  <a:pt x="350524" y="329703"/>
                </a:cubicBezTo>
                <a:cubicBezTo>
                  <a:pt x="350524" y="147613"/>
                  <a:pt x="498136" y="0"/>
                  <a:pt x="680226" y="0"/>
                </a:cubicBezTo>
                <a:close/>
              </a:path>
            </a:pathLst>
          </a:custGeom>
          <a:solidFill>
            <a:srgbClr val="023D7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楼群"/>
          <p:cNvSpPr/>
          <p:nvPr/>
        </p:nvSpPr>
        <p:spPr bwMode="auto">
          <a:xfrm>
            <a:off x="10378440" y="3057525"/>
            <a:ext cx="397510" cy="529590"/>
          </a:xfrm>
          <a:custGeom>
            <a:avLst/>
            <a:gdLst>
              <a:gd name="T0" fmla="*/ 2147483646 w 5926"/>
              <a:gd name="T1" fmla="*/ 2147483646 h 5735"/>
              <a:gd name="T2" fmla="*/ 2147483646 w 5926"/>
              <a:gd name="T3" fmla="*/ 2147483646 h 5735"/>
              <a:gd name="T4" fmla="*/ 2147483646 w 5926"/>
              <a:gd name="T5" fmla="*/ 0 h 5735"/>
              <a:gd name="T6" fmla="*/ 2147483646 w 5926"/>
              <a:gd name="T7" fmla="*/ 2147483646 h 5735"/>
              <a:gd name="T8" fmla="*/ 2147483646 w 5926"/>
              <a:gd name="T9" fmla="*/ 2147483646 h 5735"/>
              <a:gd name="T10" fmla="*/ 2147483646 w 5926"/>
              <a:gd name="T11" fmla="*/ 2147483646 h 5735"/>
              <a:gd name="T12" fmla="*/ 0 w 5926"/>
              <a:gd name="T13" fmla="*/ 2147483646 h 5735"/>
              <a:gd name="T14" fmla="*/ 2147483646 w 5926"/>
              <a:gd name="T15" fmla="*/ 2147483646 h 5735"/>
              <a:gd name="T16" fmla="*/ 2147483646 w 5926"/>
              <a:gd name="T17" fmla="*/ 2147483646 h 5735"/>
              <a:gd name="T18" fmla="*/ 2147483646 w 5926"/>
              <a:gd name="T19" fmla="*/ 2147483646 h 5735"/>
              <a:gd name="T20" fmla="*/ 2147483646 w 5926"/>
              <a:gd name="T21" fmla="*/ 2147483646 h 5735"/>
              <a:gd name="T22" fmla="*/ 2147483646 w 5926"/>
              <a:gd name="T23" fmla="*/ 2147483646 h 5735"/>
              <a:gd name="T24" fmla="*/ 2147483646 w 5926"/>
              <a:gd name="T25" fmla="*/ 2147483646 h 5735"/>
              <a:gd name="T26" fmla="*/ 2147483646 w 5926"/>
              <a:gd name="T27" fmla="*/ 2147483646 h 5735"/>
              <a:gd name="T28" fmla="*/ 2147483646 w 5926"/>
              <a:gd name="T29" fmla="*/ 2147483646 h 5735"/>
              <a:gd name="T30" fmla="*/ 2147483646 w 5926"/>
              <a:gd name="T31" fmla="*/ 2147483646 h 5735"/>
              <a:gd name="T32" fmla="*/ 2147483646 w 5926"/>
              <a:gd name="T33" fmla="*/ 2147483646 h 5735"/>
              <a:gd name="T34" fmla="*/ 2147483646 w 5926"/>
              <a:gd name="T35" fmla="*/ 2147483646 h 5735"/>
              <a:gd name="T36" fmla="*/ 2147483646 w 5926"/>
              <a:gd name="T37" fmla="*/ 2147483646 h 5735"/>
              <a:gd name="T38" fmla="*/ 2147483646 w 5926"/>
              <a:gd name="T39" fmla="*/ 2147483646 h 5735"/>
              <a:gd name="T40" fmla="*/ 2147483646 w 5926"/>
              <a:gd name="T41" fmla="*/ 2147483646 h 5735"/>
              <a:gd name="T42" fmla="*/ 2147483646 w 5926"/>
              <a:gd name="T43" fmla="*/ 2147483646 h 5735"/>
              <a:gd name="T44" fmla="*/ 2147483646 w 5926"/>
              <a:gd name="T45" fmla="*/ 2147483646 h 5735"/>
              <a:gd name="T46" fmla="*/ 2147483646 w 5926"/>
              <a:gd name="T47" fmla="*/ 2147483646 h 5735"/>
              <a:gd name="T48" fmla="*/ 2147483646 w 5926"/>
              <a:gd name="T49" fmla="*/ 2147483646 h 5735"/>
              <a:gd name="T50" fmla="*/ 2147483646 w 5926"/>
              <a:gd name="T51" fmla="*/ 2147483646 h 5735"/>
              <a:gd name="T52" fmla="*/ 2147483646 w 5926"/>
              <a:gd name="T53" fmla="*/ 2147483646 h 5735"/>
              <a:gd name="T54" fmla="*/ 2147483646 w 5926"/>
              <a:gd name="T55" fmla="*/ 2147483646 h 5735"/>
              <a:gd name="T56" fmla="*/ 2147483646 w 5926"/>
              <a:gd name="T57" fmla="*/ 2147483646 h 5735"/>
              <a:gd name="T58" fmla="*/ 2147483646 w 5926"/>
              <a:gd name="T59" fmla="*/ 2147483646 h 5735"/>
              <a:gd name="T60" fmla="*/ 2147483646 w 5926"/>
              <a:gd name="T61" fmla="*/ 2147483646 h 5735"/>
              <a:gd name="T62" fmla="*/ 2147483646 w 5926"/>
              <a:gd name="T63" fmla="*/ 2147483646 h 5735"/>
              <a:gd name="T64" fmla="*/ 2147483646 w 5926"/>
              <a:gd name="T65" fmla="*/ 2147483646 h 5735"/>
              <a:gd name="T66" fmla="*/ 2147483646 w 5926"/>
              <a:gd name="T67" fmla="*/ 2147483646 h 5735"/>
              <a:gd name="T68" fmla="*/ 2147483646 w 5926"/>
              <a:gd name="T69" fmla="*/ 2147483646 h 5735"/>
              <a:gd name="T70" fmla="*/ 2147483646 w 5926"/>
              <a:gd name="T71" fmla="*/ 2147483646 h 5735"/>
              <a:gd name="T72" fmla="*/ 2147483646 w 5926"/>
              <a:gd name="T73" fmla="*/ 2147483646 h 5735"/>
              <a:gd name="T74" fmla="*/ 2147483646 w 5926"/>
              <a:gd name="T75" fmla="*/ 2147483646 h 5735"/>
              <a:gd name="T76" fmla="*/ 2147483646 w 5926"/>
              <a:gd name="T77" fmla="*/ 2147483646 h 5735"/>
              <a:gd name="T78" fmla="*/ 2147483646 w 5926"/>
              <a:gd name="T79" fmla="*/ 2147483646 h 5735"/>
              <a:gd name="T80" fmla="*/ 2147483646 w 5926"/>
              <a:gd name="T81" fmla="*/ 2147483646 h 5735"/>
              <a:gd name="T82" fmla="*/ 2147483646 w 5926"/>
              <a:gd name="T83" fmla="*/ 2147483646 h 5735"/>
              <a:gd name="T84" fmla="*/ 2147483646 w 5926"/>
              <a:gd name="T85" fmla="*/ 2147483646 h 5735"/>
              <a:gd name="T86" fmla="*/ 2147483646 w 5926"/>
              <a:gd name="T87" fmla="*/ 2147483646 h 5735"/>
              <a:gd name="T88" fmla="*/ 2147483646 w 5926"/>
              <a:gd name="T89" fmla="*/ 2147483646 h 5735"/>
              <a:gd name="T90" fmla="*/ 2147483646 w 5926"/>
              <a:gd name="T91" fmla="*/ 2147483646 h 5735"/>
              <a:gd name="T92" fmla="*/ 2147483646 w 5926"/>
              <a:gd name="T93" fmla="*/ 2147483646 h 5735"/>
              <a:gd name="T94" fmla="*/ 2147483646 w 5926"/>
              <a:gd name="T95" fmla="*/ 2147483646 h 5735"/>
              <a:gd name="T96" fmla="*/ 2147483646 w 5926"/>
              <a:gd name="T97" fmla="*/ 2147483646 h 5735"/>
              <a:gd name="T98" fmla="*/ 2147483646 w 5926"/>
              <a:gd name="T99" fmla="*/ 2147483646 h 5735"/>
              <a:gd name="T100" fmla="*/ 2147483646 w 5926"/>
              <a:gd name="T101" fmla="*/ 2147483646 h 57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926" h="5735">
                <a:moveTo>
                  <a:pt x="0" y="5408"/>
                </a:moveTo>
                <a:lnTo>
                  <a:pt x="407" y="5408"/>
                </a:lnTo>
                <a:lnTo>
                  <a:pt x="407" y="1609"/>
                </a:lnTo>
                <a:lnTo>
                  <a:pt x="407" y="1495"/>
                </a:lnTo>
                <a:lnTo>
                  <a:pt x="520" y="1464"/>
                </a:lnTo>
                <a:lnTo>
                  <a:pt x="2110" y="1038"/>
                </a:lnTo>
                <a:lnTo>
                  <a:pt x="2300" y="987"/>
                </a:lnTo>
                <a:lnTo>
                  <a:pt x="3099" y="1516"/>
                </a:lnTo>
                <a:lnTo>
                  <a:pt x="3099" y="5408"/>
                </a:lnTo>
                <a:lnTo>
                  <a:pt x="3235" y="5408"/>
                </a:lnTo>
                <a:lnTo>
                  <a:pt x="3235" y="622"/>
                </a:lnTo>
                <a:lnTo>
                  <a:pt x="3235" y="506"/>
                </a:lnTo>
                <a:lnTo>
                  <a:pt x="3347" y="477"/>
                </a:lnTo>
                <a:lnTo>
                  <a:pt x="4938" y="50"/>
                </a:lnTo>
                <a:lnTo>
                  <a:pt x="5128" y="0"/>
                </a:lnTo>
                <a:lnTo>
                  <a:pt x="5926" y="524"/>
                </a:lnTo>
                <a:lnTo>
                  <a:pt x="5926" y="5713"/>
                </a:lnTo>
                <a:lnTo>
                  <a:pt x="5128" y="5713"/>
                </a:lnTo>
                <a:lnTo>
                  <a:pt x="4825" y="5713"/>
                </a:lnTo>
                <a:lnTo>
                  <a:pt x="4825" y="392"/>
                </a:lnTo>
                <a:lnTo>
                  <a:pt x="3536" y="738"/>
                </a:lnTo>
                <a:lnTo>
                  <a:pt x="3536" y="5434"/>
                </a:lnTo>
                <a:lnTo>
                  <a:pt x="3790" y="5434"/>
                </a:lnTo>
                <a:lnTo>
                  <a:pt x="3790" y="5735"/>
                </a:lnTo>
                <a:lnTo>
                  <a:pt x="2149" y="5735"/>
                </a:lnTo>
                <a:lnTo>
                  <a:pt x="1998" y="5735"/>
                </a:lnTo>
                <a:lnTo>
                  <a:pt x="1998" y="5583"/>
                </a:lnTo>
                <a:lnTo>
                  <a:pt x="1998" y="1379"/>
                </a:lnTo>
                <a:lnTo>
                  <a:pt x="709" y="1725"/>
                </a:lnTo>
                <a:lnTo>
                  <a:pt x="709" y="5559"/>
                </a:lnTo>
                <a:lnTo>
                  <a:pt x="709" y="5710"/>
                </a:lnTo>
                <a:lnTo>
                  <a:pt x="557" y="5710"/>
                </a:lnTo>
                <a:lnTo>
                  <a:pt x="0" y="5710"/>
                </a:lnTo>
                <a:lnTo>
                  <a:pt x="0" y="5408"/>
                </a:lnTo>
                <a:close/>
                <a:moveTo>
                  <a:pt x="3760" y="3302"/>
                </a:moveTo>
                <a:lnTo>
                  <a:pt x="3760" y="3302"/>
                </a:lnTo>
                <a:lnTo>
                  <a:pt x="3760" y="3886"/>
                </a:lnTo>
                <a:lnTo>
                  <a:pt x="3920" y="3886"/>
                </a:lnTo>
                <a:lnTo>
                  <a:pt x="4084" y="3886"/>
                </a:lnTo>
                <a:lnTo>
                  <a:pt x="4084" y="3287"/>
                </a:lnTo>
                <a:lnTo>
                  <a:pt x="3920" y="3295"/>
                </a:lnTo>
                <a:lnTo>
                  <a:pt x="3760" y="3302"/>
                </a:lnTo>
                <a:close/>
                <a:moveTo>
                  <a:pt x="4271" y="819"/>
                </a:moveTo>
                <a:lnTo>
                  <a:pt x="4271" y="819"/>
                </a:lnTo>
                <a:lnTo>
                  <a:pt x="4271" y="1426"/>
                </a:lnTo>
                <a:lnTo>
                  <a:pt x="4444" y="1394"/>
                </a:lnTo>
                <a:lnTo>
                  <a:pt x="4622" y="1361"/>
                </a:lnTo>
                <a:lnTo>
                  <a:pt x="4622" y="736"/>
                </a:lnTo>
                <a:lnTo>
                  <a:pt x="4444" y="778"/>
                </a:lnTo>
                <a:lnTo>
                  <a:pt x="4271" y="819"/>
                </a:lnTo>
                <a:close/>
                <a:moveTo>
                  <a:pt x="3760" y="938"/>
                </a:moveTo>
                <a:lnTo>
                  <a:pt x="3760" y="938"/>
                </a:lnTo>
                <a:lnTo>
                  <a:pt x="3760" y="1522"/>
                </a:lnTo>
                <a:lnTo>
                  <a:pt x="3920" y="1492"/>
                </a:lnTo>
                <a:lnTo>
                  <a:pt x="4084" y="1461"/>
                </a:lnTo>
                <a:lnTo>
                  <a:pt x="4084" y="863"/>
                </a:lnTo>
                <a:lnTo>
                  <a:pt x="3920" y="901"/>
                </a:lnTo>
                <a:lnTo>
                  <a:pt x="3760" y="938"/>
                </a:lnTo>
                <a:close/>
                <a:moveTo>
                  <a:pt x="4271" y="1640"/>
                </a:moveTo>
                <a:lnTo>
                  <a:pt x="4271" y="1640"/>
                </a:lnTo>
                <a:lnTo>
                  <a:pt x="4271" y="2245"/>
                </a:lnTo>
                <a:lnTo>
                  <a:pt x="4444" y="2224"/>
                </a:lnTo>
                <a:lnTo>
                  <a:pt x="4622" y="2202"/>
                </a:lnTo>
                <a:lnTo>
                  <a:pt x="4622" y="1580"/>
                </a:lnTo>
                <a:lnTo>
                  <a:pt x="4444" y="1609"/>
                </a:lnTo>
                <a:lnTo>
                  <a:pt x="4271" y="1640"/>
                </a:lnTo>
                <a:close/>
                <a:moveTo>
                  <a:pt x="3760" y="1727"/>
                </a:moveTo>
                <a:lnTo>
                  <a:pt x="3760" y="1727"/>
                </a:lnTo>
                <a:lnTo>
                  <a:pt x="3760" y="2310"/>
                </a:lnTo>
                <a:lnTo>
                  <a:pt x="3920" y="2290"/>
                </a:lnTo>
                <a:lnTo>
                  <a:pt x="4084" y="2269"/>
                </a:lnTo>
                <a:lnTo>
                  <a:pt x="4084" y="1670"/>
                </a:lnTo>
                <a:lnTo>
                  <a:pt x="3920" y="1699"/>
                </a:lnTo>
                <a:lnTo>
                  <a:pt x="3760" y="1727"/>
                </a:lnTo>
                <a:close/>
                <a:moveTo>
                  <a:pt x="4271" y="2459"/>
                </a:moveTo>
                <a:lnTo>
                  <a:pt x="4271" y="2459"/>
                </a:lnTo>
                <a:lnTo>
                  <a:pt x="4271" y="3066"/>
                </a:lnTo>
                <a:lnTo>
                  <a:pt x="4444" y="3055"/>
                </a:lnTo>
                <a:lnTo>
                  <a:pt x="4622" y="3044"/>
                </a:lnTo>
                <a:lnTo>
                  <a:pt x="4622" y="2421"/>
                </a:lnTo>
                <a:lnTo>
                  <a:pt x="4444" y="2440"/>
                </a:lnTo>
                <a:lnTo>
                  <a:pt x="4271" y="2459"/>
                </a:lnTo>
                <a:close/>
                <a:moveTo>
                  <a:pt x="3760" y="2515"/>
                </a:moveTo>
                <a:lnTo>
                  <a:pt x="3760" y="2515"/>
                </a:lnTo>
                <a:lnTo>
                  <a:pt x="3760" y="3098"/>
                </a:lnTo>
                <a:lnTo>
                  <a:pt x="3920" y="3087"/>
                </a:lnTo>
                <a:lnTo>
                  <a:pt x="4084" y="3078"/>
                </a:lnTo>
                <a:lnTo>
                  <a:pt x="4084" y="2479"/>
                </a:lnTo>
                <a:lnTo>
                  <a:pt x="3920" y="2497"/>
                </a:lnTo>
                <a:lnTo>
                  <a:pt x="3760" y="2515"/>
                </a:lnTo>
                <a:close/>
                <a:moveTo>
                  <a:pt x="4271" y="3279"/>
                </a:moveTo>
                <a:lnTo>
                  <a:pt x="4271" y="3279"/>
                </a:lnTo>
                <a:lnTo>
                  <a:pt x="4271" y="3886"/>
                </a:lnTo>
                <a:lnTo>
                  <a:pt x="4444" y="3886"/>
                </a:lnTo>
                <a:lnTo>
                  <a:pt x="4622" y="3886"/>
                </a:lnTo>
                <a:lnTo>
                  <a:pt x="4622" y="3262"/>
                </a:lnTo>
                <a:lnTo>
                  <a:pt x="4444" y="3270"/>
                </a:lnTo>
                <a:lnTo>
                  <a:pt x="4271" y="3279"/>
                </a:lnTo>
                <a:close/>
                <a:moveTo>
                  <a:pt x="918" y="4350"/>
                </a:moveTo>
                <a:lnTo>
                  <a:pt x="918" y="4350"/>
                </a:lnTo>
                <a:lnTo>
                  <a:pt x="918" y="4933"/>
                </a:lnTo>
                <a:lnTo>
                  <a:pt x="1077" y="4933"/>
                </a:lnTo>
                <a:lnTo>
                  <a:pt x="1241" y="4933"/>
                </a:lnTo>
                <a:lnTo>
                  <a:pt x="1241" y="4334"/>
                </a:lnTo>
                <a:lnTo>
                  <a:pt x="1077" y="4343"/>
                </a:lnTo>
                <a:lnTo>
                  <a:pt x="918" y="4350"/>
                </a:lnTo>
                <a:close/>
                <a:moveTo>
                  <a:pt x="1429" y="1866"/>
                </a:moveTo>
                <a:lnTo>
                  <a:pt x="1429" y="1866"/>
                </a:lnTo>
                <a:lnTo>
                  <a:pt x="1429" y="2473"/>
                </a:lnTo>
                <a:lnTo>
                  <a:pt x="1601" y="2441"/>
                </a:lnTo>
                <a:lnTo>
                  <a:pt x="1780" y="2407"/>
                </a:lnTo>
                <a:lnTo>
                  <a:pt x="1780" y="1784"/>
                </a:lnTo>
                <a:lnTo>
                  <a:pt x="1601" y="1825"/>
                </a:lnTo>
                <a:lnTo>
                  <a:pt x="1429" y="1866"/>
                </a:lnTo>
                <a:close/>
                <a:moveTo>
                  <a:pt x="918" y="1986"/>
                </a:moveTo>
                <a:lnTo>
                  <a:pt x="918" y="1986"/>
                </a:lnTo>
                <a:lnTo>
                  <a:pt x="918" y="2569"/>
                </a:lnTo>
                <a:lnTo>
                  <a:pt x="1077" y="2539"/>
                </a:lnTo>
                <a:lnTo>
                  <a:pt x="1241" y="2509"/>
                </a:lnTo>
                <a:lnTo>
                  <a:pt x="1241" y="1909"/>
                </a:lnTo>
                <a:lnTo>
                  <a:pt x="1077" y="1948"/>
                </a:lnTo>
                <a:lnTo>
                  <a:pt x="918" y="1986"/>
                </a:lnTo>
                <a:close/>
                <a:moveTo>
                  <a:pt x="1429" y="2686"/>
                </a:moveTo>
                <a:lnTo>
                  <a:pt x="1429" y="2686"/>
                </a:lnTo>
                <a:lnTo>
                  <a:pt x="1429" y="3293"/>
                </a:lnTo>
                <a:lnTo>
                  <a:pt x="1601" y="3272"/>
                </a:lnTo>
                <a:lnTo>
                  <a:pt x="1780" y="3249"/>
                </a:lnTo>
                <a:lnTo>
                  <a:pt x="1780" y="2626"/>
                </a:lnTo>
                <a:lnTo>
                  <a:pt x="1601" y="2656"/>
                </a:lnTo>
                <a:lnTo>
                  <a:pt x="1429" y="2686"/>
                </a:lnTo>
                <a:close/>
                <a:moveTo>
                  <a:pt x="918" y="2773"/>
                </a:moveTo>
                <a:lnTo>
                  <a:pt x="918" y="2773"/>
                </a:lnTo>
                <a:lnTo>
                  <a:pt x="918" y="3357"/>
                </a:lnTo>
                <a:lnTo>
                  <a:pt x="1077" y="3337"/>
                </a:lnTo>
                <a:lnTo>
                  <a:pt x="1241" y="3316"/>
                </a:lnTo>
                <a:lnTo>
                  <a:pt x="1241" y="2718"/>
                </a:lnTo>
                <a:lnTo>
                  <a:pt x="1077" y="2746"/>
                </a:lnTo>
                <a:lnTo>
                  <a:pt x="918" y="2773"/>
                </a:lnTo>
                <a:close/>
                <a:moveTo>
                  <a:pt x="1429" y="3507"/>
                </a:moveTo>
                <a:lnTo>
                  <a:pt x="1429" y="3507"/>
                </a:lnTo>
                <a:lnTo>
                  <a:pt x="1429" y="4113"/>
                </a:lnTo>
                <a:lnTo>
                  <a:pt x="1601" y="4103"/>
                </a:lnTo>
                <a:lnTo>
                  <a:pt x="1780" y="4091"/>
                </a:lnTo>
                <a:lnTo>
                  <a:pt x="1780" y="3468"/>
                </a:lnTo>
                <a:lnTo>
                  <a:pt x="1601" y="3488"/>
                </a:lnTo>
                <a:lnTo>
                  <a:pt x="1429" y="3507"/>
                </a:lnTo>
                <a:close/>
                <a:moveTo>
                  <a:pt x="918" y="3562"/>
                </a:moveTo>
                <a:lnTo>
                  <a:pt x="918" y="3562"/>
                </a:lnTo>
                <a:lnTo>
                  <a:pt x="918" y="4145"/>
                </a:lnTo>
                <a:lnTo>
                  <a:pt x="1077" y="4135"/>
                </a:lnTo>
                <a:lnTo>
                  <a:pt x="1241" y="4125"/>
                </a:lnTo>
                <a:lnTo>
                  <a:pt x="1241" y="3527"/>
                </a:lnTo>
                <a:lnTo>
                  <a:pt x="1077" y="3544"/>
                </a:lnTo>
                <a:lnTo>
                  <a:pt x="918" y="3562"/>
                </a:lnTo>
                <a:close/>
                <a:moveTo>
                  <a:pt x="1429" y="4326"/>
                </a:moveTo>
                <a:lnTo>
                  <a:pt x="1429" y="4326"/>
                </a:lnTo>
                <a:lnTo>
                  <a:pt x="1429" y="4933"/>
                </a:lnTo>
                <a:lnTo>
                  <a:pt x="1601" y="4933"/>
                </a:lnTo>
                <a:lnTo>
                  <a:pt x="1780" y="4933"/>
                </a:lnTo>
                <a:lnTo>
                  <a:pt x="1780" y="4309"/>
                </a:lnTo>
                <a:lnTo>
                  <a:pt x="1601" y="4318"/>
                </a:lnTo>
                <a:lnTo>
                  <a:pt x="1429" y="4326"/>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房子"/>
          <p:cNvSpPr/>
          <p:nvPr/>
        </p:nvSpPr>
        <p:spPr bwMode="auto">
          <a:xfrm>
            <a:off x="11238865" y="4591050"/>
            <a:ext cx="505460" cy="856615"/>
          </a:xfrm>
          <a:custGeom>
            <a:avLst/>
            <a:gdLst>
              <a:gd name="T0" fmla="*/ 2147483646 w 5314"/>
              <a:gd name="T1" fmla="*/ 2147483646 h 4361"/>
              <a:gd name="T2" fmla="*/ 2147483646 w 5314"/>
              <a:gd name="T3" fmla="*/ 2147483646 h 4361"/>
              <a:gd name="T4" fmla="*/ 2147483646 w 5314"/>
              <a:gd name="T5" fmla="*/ 0 h 4361"/>
              <a:gd name="T6" fmla="*/ 2147483646 w 5314"/>
              <a:gd name="T7" fmla="*/ 2147483646 h 4361"/>
              <a:gd name="T8" fmla="*/ 2147483646 w 5314"/>
              <a:gd name="T9" fmla="*/ 2147483646 h 4361"/>
              <a:gd name="T10" fmla="*/ 0 w 5314"/>
              <a:gd name="T11" fmla="*/ 2147483646 h 4361"/>
              <a:gd name="T12" fmla="*/ 2147483646 w 5314"/>
              <a:gd name="T13" fmla="*/ 2147483646 h 4361"/>
              <a:gd name="T14" fmla="*/ 2147483646 w 5314"/>
              <a:gd name="T15" fmla="*/ 2147483646 h 4361"/>
              <a:gd name="T16" fmla="*/ 2147483646 w 5314"/>
              <a:gd name="T17" fmla="*/ 2147483646 h 4361"/>
              <a:gd name="T18" fmla="*/ 2147483646 w 5314"/>
              <a:gd name="T19" fmla="*/ 2147483646 h 4361"/>
              <a:gd name="T20" fmla="*/ 2147483646 w 5314"/>
              <a:gd name="T21" fmla="*/ 2147483646 h 4361"/>
              <a:gd name="T22" fmla="*/ 2147483646 w 5314"/>
              <a:gd name="T23" fmla="*/ 2147483646 h 4361"/>
              <a:gd name="T24" fmla="*/ 2147483646 w 5314"/>
              <a:gd name="T25" fmla="*/ 2147483646 h 4361"/>
              <a:gd name="T26" fmla="*/ 2147483646 w 5314"/>
              <a:gd name="T27" fmla="*/ 2147483646 h 4361"/>
              <a:gd name="T28" fmla="*/ 2147483646 w 5314"/>
              <a:gd name="T29" fmla="*/ 2147483646 h 4361"/>
              <a:gd name="T30" fmla="*/ 2147483646 w 5314"/>
              <a:gd name="T31" fmla="*/ 2147483646 h 4361"/>
              <a:gd name="T32" fmla="*/ 2147483646 w 5314"/>
              <a:gd name="T33" fmla="*/ 2147483646 h 4361"/>
              <a:gd name="T34" fmla="*/ 2147483646 w 5314"/>
              <a:gd name="T35" fmla="*/ 2147483646 h 4361"/>
              <a:gd name="T36" fmla="*/ 2147483646 w 5314"/>
              <a:gd name="T37" fmla="*/ 2147483646 h 4361"/>
              <a:gd name="T38" fmla="*/ 2147483646 w 5314"/>
              <a:gd name="T39" fmla="*/ 2147483646 h 4361"/>
              <a:gd name="T40" fmla="*/ 2147483646 w 5314"/>
              <a:gd name="T41" fmla="*/ 2147483646 h 4361"/>
              <a:gd name="T42" fmla="*/ 2147483646 w 5314"/>
              <a:gd name="T43" fmla="*/ 2147483646 h 4361"/>
              <a:gd name="T44" fmla="*/ 2147483646 w 5314"/>
              <a:gd name="T45" fmla="*/ 2147483646 h 4361"/>
              <a:gd name="T46" fmla="*/ 2147483646 w 5314"/>
              <a:gd name="T47" fmla="*/ 2147483646 h 4361"/>
              <a:gd name="T48" fmla="*/ 2147483646 w 5314"/>
              <a:gd name="T49" fmla="*/ 2147483646 h 4361"/>
              <a:gd name="T50" fmla="*/ 2147483646 w 5314"/>
              <a:gd name="T51" fmla="*/ 2147483646 h 4361"/>
              <a:gd name="T52" fmla="*/ 2147483646 w 5314"/>
              <a:gd name="T53" fmla="*/ 2147483646 h 4361"/>
              <a:gd name="T54" fmla="*/ 2147483646 w 5314"/>
              <a:gd name="T55" fmla="*/ 2147483646 h 4361"/>
              <a:gd name="T56" fmla="*/ 2147483646 w 5314"/>
              <a:gd name="T57" fmla="*/ 2147483646 h 4361"/>
              <a:gd name="T58" fmla="*/ 2147483646 w 5314"/>
              <a:gd name="T59" fmla="*/ 2147483646 h 4361"/>
              <a:gd name="T60" fmla="*/ 2147483646 w 5314"/>
              <a:gd name="T61" fmla="*/ 2147483646 h 4361"/>
              <a:gd name="T62" fmla="*/ 2147483646 w 5314"/>
              <a:gd name="T63" fmla="*/ 2147483646 h 4361"/>
              <a:gd name="T64" fmla="*/ 2147483646 w 5314"/>
              <a:gd name="T65" fmla="*/ 2147483646 h 4361"/>
              <a:gd name="T66" fmla="*/ 2147483646 w 5314"/>
              <a:gd name="T67" fmla="*/ 2147483646 h 4361"/>
              <a:gd name="T68" fmla="*/ 2147483646 w 5314"/>
              <a:gd name="T69" fmla="*/ 2147483646 h 4361"/>
              <a:gd name="T70" fmla="*/ 2147483646 w 5314"/>
              <a:gd name="T71" fmla="*/ 2147483646 h 4361"/>
              <a:gd name="T72" fmla="*/ 2147483646 w 5314"/>
              <a:gd name="T73" fmla="*/ 2147483646 h 4361"/>
              <a:gd name="T74" fmla="*/ 2147483646 w 5314"/>
              <a:gd name="T75" fmla="*/ 2147483646 h 4361"/>
              <a:gd name="T76" fmla="*/ 2147483646 w 5314"/>
              <a:gd name="T77" fmla="*/ 2147483646 h 4361"/>
              <a:gd name="T78" fmla="*/ 2147483646 w 5314"/>
              <a:gd name="T79" fmla="*/ 2147483646 h 4361"/>
              <a:gd name="T80" fmla="*/ 2147483646 w 5314"/>
              <a:gd name="T81" fmla="*/ 2147483646 h 4361"/>
              <a:gd name="T82" fmla="*/ 2147483646 w 5314"/>
              <a:gd name="T83" fmla="*/ 2147483646 h 4361"/>
              <a:gd name="T84" fmla="*/ 2147483646 w 5314"/>
              <a:gd name="T85" fmla="*/ 2147483646 h 4361"/>
              <a:gd name="T86" fmla="*/ 2147483646 w 5314"/>
              <a:gd name="T87" fmla="*/ 2147483646 h 4361"/>
              <a:gd name="T88" fmla="*/ 2147483646 w 5314"/>
              <a:gd name="T89" fmla="*/ 2147483646 h 4361"/>
              <a:gd name="T90" fmla="*/ 2147483646 w 5314"/>
              <a:gd name="T91" fmla="*/ 2147483646 h 4361"/>
              <a:gd name="T92" fmla="*/ 2147483646 w 5314"/>
              <a:gd name="T93" fmla="*/ 2147483646 h 4361"/>
              <a:gd name="T94" fmla="*/ 2147483646 w 5314"/>
              <a:gd name="T95" fmla="*/ 2147483646 h 4361"/>
              <a:gd name="T96" fmla="*/ 2147483646 w 5314"/>
              <a:gd name="T97" fmla="*/ 2147483646 h 4361"/>
              <a:gd name="T98" fmla="*/ 2147483646 w 5314"/>
              <a:gd name="T99" fmla="*/ 2147483646 h 4361"/>
              <a:gd name="T100" fmla="*/ 2147483646 w 5314"/>
              <a:gd name="T101" fmla="*/ 2147483646 h 4361"/>
              <a:gd name="T102" fmla="*/ 2147483646 w 5314"/>
              <a:gd name="T103" fmla="*/ 2147483646 h 4361"/>
              <a:gd name="T104" fmla="*/ 2147483646 w 5314"/>
              <a:gd name="T105" fmla="*/ 2147483646 h 4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14" h="4361">
                <a:moveTo>
                  <a:pt x="3198" y="0"/>
                </a:moveTo>
                <a:lnTo>
                  <a:pt x="5314" y="678"/>
                </a:lnTo>
                <a:lnTo>
                  <a:pt x="5314" y="4312"/>
                </a:lnTo>
                <a:lnTo>
                  <a:pt x="3198" y="4312"/>
                </a:lnTo>
                <a:lnTo>
                  <a:pt x="3198" y="345"/>
                </a:lnTo>
                <a:lnTo>
                  <a:pt x="2424" y="746"/>
                </a:lnTo>
                <a:lnTo>
                  <a:pt x="2424" y="1364"/>
                </a:lnTo>
                <a:lnTo>
                  <a:pt x="2115" y="1364"/>
                </a:lnTo>
                <a:lnTo>
                  <a:pt x="2115" y="659"/>
                </a:lnTo>
                <a:lnTo>
                  <a:pt x="2115" y="570"/>
                </a:lnTo>
                <a:lnTo>
                  <a:pt x="2193" y="526"/>
                </a:lnTo>
                <a:lnTo>
                  <a:pt x="3198" y="0"/>
                </a:lnTo>
                <a:close/>
                <a:moveTo>
                  <a:pt x="1174" y="1484"/>
                </a:moveTo>
                <a:lnTo>
                  <a:pt x="1174" y="4312"/>
                </a:lnTo>
                <a:lnTo>
                  <a:pt x="2725" y="4312"/>
                </a:lnTo>
                <a:lnTo>
                  <a:pt x="2725" y="1647"/>
                </a:lnTo>
                <a:lnTo>
                  <a:pt x="1174" y="1150"/>
                </a:lnTo>
                <a:lnTo>
                  <a:pt x="416" y="1501"/>
                </a:lnTo>
                <a:lnTo>
                  <a:pt x="338" y="1546"/>
                </a:lnTo>
                <a:lnTo>
                  <a:pt x="338" y="1633"/>
                </a:lnTo>
                <a:lnTo>
                  <a:pt x="338" y="2484"/>
                </a:lnTo>
                <a:lnTo>
                  <a:pt x="39" y="2820"/>
                </a:lnTo>
                <a:lnTo>
                  <a:pt x="0" y="2865"/>
                </a:lnTo>
                <a:lnTo>
                  <a:pt x="0" y="2922"/>
                </a:lnTo>
                <a:lnTo>
                  <a:pt x="0" y="4361"/>
                </a:lnTo>
                <a:lnTo>
                  <a:pt x="307" y="4361"/>
                </a:lnTo>
                <a:lnTo>
                  <a:pt x="307" y="2980"/>
                </a:lnTo>
                <a:lnTo>
                  <a:pt x="606" y="2645"/>
                </a:lnTo>
                <a:lnTo>
                  <a:pt x="646" y="2600"/>
                </a:lnTo>
                <a:lnTo>
                  <a:pt x="646" y="2542"/>
                </a:lnTo>
                <a:lnTo>
                  <a:pt x="646" y="1722"/>
                </a:lnTo>
                <a:lnTo>
                  <a:pt x="1174" y="1484"/>
                </a:lnTo>
                <a:close/>
                <a:moveTo>
                  <a:pt x="1428" y="1578"/>
                </a:moveTo>
                <a:lnTo>
                  <a:pt x="1428" y="1578"/>
                </a:lnTo>
                <a:lnTo>
                  <a:pt x="1684" y="1645"/>
                </a:lnTo>
                <a:lnTo>
                  <a:pt x="1684" y="2016"/>
                </a:lnTo>
                <a:lnTo>
                  <a:pt x="1428" y="1965"/>
                </a:lnTo>
                <a:lnTo>
                  <a:pt x="1428" y="1578"/>
                </a:lnTo>
                <a:close/>
                <a:moveTo>
                  <a:pt x="2326" y="2828"/>
                </a:moveTo>
                <a:lnTo>
                  <a:pt x="2326" y="2828"/>
                </a:lnTo>
                <a:lnTo>
                  <a:pt x="2327" y="3157"/>
                </a:lnTo>
                <a:lnTo>
                  <a:pt x="2513" y="3157"/>
                </a:lnTo>
                <a:lnTo>
                  <a:pt x="2513" y="2840"/>
                </a:lnTo>
                <a:lnTo>
                  <a:pt x="2326" y="2828"/>
                </a:lnTo>
                <a:close/>
                <a:moveTo>
                  <a:pt x="1912" y="2802"/>
                </a:moveTo>
                <a:lnTo>
                  <a:pt x="1912" y="2802"/>
                </a:lnTo>
                <a:lnTo>
                  <a:pt x="1912" y="3157"/>
                </a:lnTo>
                <a:lnTo>
                  <a:pt x="2130" y="3157"/>
                </a:lnTo>
                <a:lnTo>
                  <a:pt x="2130" y="2815"/>
                </a:lnTo>
                <a:lnTo>
                  <a:pt x="1912" y="2802"/>
                </a:lnTo>
                <a:close/>
                <a:moveTo>
                  <a:pt x="1428" y="2770"/>
                </a:moveTo>
                <a:lnTo>
                  <a:pt x="1428" y="2770"/>
                </a:lnTo>
                <a:lnTo>
                  <a:pt x="1684" y="2787"/>
                </a:lnTo>
                <a:lnTo>
                  <a:pt x="1684" y="3157"/>
                </a:lnTo>
                <a:lnTo>
                  <a:pt x="1428" y="3157"/>
                </a:lnTo>
                <a:lnTo>
                  <a:pt x="1428" y="2770"/>
                </a:lnTo>
                <a:close/>
                <a:moveTo>
                  <a:pt x="2326" y="2321"/>
                </a:moveTo>
                <a:lnTo>
                  <a:pt x="2326" y="2321"/>
                </a:lnTo>
                <a:lnTo>
                  <a:pt x="2326" y="2651"/>
                </a:lnTo>
                <a:lnTo>
                  <a:pt x="2513" y="2670"/>
                </a:lnTo>
                <a:lnTo>
                  <a:pt x="2513" y="2352"/>
                </a:lnTo>
                <a:lnTo>
                  <a:pt x="2326" y="2321"/>
                </a:lnTo>
                <a:close/>
                <a:moveTo>
                  <a:pt x="1912" y="2253"/>
                </a:moveTo>
                <a:lnTo>
                  <a:pt x="1912" y="2253"/>
                </a:lnTo>
                <a:lnTo>
                  <a:pt x="1912" y="2610"/>
                </a:lnTo>
                <a:lnTo>
                  <a:pt x="2130" y="2632"/>
                </a:lnTo>
                <a:lnTo>
                  <a:pt x="2130" y="2290"/>
                </a:lnTo>
                <a:lnTo>
                  <a:pt x="1912" y="2253"/>
                </a:lnTo>
                <a:close/>
                <a:moveTo>
                  <a:pt x="1428" y="2174"/>
                </a:moveTo>
                <a:lnTo>
                  <a:pt x="1428" y="2174"/>
                </a:lnTo>
                <a:lnTo>
                  <a:pt x="1684" y="2216"/>
                </a:lnTo>
                <a:lnTo>
                  <a:pt x="1684" y="2587"/>
                </a:lnTo>
                <a:lnTo>
                  <a:pt x="1428" y="2562"/>
                </a:lnTo>
                <a:lnTo>
                  <a:pt x="1428" y="2174"/>
                </a:lnTo>
                <a:close/>
                <a:moveTo>
                  <a:pt x="2326" y="1814"/>
                </a:moveTo>
                <a:lnTo>
                  <a:pt x="2326" y="1814"/>
                </a:lnTo>
                <a:lnTo>
                  <a:pt x="2326" y="2143"/>
                </a:lnTo>
                <a:lnTo>
                  <a:pt x="2513" y="2181"/>
                </a:lnTo>
                <a:lnTo>
                  <a:pt x="2513" y="1863"/>
                </a:lnTo>
                <a:lnTo>
                  <a:pt x="2326" y="1814"/>
                </a:lnTo>
                <a:close/>
                <a:moveTo>
                  <a:pt x="1912" y="1705"/>
                </a:moveTo>
                <a:lnTo>
                  <a:pt x="1912" y="1705"/>
                </a:lnTo>
                <a:lnTo>
                  <a:pt x="1912" y="2062"/>
                </a:lnTo>
                <a:lnTo>
                  <a:pt x="2130" y="2104"/>
                </a:lnTo>
                <a:lnTo>
                  <a:pt x="2130" y="1762"/>
                </a:lnTo>
                <a:lnTo>
                  <a:pt x="1912" y="1705"/>
                </a:lnTo>
                <a:close/>
                <a:moveTo>
                  <a:pt x="3545" y="582"/>
                </a:moveTo>
                <a:lnTo>
                  <a:pt x="3545" y="582"/>
                </a:lnTo>
                <a:lnTo>
                  <a:pt x="3545" y="1111"/>
                </a:lnTo>
                <a:lnTo>
                  <a:pt x="3895" y="1181"/>
                </a:lnTo>
                <a:lnTo>
                  <a:pt x="3895" y="674"/>
                </a:lnTo>
                <a:lnTo>
                  <a:pt x="3545" y="582"/>
                </a:lnTo>
                <a:close/>
                <a:moveTo>
                  <a:pt x="4770" y="2288"/>
                </a:moveTo>
                <a:lnTo>
                  <a:pt x="4770" y="2288"/>
                </a:lnTo>
                <a:lnTo>
                  <a:pt x="4770" y="2737"/>
                </a:lnTo>
                <a:lnTo>
                  <a:pt x="5025" y="2737"/>
                </a:lnTo>
                <a:lnTo>
                  <a:pt x="5025" y="2305"/>
                </a:lnTo>
                <a:lnTo>
                  <a:pt x="4770" y="2288"/>
                </a:lnTo>
                <a:close/>
                <a:moveTo>
                  <a:pt x="4206" y="2252"/>
                </a:moveTo>
                <a:lnTo>
                  <a:pt x="4206" y="2252"/>
                </a:lnTo>
                <a:lnTo>
                  <a:pt x="4206" y="2737"/>
                </a:lnTo>
                <a:lnTo>
                  <a:pt x="4502" y="2737"/>
                </a:lnTo>
                <a:lnTo>
                  <a:pt x="4502" y="2271"/>
                </a:lnTo>
                <a:lnTo>
                  <a:pt x="4206" y="2252"/>
                </a:lnTo>
                <a:close/>
                <a:moveTo>
                  <a:pt x="3545" y="2209"/>
                </a:moveTo>
                <a:lnTo>
                  <a:pt x="3545" y="2209"/>
                </a:lnTo>
                <a:lnTo>
                  <a:pt x="3545" y="2737"/>
                </a:lnTo>
                <a:lnTo>
                  <a:pt x="3895" y="2737"/>
                </a:lnTo>
                <a:lnTo>
                  <a:pt x="3895" y="2232"/>
                </a:lnTo>
                <a:lnTo>
                  <a:pt x="3545" y="2209"/>
                </a:lnTo>
                <a:close/>
                <a:moveTo>
                  <a:pt x="4770" y="1596"/>
                </a:moveTo>
                <a:lnTo>
                  <a:pt x="4770" y="1596"/>
                </a:lnTo>
                <a:lnTo>
                  <a:pt x="4770" y="2046"/>
                </a:lnTo>
                <a:lnTo>
                  <a:pt x="5025" y="2071"/>
                </a:lnTo>
                <a:lnTo>
                  <a:pt x="5025" y="1638"/>
                </a:lnTo>
                <a:lnTo>
                  <a:pt x="4770" y="1596"/>
                </a:lnTo>
                <a:close/>
                <a:moveTo>
                  <a:pt x="4206" y="1504"/>
                </a:moveTo>
                <a:lnTo>
                  <a:pt x="4206" y="1504"/>
                </a:lnTo>
                <a:lnTo>
                  <a:pt x="4206" y="1991"/>
                </a:lnTo>
                <a:lnTo>
                  <a:pt x="4502" y="2019"/>
                </a:lnTo>
                <a:lnTo>
                  <a:pt x="4502" y="1553"/>
                </a:lnTo>
                <a:lnTo>
                  <a:pt x="4206" y="1504"/>
                </a:lnTo>
                <a:close/>
                <a:moveTo>
                  <a:pt x="3545" y="1396"/>
                </a:moveTo>
                <a:lnTo>
                  <a:pt x="3545" y="1396"/>
                </a:lnTo>
                <a:lnTo>
                  <a:pt x="3545" y="1925"/>
                </a:lnTo>
                <a:lnTo>
                  <a:pt x="3895" y="1959"/>
                </a:lnTo>
                <a:lnTo>
                  <a:pt x="3895" y="1454"/>
                </a:lnTo>
                <a:lnTo>
                  <a:pt x="3545" y="1396"/>
                </a:lnTo>
                <a:close/>
                <a:moveTo>
                  <a:pt x="4770" y="905"/>
                </a:moveTo>
                <a:lnTo>
                  <a:pt x="4770" y="905"/>
                </a:lnTo>
                <a:lnTo>
                  <a:pt x="4770" y="1354"/>
                </a:lnTo>
                <a:lnTo>
                  <a:pt x="5025" y="1405"/>
                </a:lnTo>
                <a:lnTo>
                  <a:pt x="5025" y="972"/>
                </a:lnTo>
                <a:lnTo>
                  <a:pt x="4770" y="905"/>
                </a:lnTo>
                <a:close/>
                <a:moveTo>
                  <a:pt x="4206" y="756"/>
                </a:moveTo>
                <a:lnTo>
                  <a:pt x="4206" y="756"/>
                </a:lnTo>
                <a:lnTo>
                  <a:pt x="4206" y="1242"/>
                </a:lnTo>
                <a:lnTo>
                  <a:pt x="4502" y="1301"/>
                </a:lnTo>
                <a:lnTo>
                  <a:pt x="4502" y="834"/>
                </a:lnTo>
                <a:lnTo>
                  <a:pt x="4206" y="756"/>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19" name=" 219"/>
          <p:cNvSpPr/>
          <p:nvPr/>
        </p:nvSpPr>
        <p:spPr>
          <a:xfrm>
            <a:off x="4587875" y="182054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车辆信息</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6" name=" 219"/>
          <p:cNvSpPr/>
          <p:nvPr/>
        </p:nvSpPr>
        <p:spPr>
          <a:xfrm>
            <a:off x="6179185" y="181991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个人所得税</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 name=" 219"/>
          <p:cNvSpPr/>
          <p:nvPr/>
        </p:nvSpPr>
        <p:spPr>
          <a:xfrm>
            <a:off x="4587875" y="222504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公积金</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 name=" 219"/>
          <p:cNvSpPr/>
          <p:nvPr/>
        </p:nvSpPr>
        <p:spPr>
          <a:xfrm>
            <a:off x="4591685" y="263144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网银流水</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9" name=" 219"/>
          <p:cNvSpPr/>
          <p:nvPr/>
        </p:nvSpPr>
        <p:spPr>
          <a:xfrm>
            <a:off x="4591685" y="308165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电商平台</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0" name=" 219"/>
          <p:cNvSpPr/>
          <p:nvPr/>
        </p:nvSpPr>
        <p:spPr>
          <a:xfrm>
            <a:off x="6179185" y="262382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社保</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1" name=" 219"/>
          <p:cNvSpPr/>
          <p:nvPr/>
        </p:nvSpPr>
        <p:spPr>
          <a:xfrm>
            <a:off x="6179185" y="221678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sym typeface="+mn-ea"/>
              </a:rPr>
              <a:t>学历学籍</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615430" y="3175635"/>
            <a:ext cx="581660" cy="327660"/>
          </a:xfrm>
          <a:prstGeom prst="rect">
            <a:avLst/>
          </a:prstGeom>
          <a:noFill/>
        </p:spPr>
        <p:txBody>
          <a:bodyPr wrap="square" rtlCol="0">
            <a:spAutoFit/>
          </a:bodyPr>
          <a:lstStyle/>
          <a:p>
            <a:pPr algn="just">
              <a:lnSpc>
                <a:spcPct val="110000"/>
              </a:lnSpc>
            </a:pPr>
            <a:r>
              <a:rPr lang="zh-CN" altLang="zh-CN" sz="1400" b="1">
                <a:solidFill>
                  <a:srgbClr val="023D75"/>
                </a:solidFill>
                <a:latin typeface="微软雅黑" panose="020B0503020204020204" pitchFamily="34" charset="-122"/>
                <a:ea typeface="微软雅黑" panose="020B0503020204020204" pitchFamily="34" charset="-122"/>
              </a:rPr>
              <a:t>个人</a:t>
            </a:r>
            <a:endParaRPr lang="zh-CN" altLang="zh-CN" sz="1400" b="1">
              <a:solidFill>
                <a:srgbClr val="023D7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625340" y="5606415"/>
            <a:ext cx="581660" cy="327660"/>
          </a:xfrm>
          <a:prstGeom prst="rect">
            <a:avLst/>
          </a:prstGeom>
          <a:noFill/>
        </p:spPr>
        <p:txBody>
          <a:bodyPr wrap="square" rtlCol="0">
            <a:spAutoFit/>
          </a:bodyPr>
          <a:lstStyle/>
          <a:p>
            <a:pPr algn="just">
              <a:lnSpc>
                <a:spcPct val="110000"/>
              </a:lnSpc>
            </a:pPr>
            <a:r>
              <a:rPr lang="zh-CN" altLang="zh-CN" sz="1400" b="1">
                <a:solidFill>
                  <a:srgbClr val="023D75"/>
                </a:solidFill>
                <a:latin typeface="微软雅黑" panose="020B0503020204020204" pitchFamily="34" charset="-122"/>
                <a:ea typeface="微软雅黑" panose="020B0503020204020204" pitchFamily="34" charset="-122"/>
              </a:rPr>
              <a:t>个人</a:t>
            </a:r>
            <a:endParaRPr lang="zh-CN" altLang="zh-CN" sz="1400" b="1">
              <a:solidFill>
                <a:srgbClr val="023D7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801350" y="3175635"/>
            <a:ext cx="581660" cy="327660"/>
          </a:xfrm>
          <a:prstGeom prst="rect">
            <a:avLst/>
          </a:prstGeom>
          <a:noFill/>
        </p:spPr>
        <p:txBody>
          <a:bodyPr wrap="square" rtlCol="0">
            <a:spAutoFit/>
          </a:bodyPr>
          <a:lstStyle/>
          <a:p>
            <a:pPr algn="just">
              <a:lnSpc>
                <a:spcPct val="110000"/>
              </a:lnSpc>
            </a:pPr>
            <a:r>
              <a:rPr lang="zh-CN" altLang="zh-CN" sz="1400" b="1">
                <a:solidFill>
                  <a:srgbClr val="023D75"/>
                </a:solidFill>
                <a:latin typeface="微软雅黑" panose="020B0503020204020204" pitchFamily="34" charset="-122"/>
                <a:ea typeface="微软雅黑" panose="020B0503020204020204" pitchFamily="34" charset="-122"/>
              </a:rPr>
              <a:t>企业</a:t>
            </a:r>
            <a:endParaRPr lang="zh-CN" altLang="zh-CN" sz="1400" b="1">
              <a:solidFill>
                <a:srgbClr val="023D75"/>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162665" y="5606415"/>
            <a:ext cx="581660" cy="327660"/>
          </a:xfrm>
          <a:prstGeom prst="rect">
            <a:avLst/>
          </a:prstGeom>
          <a:noFill/>
        </p:spPr>
        <p:txBody>
          <a:bodyPr wrap="square" rtlCol="0">
            <a:spAutoFit/>
          </a:bodyPr>
          <a:lstStyle/>
          <a:p>
            <a:pPr algn="just">
              <a:lnSpc>
                <a:spcPct val="110000"/>
              </a:lnSpc>
            </a:pPr>
            <a:r>
              <a:rPr lang="zh-CN" altLang="zh-CN" sz="1400" b="1">
                <a:solidFill>
                  <a:srgbClr val="023D75"/>
                </a:solidFill>
                <a:latin typeface="微软雅黑" panose="020B0503020204020204" pitchFamily="34" charset="-122"/>
                <a:ea typeface="微软雅黑" panose="020B0503020204020204" pitchFamily="34" charset="-122"/>
              </a:rPr>
              <a:t>企业</a:t>
            </a:r>
            <a:endParaRPr lang="zh-CN" altLang="zh-CN" sz="1400" b="1">
              <a:solidFill>
                <a:srgbClr val="023D75"/>
              </a:solidFill>
              <a:latin typeface="微软雅黑" panose="020B0503020204020204" pitchFamily="34" charset="-122"/>
              <a:ea typeface="微软雅黑" panose="020B0503020204020204" pitchFamily="34" charset="-122"/>
            </a:endParaRPr>
          </a:p>
        </p:txBody>
      </p:sp>
      <p:sp>
        <p:nvSpPr>
          <p:cNvPr id="27" name=" 219"/>
          <p:cNvSpPr/>
          <p:nvPr/>
        </p:nvSpPr>
        <p:spPr>
          <a:xfrm>
            <a:off x="8575675" y="181991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税务信息</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0" name=" 219"/>
          <p:cNvSpPr/>
          <p:nvPr/>
        </p:nvSpPr>
        <p:spPr>
          <a:xfrm>
            <a:off x="10183495" y="182054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贸易融资</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1" name=" 219"/>
          <p:cNvSpPr/>
          <p:nvPr/>
        </p:nvSpPr>
        <p:spPr>
          <a:xfrm>
            <a:off x="8575675" y="221678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债务信息</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2" name=" 219"/>
          <p:cNvSpPr/>
          <p:nvPr/>
        </p:nvSpPr>
        <p:spPr>
          <a:xfrm>
            <a:off x="10183495" y="2232660"/>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出货信息</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6" name=" 219"/>
          <p:cNvSpPr/>
          <p:nvPr/>
        </p:nvSpPr>
        <p:spPr>
          <a:xfrm>
            <a:off x="8575675" y="261810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保函</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0" name=" 219"/>
          <p:cNvSpPr/>
          <p:nvPr/>
        </p:nvSpPr>
        <p:spPr>
          <a:xfrm>
            <a:off x="10183495" y="263334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高管人员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1" name=" 219"/>
          <p:cNvSpPr/>
          <p:nvPr/>
        </p:nvSpPr>
        <p:spPr>
          <a:xfrm>
            <a:off x="8575675" y="3024505"/>
            <a:ext cx="1454150" cy="3606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a:solidFill>
                  <a:srgbClr val="FFFFFF"/>
                </a:solidFill>
                <a:latin typeface="微软雅黑" panose="020B0503020204020204" pitchFamily="34" charset="-122"/>
                <a:ea typeface="微软雅黑" panose="020B0503020204020204" pitchFamily="34" charset="-122"/>
              </a:rPr>
              <a:t>行政处罚</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2" name="椭圆 11"/>
          <p:cNvSpPr/>
          <p:nvPr/>
        </p:nvSpPr>
        <p:spPr>
          <a:xfrm>
            <a:off x="7678420" y="4795520"/>
            <a:ext cx="1116965" cy="810895"/>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社会信用</a:t>
            </a:r>
            <a:endParaRPr lang="zh-CN" altLang="en-US" sz="2000" b="1">
              <a:latin typeface="微软雅黑" panose="020B0503020204020204" pitchFamily="34" charset="-122"/>
              <a:ea typeface="微软雅黑" panose="020B0503020204020204" pitchFamily="34" charset="-122"/>
            </a:endParaRPr>
          </a:p>
        </p:txBody>
      </p:sp>
      <p:sp>
        <p:nvSpPr>
          <p:cNvPr id="13" name="文本框 12"/>
          <p:cNvSpPr txBox="1"/>
          <p:nvPr/>
        </p:nvSpPr>
        <p:spPr>
          <a:xfrm>
            <a:off x="5430520" y="3872230"/>
            <a:ext cx="1804670" cy="2331085"/>
          </a:xfrm>
          <a:prstGeom prst="rect">
            <a:avLst/>
          </a:prstGeom>
          <a:noFill/>
        </p:spPr>
        <p:txBody>
          <a:bodyPr wrap="square" rtlCol="0">
            <a:spAutoFit/>
          </a:bodyPr>
          <a:lstStyle/>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交通违章</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依法纳税</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慈善捐助</a:t>
            </a:r>
            <a:endParaRPr lang="zh-CN" altLang="zh-CN" sz="1600">
              <a:solidFill>
                <a:srgbClr val="023D75"/>
              </a:solidFill>
              <a:latin typeface="微软雅黑" panose="020B0503020204020204" pitchFamily="34" charset="-122"/>
              <a:ea typeface="微软雅黑" panose="020B0503020204020204" pitchFamily="34" charset="-122"/>
            </a:endParaRPr>
          </a:p>
          <a:p>
            <a:pPr indent="0" algn="just">
              <a:lnSpc>
                <a:spcPct val="130000"/>
              </a:lnSpc>
              <a:buFont typeface="Wingdings" panose="05000000000000000000" charset="0"/>
              <a:buNone/>
            </a:pPr>
            <a:r>
              <a:rPr lang="en-US" altLang="zh-CN" sz="1600">
                <a:solidFill>
                  <a:srgbClr val="023D75"/>
                </a:solidFill>
                <a:latin typeface="微软雅黑" panose="020B0503020204020204" pitchFamily="34" charset="-122"/>
                <a:ea typeface="微软雅黑" panose="020B0503020204020204" pitchFamily="34" charset="-122"/>
                <a:sym typeface="+mn-ea"/>
              </a:rPr>
              <a:t>     .......</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无偿献血</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合同履约</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债权债务</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510395" y="3853815"/>
            <a:ext cx="1804670" cy="2331085"/>
          </a:xfrm>
          <a:prstGeom prst="rect">
            <a:avLst/>
          </a:prstGeom>
          <a:noFill/>
        </p:spPr>
        <p:txBody>
          <a:bodyPr wrap="square" rtlCol="0">
            <a:spAutoFit/>
          </a:bodyPr>
          <a:lstStyle/>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质量检查</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知识产权</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行政惩罚</a:t>
            </a:r>
            <a:endParaRPr lang="zh-CN" altLang="zh-CN" sz="1600">
              <a:solidFill>
                <a:srgbClr val="023D75"/>
              </a:solidFill>
              <a:latin typeface="微软雅黑" panose="020B0503020204020204" pitchFamily="34" charset="-122"/>
              <a:ea typeface="微软雅黑" panose="020B0503020204020204" pitchFamily="34" charset="-122"/>
            </a:endParaRPr>
          </a:p>
          <a:p>
            <a:pPr indent="0" algn="just">
              <a:lnSpc>
                <a:spcPct val="130000"/>
              </a:lnSpc>
              <a:buFont typeface="Wingdings" panose="05000000000000000000" charset="0"/>
              <a:buNone/>
            </a:pPr>
            <a:r>
              <a:rPr lang="en-US" altLang="zh-CN" sz="1600">
                <a:solidFill>
                  <a:srgbClr val="023D75"/>
                </a:solidFill>
                <a:latin typeface="微软雅黑" panose="020B0503020204020204" pitchFamily="34" charset="-122"/>
                <a:ea typeface="微软雅黑" panose="020B0503020204020204" pitchFamily="34" charset="-122"/>
              </a:rPr>
              <a:t>      .......</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法院判决</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消费者评价</a:t>
            </a:r>
            <a:endParaRPr lang="zh-CN" altLang="zh-CN" sz="1600">
              <a:solidFill>
                <a:srgbClr val="023D75"/>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charset="0"/>
              <a:buChar char="Ø"/>
            </a:pPr>
            <a:r>
              <a:rPr lang="zh-CN" altLang="zh-CN" sz="1600">
                <a:solidFill>
                  <a:srgbClr val="023D75"/>
                </a:solidFill>
                <a:latin typeface="微软雅黑" panose="020B0503020204020204" pitchFamily="34" charset="-122"/>
                <a:ea typeface="微软雅黑" panose="020B0503020204020204" pitchFamily="34" charset="-122"/>
              </a:rPr>
              <a:t>行业协会评议</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15" name="左大括号 14"/>
          <p:cNvSpPr/>
          <p:nvPr/>
        </p:nvSpPr>
        <p:spPr>
          <a:xfrm>
            <a:off x="6899275" y="4046220"/>
            <a:ext cx="734060" cy="2309495"/>
          </a:xfrm>
          <a:prstGeom prst="leftBrace">
            <a:avLst>
              <a:gd name="adj1" fmla="val 46407"/>
              <a:gd name="adj2" fmla="val 50000"/>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p:nvSpPr>
        <p:spPr>
          <a:xfrm rot="10800000">
            <a:off x="8776335" y="4046220"/>
            <a:ext cx="734060" cy="2309495"/>
          </a:xfrm>
          <a:prstGeom prst="leftBrace">
            <a:avLst>
              <a:gd name="adj1" fmla="val 46407"/>
              <a:gd name="adj2" fmla="val 50000"/>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82142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银行征信</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01320" y="1016635"/>
            <a:ext cx="11430000" cy="1106805"/>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中信银行上线了信用证信息传输系统,信用证的各环节均通过该系统实施,缩短了信用证及单据传输的时间，报文传输时间可达秒级,提高了信用证业务处理效率,同时利用区块链的防篡改特性提高了信用证业务的安全性。</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30835" y="3580765"/>
            <a:ext cx="5491480" cy="2797175"/>
          </a:xfrm>
          <a:prstGeom prst="rect">
            <a:avLst/>
          </a:prstGeom>
          <a:noFill/>
        </p:spPr>
        <p:txBody>
          <a:bodyPr wrap="square" rtlCol="0">
            <a:spAutoFit/>
          </a:bodyPr>
          <a:lstStyle/>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2017年,中信银行首个区块链项目一基于区块链的国内信用证信息传输系统( Block Chain based Letter of CreditSystem ,简称BCLC) (一 期)成功上线，这是国内银行业第一次将区块链技术应用于信用证结算领域。</a:t>
            </a: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该系统将银行和买卖方连接成一一个网络,使得开证、通知、交单、承兑、付款的过程更加透明可追踪，各个节点(包括买卖双方)都能看到整个信用证业务的办理流程和主要信息,极大地提高了用户体验水平，增强了银行的获客能力。</a:t>
            </a: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84570" y="2030730"/>
            <a:ext cx="5491480" cy="3338195"/>
          </a:xfrm>
          <a:prstGeom prst="rect">
            <a:avLst/>
          </a:prstGeom>
          <a:noFill/>
        </p:spPr>
        <p:txBody>
          <a:bodyPr wrap="square" rtlCol="0">
            <a:spAutoFit/>
          </a:bodyPr>
          <a:lstStyle/>
          <a:p>
            <a:pPr algn="just">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中信银行与民生银行合作,推出首个银行业国内信用证区块链应用</a:t>
            </a: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16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双方约定了合作原则</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界定区块链相关技术名词及标准</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明确区块链合作的工作机制</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明确国内信用证业务的流程</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约定保密和法律条款</a:t>
            </a: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1600">
              <a:solidFill>
                <a:schemeClr val="tx1"/>
              </a:solidFill>
              <a:latin typeface="微软雅黑" panose="020B0503020204020204" pitchFamily="34" charset="-122"/>
              <a:ea typeface="微软雅黑" panose="020B0503020204020204" pitchFamily="34" charset="-122"/>
            </a:endParaRPr>
          </a:p>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该合作遵循了区块链去中心化、开放、平等的精髓,为进一步扩展银行间区块链的合作和应用,提供了可借鉴的模式。据悉，未来有意愿开展区块链合作的银行均可自由加入。</a:t>
            </a:r>
            <a:endParaRPr lang="zh-CN" altLang="zh-CN" sz="1600">
              <a:solidFill>
                <a:schemeClr val="tx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401445" y="3505200"/>
            <a:ext cx="3350260" cy="0"/>
          </a:xfrm>
          <a:prstGeom prst="line">
            <a:avLst/>
          </a:prstGeom>
          <a:ln w="28575" cmpd="sng">
            <a:solidFill>
              <a:srgbClr val="023D75"/>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330960" y="3182620"/>
            <a:ext cx="3640455" cy="361950"/>
          </a:xfrm>
          <a:prstGeom prst="rect">
            <a:avLst/>
          </a:prstGeom>
          <a:noFill/>
        </p:spPr>
        <p:txBody>
          <a:bodyPr wrap="square" rtlCol="0">
            <a:spAutoFit/>
          </a:bodyPr>
          <a:lstStyle/>
          <a:p>
            <a:pPr algn="just">
              <a:lnSpc>
                <a:spcPct val="110000"/>
              </a:lnSpc>
            </a:pPr>
            <a:r>
              <a:rPr lang="zh-CN" altLang="en-US" sz="1600">
                <a:solidFill>
                  <a:schemeClr val="tx1"/>
                </a:solidFill>
                <a:latin typeface="微软雅黑" panose="020B0503020204020204" pitchFamily="34" charset="-122"/>
                <a:ea typeface="微软雅黑" panose="020B0503020204020204" pitchFamily="34" charset="-122"/>
              </a:rPr>
              <a:t>国内信用征信传输系统（</a:t>
            </a:r>
            <a:r>
              <a:rPr lang="en-US" altLang="zh-CN" sz="1600">
                <a:solidFill>
                  <a:schemeClr val="tx1"/>
                </a:solidFill>
                <a:latin typeface="微软雅黑" panose="020B0503020204020204" pitchFamily="34" charset="-122"/>
                <a:ea typeface="微软雅黑" panose="020B0503020204020204" pitchFamily="34" charset="-122"/>
              </a:rPr>
              <a:t>BCLC</a:t>
            </a:r>
            <a:r>
              <a:rPr lang="zh-CN" altLang="en-US" sz="1600">
                <a:solidFill>
                  <a:schemeClr val="tx1"/>
                </a:solidFill>
                <a:latin typeface="微软雅黑" panose="020B0503020204020204" pitchFamily="34" charset="-122"/>
                <a:ea typeface="微软雅黑" panose="020B0503020204020204" pitchFamily="34" charset="-122"/>
              </a:rPr>
              <a:t>）一期</a:t>
            </a:r>
            <a:endParaRPr lang="zh-CN" altLang="en-US" sz="160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01320" y="2211070"/>
            <a:ext cx="2752090" cy="971550"/>
          </a:xfrm>
          <a:prstGeom prst="rect">
            <a:avLst/>
          </a:prstGeom>
        </p:spPr>
      </p:pic>
      <p:sp>
        <p:nvSpPr>
          <p:cNvPr id="10" name="文本框 9"/>
          <p:cNvSpPr txBox="1"/>
          <p:nvPr/>
        </p:nvSpPr>
        <p:spPr>
          <a:xfrm>
            <a:off x="3349625" y="2481580"/>
            <a:ext cx="1790700" cy="429895"/>
          </a:xfrm>
          <a:prstGeom prst="rect">
            <a:avLst/>
          </a:prstGeom>
          <a:noFill/>
        </p:spPr>
        <p:txBody>
          <a:bodyPr wrap="square" rtlCol="0">
            <a:spAutoFit/>
          </a:bodyPr>
          <a:lstStyle/>
          <a:p>
            <a:pPr algn="just">
              <a:lnSpc>
                <a:spcPct val="110000"/>
              </a:lnSpc>
            </a:pPr>
            <a:r>
              <a:rPr lang="en-US" altLang="zh-CN" sz="2000" b="1">
                <a:solidFill>
                  <a:schemeClr val="tx1"/>
                </a:solidFill>
                <a:latin typeface="微软雅黑" panose="020B0503020204020204" pitchFamily="34" charset="-122"/>
                <a:ea typeface="微软雅黑" panose="020B0503020204020204" pitchFamily="34" charset="-122"/>
              </a:rPr>
              <a:t>2017</a:t>
            </a:r>
            <a:r>
              <a:rPr lang="zh-CN" altLang="en-US" sz="2000" b="1">
                <a:solidFill>
                  <a:schemeClr val="tx1"/>
                </a:solidFill>
                <a:latin typeface="微软雅黑" panose="020B0503020204020204" pitchFamily="34" charset="-122"/>
                <a:ea typeface="微软雅黑" panose="020B0503020204020204" pitchFamily="34" charset="-122"/>
              </a:rPr>
              <a:t>年</a:t>
            </a:r>
            <a:r>
              <a:rPr lang="en-US" altLang="zh-CN" sz="2000" b="1">
                <a:solidFill>
                  <a:schemeClr val="tx1"/>
                </a:solidFill>
                <a:latin typeface="微软雅黑" panose="020B0503020204020204" pitchFamily="34" charset="-122"/>
                <a:ea typeface="微软雅黑" panose="020B0503020204020204" pitchFamily="34" charset="-122"/>
              </a:rPr>
              <a:t>7</a:t>
            </a:r>
            <a:r>
              <a:rPr lang="zh-CN" altLang="en-US" sz="2000" b="1">
                <a:solidFill>
                  <a:schemeClr val="tx1"/>
                </a:solidFill>
                <a:latin typeface="微软雅黑" panose="020B0503020204020204" pitchFamily="34" charset="-122"/>
                <a:ea typeface="微软雅黑" panose="020B0503020204020204" pitchFamily="34" charset="-122"/>
              </a:rPr>
              <a:t>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1320" y="395605"/>
            <a:ext cx="875982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贷款业务</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01320" y="979170"/>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贷款业务核心能力是贷前反欺诈、贷后催收、行为管理和过程管理、内控等，基于区块链技术构建反欺诈黑名单的同时，也规避了外部性带来的激励机制缺失问题。</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01320" y="2078355"/>
            <a:ext cx="3671570" cy="442087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在遵循征信相关管制的规定的前提下，在第三方平台上构建hash加密索引区块链上。规避单- -要素带来的违规风险,一般建议采用身份证号码和姓名作为索引。在索引内明码标示信源提供机构作为区块内容。</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包含借贷黑白灰名单信息的交易信息分散于接入第三方平台的网贷交易机构的区块链上。</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采用密码碰撞方式检索相关内容。一旦命中,则可以有偿交换信息。</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资金通过第三方平台的私链区块链账本记账来进行资金的清结算。</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对于碰撞频率高的数据,期有效性越高，对于冗余或者虚假信息，通过命中率沉淀,逐渐筛选去杂。</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1320" y="1682750"/>
            <a:ext cx="2219325"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基本方案框架：</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4072890" y="1852930"/>
            <a:ext cx="5087620" cy="38227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网贷黑名单</a:t>
            </a:r>
            <a:endParaRPr lang="zh-CN" altLang="en-US" b="1">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771005" y="2403475"/>
            <a:ext cx="0" cy="3809365"/>
          </a:xfrm>
          <a:prstGeom prst="line">
            <a:avLst/>
          </a:prstGeom>
          <a:ln w="28575" cmpd="sng">
            <a:solidFill>
              <a:srgbClr val="023D75"/>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149090" y="2437130"/>
            <a:ext cx="2697480" cy="361950"/>
          </a:xfrm>
          <a:prstGeom prst="rect">
            <a:avLst/>
          </a:prstGeom>
          <a:noFill/>
        </p:spPr>
        <p:txBody>
          <a:bodyPr wrap="square" rtlCol="0">
            <a:spAutoFit/>
          </a:bodyPr>
          <a:lstStyle/>
          <a:p>
            <a:pPr algn="just">
              <a:lnSpc>
                <a:spcPct val="110000"/>
              </a:lnSpc>
            </a:pPr>
            <a:r>
              <a:rPr lang="zh-CN" altLang="zh-CN" sz="1600" b="1">
                <a:solidFill>
                  <a:srgbClr val="023D75"/>
                </a:solidFill>
                <a:latin typeface="微软雅黑" panose="020B0503020204020204" pitchFamily="34" charset="-122"/>
                <a:ea typeface="微软雅黑" panose="020B0503020204020204" pitchFamily="34" charset="-122"/>
              </a:rPr>
              <a:t>带授权的单向哈希匹配算法</a:t>
            </a:r>
            <a:endParaRPr lang="zh-CN" altLang="zh-CN" sz="1600" b="1">
              <a:solidFill>
                <a:srgbClr val="023D75"/>
              </a:solidFill>
              <a:latin typeface="微软雅黑" panose="020B0503020204020204" pitchFamily="34" charset="-122"/>
              <a:ea typeface="微软雅黑" panose="020B0503020204020204" pitchFamily="34" charset="-122"/>
            </a:endParaRPr>
          </a:p>
        </p:txBody>
      </p:sp>
      <p:sp>
        <p:nvSpPr>
          <p:cNvPr id="2050" name="人"/>
          <p:cNvSpPr/>
          <p:nvPr/>
        </p:nvSpPr>
        <p:spPr bwMode="auto">
          <a:xfrm>
            <a:off x="4149090" y="300037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人"/>
          <p:cNvSpPr/>
          <p:nvPr/>
        </p:nvSpPr>
        <p:spPr bwMode="auto">
          <a:xfrm>
            <a:off x="4149090" y="408241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1" name="人"/>
          <p:cNvSpPr/>
          <p:nvPr/>
        </p:nvSpPr>
        <p:spPr bwMode="auto">
          <a:xfrm>
            <a:off x="4149090" y="5273040"/>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284" name="圆形小人"/>
          <p:cNvSpPr/>
          <p:nvPr/>
        </p:nvSpPr>
        <p:spPr bwMode="auto">
          <a:xfrm>
            <a:off x="6172200" y="3000375"/>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2" name="圆形小人"/>
          <p:cNvSpPr/>
          <p:nvPr/>
        </p:nvSpPr>
        <p:spPr bwMode="auto">
          <a:xfrm>
            <a:off x="6172200" y="4058920"/>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3" name="圆形小人"/>
          <p:cNvSpPr/>
          <p:nvPr/>
        </p:nvSpPr>
        <p:spPr bwMode="auto">
          <a:xfrm>
            <a:off x="6172200" y="5249545"/>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4" name="银行"/>
          <p:cNvSpPr/>
          <p:nvPr/>
        </p:nvSpPr>
        <p:spPr bwMode="auto">
          <a:xfrm>
            <a:off x="5045075" y="300037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银行"/>
          <p:cNvSpPr/>
          <p:nvPr/>
        </p:nvSpPr>
        <p:spPr bwMode="auto">
          <a:xfrm>
            <a:off x="5045075" y="5242560"/>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8" name="银行"/>
          <p:cNvSpPr/>
          <p:nvPr/>
        </p:nvSpPr>
        <p:spPr bwMode="auto">
          <a:xfrm>
            <a:off x="5045075" y="405193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19" name="右箭头"/>
          <p:cNvSpPr/>
          <p:nvPr/>
        </p:nvSpPr>
        <p:spPr>
          <a:xfrm>
            <a:off x="4603750" y="3137535"/>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右箭头"/>
          <p:cNvSpPr/>
          <p:nvPr/>
        </p:nvSpPr>
        <p:spPr>
          <a:xfrm>
            <a:off x="5716905" y="3183255"/>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右箭头"/>
          <p:cNvSpPr/>
          <p:nvPr/>
        </p:nvSpPr>
        <p:spPr>
          <a:xfrm>
            <a:off x="5716905" y="5455920"/>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右箭头"/>
          <p:cNvSpPr/>
          <p:nvPr/>
        </p:nvSpPr>
        <p:spPr>
          <a:xfrm>
            <a:off x="4603750" y="5455920"/>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右箭头"/>
          <p:cNvSpPr/>
          <p:nvPr/>
        </p:nvSpPr>
        <p:spPr>
          <a:xfrm rot="10800000">
            <a:off x="4603750" y="4173855"/>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右箭头"/>
          <p:cNvSpPr/>
          <p:nvPr/>
        </p:nvSpPr>
        <p:spPr>
          <a:xfrm rot="10800000">
            <a:off x="5716905" y="4173855"/>
            <a:ext cx="336550" cy="2298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文本框 24"/>
          <p:cNvSpPr txBox="1"/>
          <p:nvPr/>
        </p:nvSpPr>
        <p:spPr>
          <a:xfrm>
            <a:off x="4022725" y="5876925"/>
            <a:ext cx="734060" cy="361950"/>
          </a:xfrm>
          <a:prstGeom prst="rect">
            <a:avLst/>
          </a:prstGeom>
          <a:noFill/>
        </p:spPr>
        <p:txBody>
          <a:bodyPr wrap="square" rtlCol="0">
            <a:spAutoFit/>
          </a:bodyPr>
          <a:lstStyle/>
          <a:p>
            <a:pPr algn="just">
              <a:lnSpc>
                <a:spcPct val="110000"/>
              </a:lnSpc>
            </a:pPr>
            <a:r>
              <a:rPr lang="zh-CN" altLang="en-US" sz="1600">
                <a:solidFill>
                  <a:srgbClr val="023D75"/>
                </a:solidFill>
                <a:latin typeface="微软雅黑" panose="020B0503020204020204" pitchFamily="34" charset="-122"/>
                <a:ea typeface="微软雅黑" panose="020B0503020204020204" pitchFamily="34" charset="-122"/>
              </a:rPr>
              <a:t>实名</a:t>
            </a:r>
            <a:endParaRPr lang="zh-CN" altLang="en-US" sz="1600">
              <a:solidFill>
                <a:srgbClr val="023D75"/>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52185" y="5876925"/>
            <a:ext cx="734060" cy="361950"/>
          </a:xfrm>
          <a:prstGeom prst="rect">
            <a:avLst/>
          </a:prstGeom>
          <a:noFill/>
        </p:spPr>
        <p:txBody>
          <a:bodyPr wrap="square" rtlCol="0">
            <a:spAutoFit/>
          </a:bodyPr>
          <a:lstStyle/>
          <a:p>
            <a:pPr algn="just">
              <a:lnSpc>
                <a:spcPct val="110000"/>
              </a:lnSpc>
            </a:pPr>
            <a:r>
              <a:rPr lang="zh-CN" altLang="en-US" sz="1600">
                <a:solidFill>
                  <a:srgbClr val="023D75"/>
                </a:solidFill>
                <a:latin typeface="微软雅黑" panose="020B0503020204020204" pitchFamily="34" charset="-122"/>
                <a:ea typeface="微软雅黑" panose="020B0503020204020204" pitchFamily="34" charset="-122"/>
              </a:rPr>
              <a:t>脱敏</a:t>
            </a:r>
            <a:endParaRPr lang="zh-CN" altLang="en-US" sz="1600">
              <a:solidFill>
                <a:srgbClr val="023D75"/>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803140" y="5876925"/>
            <a:ext cx="1096645" cy="361950"/>
          </a:xfrm>
          <a:prstGeom prst="rect">
            <a:avLst/>
          </a:prstGeom>
          <a:noFill/>
        </p:spPr>
        <p:txBody>
          <a:bodyPr wrap="square" rtlCol="0">
            <a:spAutoFit/>
          </a:bodyPr>
          <a:lstStyle/>
          <a:p>
            <a:pPr algn="just">
              <a:lnSpc>
                <a:spcPct val="110000"/>
              </a:lnSpc>
            </a:pPr>
            <a:r>
              <a:rPr lang="zh-CN" altLang="en-US" sz="1600">
                <a:solidFill>
                  <a:srgbClr val="023D75"/>
                </a:solidFill>
                <a:latin typeface="微软雅黑" panose="020B0503020204020204" pitchFamily="34" charset="-122"/>
                <a:ea typeface="微软雅黑" panose="020B0503020204020204" pitchFamily="34" charset="-122"/>
              </a:rPr>
              <a:t>网贷公司</a:t>
            </a:r>
            <a:endParaRPr lang="zh-CN" altLang="en-US" sz="1600">
              <a:solidFill>
                <a:srgbClr val="023D75"/>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7051675" y="2479675"/>
            <a:ext cx="4759325" cy="994410"/>
          </a:xfrm>
          <a:prstGeom prst="roundRect">
            <a:avLst/>
          </a:prstGeom>
          <a:solidFill>
            <a:schemeClr val="bg1"/>
          </a:solidFill>
          <a:ln w="12700" cmpd="sng">
            <a:solidFill>
              <a:srgbClr val="023D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11" name="禁止符"/>
          <p:cNvSpPr/>
          <p:nvPr/>
        </p:nvSpPr>
        <p:spPr>
          <a:xfrm>
            <a:off x="4490085" y="3985260"/>
            <a:ext cx="582930" cy="582930"/>
          </a:xfrm>
          <a:prstGeom prst="noSmoking">
            <a:avLst>
              <a:gd name="adj" fmla="val 11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禁止符"/>
          <p:cNvSpPr/>
          <p:nvPr/>
        </p:nvSpPr>
        <p:spPr>
          <a:xfrm>
            <a:off x="5589270" y="5257800"/>
            <a:ext cx="582930" cy="582930"/>
          </a:xfrm>
          <a:prstGeom prst="noSmoking">
            <a:avLst>
              <a:gd name="adj" fmla="val 11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疑问"/>
          <p:cNvSpPr/>
          <p:nvPr/>
        </p:nvSpPr>
        <p:spPr bwMode="auto">
          <a:xfrm>
            <a:off x="5440680" y="4783455"/>
            <a:ext cx="459105" cy="459105"/>
          </a:xfrm>
          <a:custGeom>
            <a:avLst/>
            <a:gdLst>
              <a:gd name="T0" fmla="*/ 942322 w 3841"/>
              <a:gd name="T1" fmla="*/ 1696878 h 3861"/>
              <a:gd name="T2" fmla="*/ 612206 w 3841"/>
              <a:gd name="T3" fmla="*/ 1630196 h 3861"/>
              <a:gd name="T4" fmla="*/ 0 w 3841"/>
              <a:gd name="T5" fmla="*/ 1797599 h 3861"/>
              <a:gd name="T6" fmla="*/ 282090 w 3841"/>
              <a:gd name="T7" fmla="*/ 1380724 h 3861"/>
              <a:gd name="T8" fmla="*/ 93719 w 3841"/>
              <a:gd name="T9" fmla="*/ 848206 h 3861"/>
              <a:gd name="T10" fmla="*/ 942322 w 3841"/>
              <a:gd name="T11" fmla="*/ 0 h 3861"/>
              <a:gd name="T12" fmla="*/ 1790924 w 3841"/>
              <a:gd name="T13" fmla="*/ 848206 h 3861"/>
              <a:gd name="T14" fmla="*/ 942322 w 3841"/>
              <a:gd name="T15" fmla="*/ 1696878 h 3861"/>
              <a:gd name="T16" fmla="*/ 682146 w 3841"/>
              <a:gd name="T17" fmla="*/ 1245496 h 3861"/>
              <a:gd name="T18" fmla="*/ 803375 w 3841"/>
              <a:gd name="T19" fmla="*/ 1371398 h 3861"/>
              <a:gd name="T20" fmla="*/ 956776 w 3841"/>
              <a:gd name="T21" fmla="*/ 1221248 h 3861"/>
              <a:gd name="T22" fmla="*/ 830884 w 3841"/>
              <a:gd name="T23" fmla="*/ 1092082 h 3861"/>
              <a:gd name="T24" fmla="*/ 682146 w 3841"/>
              <a:gd name="T25" fmla="*/ 1245496 h 3861"/>
              <a:gd name="T26" fmla="*/ 988948 w 3841"/>
              <a:gd name="T27" fmla="*/ 301698 h 3861"/>
              <a:gd name="T28" fmla="*/ 729705 w 3841"/>
              <a:gd name="T29" fmla="*/ 367913 h 3861"/>
              <a:gd name="T30" fmla="*/ 758613 w 3841"/>
              <a:gd name="T31" fmla="*/ 522726 h 3861"/>
              <a:gd name="T32" fmla="*/ 926002 w 3841"/>
              <a:gd name="T33" fmla="*/ 479826 h 3861"/>
              <a:gd name="T34" fmla="*/ 1015059 w 3841"/>
              <a:gd name="T35" fmla="*/ 553502 h 3861"/>
              <a:gd name="T36" fmla="*/ 892431 w 3841"/>
              <a:gd name="T37" fmla="*/ 723703 h 3861"/>
              <a:gd name="T38" fmla="*/ 752552 w 3841"/>
              <a:gd name="T39" fmla="*/ 978771 h 3861"/>
              <a:gd name="T40" fmla="*/ 747889 w 3841"/>
              <a:gd name="T41" fmla="*/ 1018406 h 3861"/>
              <a:gd name="T42" fmla="*/ 962837 w 3841"/>
              <a:gd name="T43" fmla="*/ 1018406 h 3861"/>
              <a:gd name="T44" fmla="*/ 970298 w 3841"/>
              <a:gd name="T45" fmla="*/ 981568 h 3861"/>
              <a:gd name="T46" fmla="*/ 1074741 w 3841"/>
              <a:gd name="T47" fmla="*/ 800643 h 3861"/>
              <a:gd name="T48" fmla="*/ 1242130 w 3841"/>
              <a:gd name="T49" fmla="*/ 510602 h 3861"/>
              <a:gd name="T50" fmla="*/ 988948 w 3841"/>
              <a:gd name="T51" fmla="*/ 301698 h 38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1" name="圆形小人"/>
          <p:cNvSpPr/>
          <p:nvPr/>
        </p:nvSpPr>
        <p:spPr bwMode="auto">
          <a:xfrm>
            <a:off x="7549515" y="2799080"/>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32" name="圆形小人"/>
          <p:cNvSpPr/>
          <p:nvPr/>
        </p:nvSpPr>
        <p:spPr bwMode="auto">
          <a:xfrm>
            <a:off x="8762365" y="2799080"/>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33" name="圆形小人"/>
          <p:cNvSpPr/>
          <p:nvPr/>
        </p:nvSpPr>
        <p:spPr bwMode="auto">
          <a:xfrm>
            <a:off x="9975850" y="2774315"/>
            <a:ext cx="321310" cy="436245"/>
          </a:xfrm>
          <a:custGeom>
            <a:avLst/>
            <a:gdLst/>
            <a:ahLst/>
            <a:cxnLst/>
            <a:rect l="l" t="t" r="r" b="b"/>
            <a:pathLst>
              <a:path w="2096905" h="1866796">
                <a:moveTo>
                  <a:pt x="1048452" y="936104"/>
                </a:moveTo>
                <a:cubicBezTo>
                  <a:pt x="1514414" y="936104"/>
                  <a:pt x="1915768" y="1306075"/>
                  <a:pt x="2095857" y="1839030"/>
                </a:cubicBezTo>
                <a:lnTo>
                  <a:pt x="2096905" y="1866796"/>
                </a:lnTo>
                <a:lnTo>
                  <a:pt x="0" y="1866796"/>
                </a:lnTo>
                <a:lnTo>
                  <a:pt x="1048" y="1839032"/>
                </a:lnTo>
                <a:cubicBezTo>
                  <a:pt x="181136" y="1306076"/>
                  <a:pt x="582491" y="936104"/>
                  <a:pt x="1048452" y="936104"/>
                </a:cubicBezTo>
                <a:close/>
                <a:moveTo>
                  <a:pt x="1048452" y="0"/>
                </a:moveTo>
                <a:cubicBezTo>
                  <a:pt x="1278321" y="0"/>
                  <a:pt x="1464666" y="183796"/>
                  <a:pt x="1464666" y="410519"/>
                </a:cubicBezTo>
                <a:cubicBezTo>
                  <a:pt x="1464666" y="637242"/>
                  <a:pt x="1278321" y="821038"/>
                  <a:pt x="1048452" y="821038"/>
                </a:cubicBezTo>
                <a:cubicBezTo>
                  <a:pt x="818583" y="821038"/>
                  <a:pt x="632238" y="637242"/>
                  <a:pt x="632238" y="410519"/>
                </a:cubicBezTo>
                <a:cubicBezTo>
                  <a:pt x="632238" y="183796"/>
                  <a:pt x="818583" y="0"/>
                  <a:pt x="1048452" y="0"/>
                </a:cubicBezTo>
                <a:close/>
              </a:path>
            </a:pathLst>
          </a:custGeom>
          <a:solidFill>
            <a:schemeClr val="bg1">
              <a:lumMod val="65000"/>
            </a:schemeClr>
          </a:solidFill>
          <a:ln>
            <a:noFill/>
          </a:ln>
        </p:spPr>
        <p:txBody>
          <a:bodyPr tIns="4572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grpSp>
        <p:nvGrpSpPr>
          <p:cNvPr id="34" name="Group 123"/>
          <p:cNvGrpSpPr/>
          <p:nvPr/>
        </p:nvGrpSpPr>
        <p:grpSpPr>
          <a:xfrm rot="18480000">
            <a:off x="10702925" y="2886710"/>
            <a:ext cx="723265" cy="340360"/>
            <a:chOff x="1441430" y="4357700"/>
            <a:chExt cx="503238" cy="177800"/>
          </a:xfrm>
          <a:solidFill>
            <a:srgbClr val="023D75"/>
          </a:solidFill>
        </p:grpSpPr>
        <p:sp>
          <p:nvSpPr>
            <p:cNvPr id="3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银行"/>
          <p:cNvSpPr/>
          <p:nvPr/>
        </p:nvSpPr>
        <p:spPr bwMode="auto">
          <a:xfrm>
            <a:off x="7191375" y="3585210"/>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银行"/>
          <p:cNvSpPr/>
          <p:nvPr/>
        </p:nvSpPr>
        <p:spPr bwMode="auto">
          <a:xfrm>
            <a:off x="11212195" y="3585210"/>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银行"/>
          <p:cNvSpPr/>
          <p:nvPr/>
        </p:nvSpPr>
        <p:spPr bwMode="auto">
          <a:xfrm>
            <a:off x="10396220" y="357822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银行"/>
          <p:cNvSpPr/>
          <p:nvPr/>
        </p:nvSpPr>
        <p:spPr bwMode="auto">
          <a:xfrm>
            <a:off x="7962900" y="357822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银行"/>
          <p:cNvSpPr/>
          <p:nvPr/>
        </p:nvSpPr>
        <p:spPr bwMode="auto">
          <a:xfrm>
            <a:off x="9582785" y="357822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银行"/>
          <p:cNvSpPr/>
          <p:nvPr/>
        </p:nvSpPr>
        <p:spPr bwMode="auto">
          <a:xfrm>
            <a:off x="8762365" y="3578225"/>
            <a:ext cx="553085" cy="47371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4" name="人"/>
          <p:cNvSpPr/>
          <p:nvPr/>
        </p:nvSpPr>
        <p:spPr bwMode="auto">
          <a:xfrm>
            <a:off x="7744460" y="546417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45" name="人"/>
          <p:cNvSpPr/>
          <p:nvPr/>
        </p:nvSpPr>
        <p:spPr bwMode="auto">
          <a:xfrm>
            <a:off x="8515985" y="5455920"/>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46" name="人"/>
          <p:cNvSpPr/>
          <p:nvPr/>
        </p:nvSpPr>
        <p:spPr bwMode="auto">
          <a:xfrm>
            <a:off x="9161145" y="546417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FF0000"/>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47" name="人"/>
          <p:cNvSpPr/>
          <p:nvPr/>
        </p:nvSpPr>
        <p:spPr bwMode="auto">
          <a:xfrm>
            <a:off x="9814560" y="546417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48" name="人"/>
          <p:cNvSpPr/>
          <p:nvPr/>
        </p:nvSpPr>
        <p:spPr bwMode="auto">
          <a:xfrm>
            <a:off x="10511790" y="5464175"/>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49" name="人"/>
          <p:cNvSpPr/>
          <p:nvPr/>
        </p:nvSpPr>
        <p:spPr bwMode="auto">
          <a:xfrm>
            <a:off x="11181080" y="5455920"/>
            <a:ext cx="321310" cy="41275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accent5">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50" name="感叹号"/>
          <p:cNvSpPr/>
          <p:nvPr/>
        </p:nvSpPr>
        <p:spPr bwMode="auto">
          <a:xfrm>
            <a:off x="9506585" y="5594350"/>
            <a:ext cx="76200" cy="290195"/>
          </a:xfrm>
          <a:custGeom>
            <a:avLst/>
            <a:gdLst>
              <a:gd name="T0" fmla="*/ 206776 w 3409951"/>
              <a:gd name="T1" fmla="*/ 1388383 h 14859002"/>
              <a:gd name="T2" fmla="*/ 413168 w 3409951"/>
              <a:gd name="T3" fmla="*/ 1594390 h 14859002"/>
              <a:gd name="T4" fmla="*/ 206776 w 3409951"/>
              <a:gd name="T5" fmla="*/ 1800397 h 14859002"/>
              <a:gd name="T6" fmla="*/ 385 w 3409951"/>
              <a:gd name="T7" fmla="*/ 1594390 h 14859002"/>
              <a:gd name="T8" fmla="*/ 206776 w 3409951"/>
              <a:gd name="T9" fmla="*/ 1388383 h 14859002"/>
              <a:gd name="T10" fmla="*/ 206523 w 3409951"/>
              <a:gd name="T11" fmla="*/ 0 h 14859002"/>
              <a:gd name="T12" fmla="*/ 412591 w 3409951"/>
              <a:gd name="T13" fmla="*/ 205569 h 14859002"/>
              <a:gd name="T14" fmla="*/ 412591 w 3409951"/>
              <a:gd name="T15" fmla="*/ 1085607 h 14859002"/>
              <a:gd name="T16" fmla="*/ 206523 w 3409951"/>
              <a:gd name="T17" fmla="*/ 1291631 h 14859002"/>
              <a:gd name="T18" fmla="*/ 0 w 3409951"/>
              <a:gd name="T19" fmla="*/ 1085607 h 14859002"/>
              <a:gd name="T20" fmla="*/ 0 w 3409951"/>
              <a:gd name="T21" fmla="*/ 205569 h 14859002"/>
              <a:gd name="T22" fmla="*/ 206523 w 3409951"/>
              <a:gd name="T23" fmla="*/ 0 h 148590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9951" h="14859002">
                <a:moveTo>
                  <a:pt x="1706563" y="11458576"/>
                </a:moveTo>
                <a:cubicBezTo>
                  <a:pt x="2647318" y="11458576"/>
                  <a:pt x="3409951" y="12219787"/>
                  <a:pt x="3409951" y="13158789"/>
                </a:cubicBezTo>
                <a:cubicBezTo>
                  <a:pt x="3409951" y="14097791"/>
                  <a:pt x="2647318" y="14859002"/>
                  <a:pt x="1706563" y="14859002"/>
                </a:cubicBezTo>
                <a:cubicBezTo>
                  <a:pt x="765808" y="14859002"/>
                  <a:pt x="3175" y="14097791"/>
                  <a:pt x="3175" y="13158789"/>
                </a:cubicBezTo>
                <a:cubicBezTo>
                  <a:pt x="3175" y="12219787"/>
                  <a:pt x="765808" y="11458576"/>
                  <a:pt x="1706563" y="11458576"/>
                </a:cubicBezTo>
                <a:close/>
                <a:moveTo>
                  <a:pt x="1704476" y="0"/>
                </a:moveTo>
                <a:cubicBezTo>
                  <a:pt x="2645135" y="0"/>
                  <a:pt x="3405188" y="761970"/>
                  <a:pt x="3405188" y="1696602"/>
                </a:cubicBezTo>
                <a:cubicBezTo>
                  <a:pt x="3405188" y="1696602"/>
                  <a:pt x="3405188" y="1696602"/>
                  <a:pt x="3405188" y="8959708"/>
                </a:cubicBezTo>
                <a:cubicBezTo>
                  <a:pt x="3405188" y="9898094"/>
                  <a:pt x="2645135" y="10660063"/>
                  <a:pt x="1704476" y="10660063"/>
                </a:cubicBezTo>
                <a:cubicBezTo>
                  <a:pt x="763816" y="10660063"/>
                  <a:pt x="0" y="9898094"/>
                  <a:pt x="0" y="8959708"/>
                </a:cubicBezTo>
                <a:cubicBezTo>
                  <a:pt x="0" y="8959708"/>
                  <a:pt x="0" y="8959708"/>
                  <a:pt x="0" y="1696602"/>
                </a:cubicBezTo>
                <a:cubicBezTo>
                  <a:pt x="0" y="761970"/>
                  <a:pt x="763816" y="0"/>
                  <a:pt x="1704476"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1" name="文本框 50"/>
          <p:cNvSpPr txBox="1"/>
          <p:nvPr/>
        </p:nvSpPr>
        <p:spPr>
          <a:xfrm>
            <a:off x="6268085" y="3669665"/>
            <a:ext cx="1096645" cy="361950"/>
          </a:xfrm>
          <a:prstGeom prst="rect">
            <a:avLst/>
          </a:prstGeom>
          <a:noFill/>
        </p:spPr>
        <p:txBody>
          <a:bodyPr wrap="square" rtlCol="0">
            <a:spAutoFit/>
          </a:bodyPr>
          <a:lstStyle/>
          <a:p>
            <a:pPr algn="just">
              <a:lnSpc>
                <a:spcPct val="110000"/>
              </a:lnSpc>
            </a:pPr>
            <a:r>
              <a:rPr lang="zh-CN" altLang="en-US" sz="1600">
                <a:solidFill>
                  <a:srgbClr val="023D75"/>
                </a:solidFill>
                <a:latin typeface="微软雅黑" panose="020B0503020204020204" pitchFamily="34" charset="-122"/>
                <a:ea typeface="微软雅黑" panose="020B0503020204020204" pitchFamily="34" charset="-122"/>
              </a:rPr>
              <a:t>网贷公司</a:t>
            </a:r>
            <a:endParaRPr lang="zh-CN" altLang="en-US" sz="1600">
              <a:solidFill>
                <a:srgbClr val="023D75"/>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883015" y="6000115"/>
            <a:ext cx="1096645" cy="361950"/>
          </a:xfrm>
          <a:prstGeom prst="rect">
            <a:avLst/>
          </a:prstGeom>
          <a:noFill/>
        </p:spPr>
        <p:txBody>
          <a:bodyPr wrap="square" rtlCol="0">
            <a:spAutoFit/>
          </a:bodyPr>
          <a:lstStyle/>
          <a:p>
            <a:pPr algn="just">
              <a:lnSpc>
                <a:spcPct val="110000"/>
              </a:lnSpc>
            </a:pPr>
            <a:r>
              <a:rPr lang="zh-CN" altLang="en-US" sz="1600">
                <a:solidFill>
                  <a:srgbClr val="023D75"/>
                </a:solidFill>
                <a:latin typeface="微软雅黑" panose="020B0503020204020204" pitchFamily="34" charset="-122"/>
                <a:ea typeface="微软雅黑" panose="020B0503020204020204" pitchFamily="34" charset="-122"/>
              </a:rPr>
              <a:t>贷款用户</a:t>
            </a:r>
            <a:endParaRPr lang="zh-CN" altLang="en-US" sz="1600">
              <a:solidFill>
                <a:srgbClr val="023D75"/>
              </a:solidFill>
              <a:latin typeface="微软雅黑" panose="020B0503020204020204" pitchFamily="34" charset="-122"/>
              <a:ea typeface="微软雅黑" panose="020B0503020204020204" pitchFamily="34" charset="-122"/>
            </a:endParaRPr>
          </a:p>
        </p:txBody>
      </p:sp>
      <p:sp>
        <p:nvSpPr>
          <p:cNvPr id="115" name="双向箭头"/>
          <p:cNvSpPr/>
          <p:nvPr/>
        </p:nvSpPr>
        <p:spPr>
          <a:xfrm rot="16200000">
            <a:off x="9155430" y="3357880"/>
            <a:ext cx="545465" cy="290195"/>
          </a:xfrm>
          <a:prstGeom prst="leftRightArrow">
            <a:avLst>
              <a:gd name="adj1" fmla="val 32270"/>
              <a:gd name="adj2" fmla="val 7068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53" name="直接连接符 52"/>
          <p:cNvCxnSpPr>
            <a:endCxn id="44" idx="57"/>
          </p:cNvCxnSpPr>
          <p:nvPr/>
        </p:nvCxnSpPr>
        <p:spPr>
          <a:xfrm>
            <a:off x="7510145" y="4116705"/>
            <a:ext cx="365760" cy="135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4" idx="25"/>
          </p:cNvCxnSpPr>
          <p:nvPr/>
        </p:nvCxnSpPr>
        <p:spPr>
          <a:xfrm flipV="1">
            <a:off x="7948930" y="4025265"/>
            <a:ext cx="295910" cy="144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8014970" y="4086225"/>
            <a:ext cx="1009650" cy="139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984490" y="4025265"/>
            <a:ext cx="1866265" cy="145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44" idx="35"/>
          </p:cNvCxnSpPr>
          <p:nvPr/>
        </p:nvCxnSpPr>
        <p:spPr>
          <a:xfrm flipV="1">
            <a:off x="7977505" y="4040505"/>
            <a:ext cx="2760345" cy="149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8045450" y="4086225"/>
            <a:ext cx="3365500" cy="1437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5" idx="57"/>
          </p:cNvCxnSpPr>
          <p:nvPr/>
        </p:nvCxnSpPr>
        <p:spPr>
          <a:xfrm flipH="1" flipV="1">
            <a:off x="7464425" y="4070985"/>
            <a:ext cx="1183005" cy="1391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5" idx="57"/>
          </p:cNvCxnSpPr>
          <p:nvPr/>
        </p:nvCxnSpPr>
        <p:spPr>
          <a:xfrm flipH="1" flipV="1">
            <a:off x="8260080" y="4070985"/>
            <a:ext cx="387350" cy="1391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703310" y="4040505"/>
            <a:ext cx="321310" cy="1376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8749665" y="3963670"/>
            <a:ext cx="1146810" cy="1453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8764905" y="4055745"/>
            <a:ext cx="2738120" cy="136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46" idx="24"/>
          </p:cNvCxnSpPr>
          <p:nvPr/>
        </p:nvCxnSpPr>
        <p:spPr>
          <a:xfrm flipH="1" flipV="1">
            <a:off x="9039860" y="4040505"/>
            <a:ext cx="297815" cy="14243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7" idx="56"/>
          </p:cNvCxnSpPr>
          <p:nvPr/>
        </p:nvCxnSpPr>
        <p:spPr>
          <a:xfrm flipH="1" flipV="1">
            <a:off x="7494905" y="4086225"/>
            <a:ext cx="2429510" cy="139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47" idx="57"/>
          </p:cNvCxnSpPr>
          <p:nvPr/>
        </p:nvCxnSpPr>
        <p:spPr>
          <a:xfrm flipH="1" flipV="1">
            <a:off x="8244840" y="4086225"/>
            <a:ext cx="1701165" cy="138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9009380" y="3994150"/>
            <a:ext cx="963930" cy="1407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9881235" y="4040505"/>
            <a:ext cx="92075" cy="134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26"/>
          </p:cNvCxnSpPr>
          <p:nvPr/>
        </p:nvCxnSpPr>
        <p:spPr>
          <a:xfrm flipV="1">
            <a:off x="10040620" y="4025265"/>
            <a:ext cx="636270" cy="1457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47" idx="25"/>
          </p:cNvCxnSpPr>
          <p:nvPr/>
        </p:nvCxnSpPr>
        <p:spPr>
          <a:xfrm flipV="1">
            <a:off x="10019030" y="4055745"/>
            <a:ext cx="1499235" cy="1415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48" idx="58"/>
          </p:cNvCxnSpPr>
          <p:nvPr/>
        </p:nvCxnSpPr>
        <p:spPr>
          <a:xfrm flipH="1" flipV="1">
            <a:off x="7403465" y="4040505"/>
            <a:ext cx="3263900" cy="1424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8168005" y="4040505"/>
            <a:ext cx="2478405" cy="136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9070975" y="4070985"/>
            <a:ext cx="1590675" cy="130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9927590" y="4086225"/>
            <a:ext cx="795020" cy="128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10707370" y="4070985"/>
            <a:ext cx="15240" cy="1223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0737850" y="3994150"/>
            <a:ext cx="841375" cy="133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9" idx="24"/>
          </p:cNvCxnSpPr>
          <p:nvPr/>
        </p:nvCxnSpPr>
        <p:spPr>
          <a:xfrm flipH="1" flipV="1">
            <a:off x="7727950" y="4077970"/>
            <a:ext cx="3629660" cy="1378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8260080" y="4040505"/>
            <a:ext cx="2906395" cy="134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8948420" y="4025265"/>
            <a:ext cx="2263775" cy="1315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9835515" y="4055745"/>
            <a:ext cx="1453515" cy="128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10646410" y="4070985"/>
            <a:ext cx="657860" cy="128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49" idx="26"/>
          </p:cNvCxnSpPr>
          <p:nvPr/>
        </p:nvCxnSpPr>
        <p:spPr>
          <a:xfrm flipV="1">
            <a:off x="11407140" y="4017010"/>
            <a:ext cx="267335" cy="1457325"/>
          </a:xfrm>
          <a:prstGeom prst="line">
            <a:avLst/>
          </a:prstGeom>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84"/>
                                        </p:tgtEl>
                                        <p:attrNameLst>
                                          <p:attrName>style.visibility</p:attrName>
                                        </p:attrNameLst>
                                      </p:cBhvr>
                                      <p:to>
                                        <p:strVal val="visible"/>
                                      </p:to>
                                    </p:set>
                                    <p:animEffect transition="in" filter="blinds(horizontal)">
                                      <p:cBhvr>
                                        <p:cTn id="31" dur="500"/>
                                        <p:tgtEl>
                                          <p:spTgt spid="28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linds(horizontal)">
                                      <p:cBhvr>
                                        <p:cTn id="73" dur="500"/>
                                        <p:tgtEl>
                                          <p:spTgt spid="2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11"/>
                                        </p:tgtEl>
                                        <p:attrNameLst>
                                          <p:attrName>style.visibility</p:attrName>
                                        </p:attrNameLst>
                                      </p:cBhvr>
                                      <p:to>
                                        <p:strVal val="visible"/>
                                      </p:to>
                                    </p:set>
                                    <p:animEffect transition="in" filter="blinds(horizontal)">
                                      <p:cBhvr>
                                        <p:cTn id="79" dur="500"/>
                                        <p:tgtEl>
                                          <p:spTgt spid="21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par>
                                <p:cTn id="95" presetID="3" presetClass="entr" presetSubtype="1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linds(horizontal)">
                                      <p:cBhvr>
                                        <p:cTn id="97" dur="500"/>
                                        <p:tgtEl>
                                          <p:spTgt spid="3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linds(horizontal)">
                                      <p:cBhvr>
                                        <p:cTn id="103" dur="500"/>
                                        <p:tgtEl>
                                          <p:spTgt spid="3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blinds(horizontal)">
                                      <p:cBhvr>
                                        <p:cTn id="109" dur="500"/>
                                        <p:tgtEl>
                                          <p:spTgt spid="4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blinds(horizontal)">
                                      <p:cBhvr>
                                        <p:cTn id="118" dur="500"/>
                                        <p:tgtEl>
                                          <p:spTgt spid="4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blinds(horizontal)">
                                      <p:cBhvr>
                                        <p:cTn id="124" dur="500"/>
                                        <p:tgtEl>
                                          <p:spTgt spid="46"/>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linds(horizontal)">
                                      <p:cBhvr>
                                        <p:cTn id="127" dur="500"/>
                                        <p:tgtEl>
                                          <p:spTgt spid="47"/>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blinds(horizontal)">
                                      <p:cBhvr>
                                        <p:cTn id="130" dur="500"/>
                                        <p:tgtEl>
                                          <p:spTgt spid="4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blinds(horizontal)">
                                      <p:cBhvr>
                                        <p:cTn id="133" dur="500"/>
                                        <p:tgtEl>
                                          <p:spTgt spid="49"/>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blinds(horizontal)">
                                      <p:cBhvr>
                                        <p:cTn id="136" dur="500"/>
                                        <p:tgtEl>
                                          <p:spTgt spid="5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blinds(horizontal)">
                                      <p:cBhvr>
                                        <p:cTn id="139" dur="500"/>
                                        <p:tgtEl>
                                          <p:spTgt spid="51"/>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blinds(horizontal)">
                                      <p:cBhvr>
                                        <p:cTn id="142" dur="500"/>
                                        <p:tgtEl>
                                          <p:spTgt spid="52"/>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15"/>
                                        </p:tgtEl>
                                        <p:attrNameLst>
                                          <p:attrName>style.visibility</p:attrName>
                                        </p:attrNameLst>
                                      </p:cBhvr>
                                      <p:to>
                                        <p:strVal val="visible"/>
                                      </p:to>
                                    </p:set>
                                    <p:animEffect transition="in" filter="blinds(horizontal)">
                                      <p:cBhvr>
                                        <p:cTn id="145" dur="500"/>
                                        <p:tgtEl>
                                          <p:spTgt spid="115"/>
                                        </p:tgtEl>
                                      </p:cBhvr>
                                    </p:animEffect>
                                  </p:childTnLst>
                                </p:cTn>
                              </p:par>
                              <p:par>
                                <p:cTn id="146" presetID="3" presetClass="entr" presetSubtype="10" fill="hold" nodeType="with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blinds(horizontal)">
                                      <p:cBhvr>
                                        <p:cTn id="148" dur="500"/>
                                        <p:tgtEl>
                                          <p:spTgt spid="53"/>
                                        </p:tgtEl>
                                      </p:cBhvr>
                                    </p:animEffect>
                                  </p:childTnLst>
                                </p:cTn>
                              </p:par>
                              <p:par>
                                <p:cTn id="149" presetID="3" presetClass="entr" presetSubtype="10" fill="hold" nodeType="with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blinds(horizontal)">
                                      <p:cBhvr>
                                        <p:cTn id="151" dur="500"/>
                                        <p:tgtEl>
                                          <p:spTgt spid="54"/>
                                        </p:tgtEl>
                                      </p:cBhvr>
                                    </p:animEffect>
                                  </p:childTnLst>
                                </p:cTn>
                              </p:par>
                              <p:par>
                                <p:cTn id="152" presetID="3" presetClass="entr" presetSubtype="10" fill="hold"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blinds(horizontal)">
                                      <p:cBhvr>
                                        <p:cTn id="154" dur="500"/>
                                        <p:tgtEl>
                                          <p:spTgt spid="55"/>
                                        </p:tgtEl>
                                      </p:cBhvr>
                                    </p:animEffect>
                                  </p:childTnLst>
                                </p:cTn>
                              </p:par>
                              <p:par>
                                <p:cTn id="155" presetID="3" presetClass="entr" presetSubtype="10" fill="hold"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blinds(horizontal)">
                                      <p:cBhvr>
                                        <p:cTn id="157" dur="500"/>
                                        <p:tgtEl>
                                          <p:spTgt spid="56"/>
                                        </p:tgtEl>
                                      </p:cBhvr>
                                    </p:animEffect>
                                  </p:childTnLst>
                                </p:cTn>
                              </p:par>
                              <p:par>
                                <p:cTn id="158" presetID="3" presetClass="entr" presetSubtype="10" fill="hold" nodeType="with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blinds(horizontal)">
                                      <p:cBhvr>
                                        <p:cTn id="160" dur="500"/>
                                        <p:tgtEl>
                                          <p:spTgt spid="57"/>
                                        </p:tgtEl>
                                      </p:cBhvr>
                                    </p:animEffect>
                                  </p:childTnLst>
                                </p:cTn>
                              </p:par>
                              <p:par>
                                <p:cTn id="161" presetID="3" presetClass="entr" presetSubtype="10" fill="hold" nodeType="with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blinds(horizontal)">
                                      <p:cBhvr>
                                        <p:cTn id="163" dur="500"/>
                                        <p:tgtEl>
                                          <p:spTgt spid="58"/>
                                        </p:tgtEl>
                                      </p:cBhvr>
                                    </p:animEffect>
                                  </p:childTnLst>
                                </p:cTn>
                              </p:par>
                              <p:par>
                                <p:cTn id="164" presetID="3" presetClass="entr" presetSubtype="10" fill="hold"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blinds(horizontal)">
                                      <p:cBhvr>
                                        <p:cTn id="166" dur="500"/>
                                        <p:tgtEl>
                                          <p:spTgt spid="59"/>
                                        </p:tgtEl>
                                      </p:cBhvr>
                                    </p:animEffect>
                                  </p:childTnLst>
                                </p:cTn>
                              </p:par>
                              <p:par>
                                <p:cTn id="167" presetID="3" presetClass="entr" presetSubtype="10" fill="hold" nodeType="with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blinds(horizontal)">
                                      <p:cBhvr>
                                        <p:cTn id="169" dur="500"/>
                                        <p:tgtEl>
                                          <p:spTgt spid="60"/>
                                        </p:tgtEl>
                                      </p:cBhvr>
                                    </p:animEffect>
                                  </p:childTnLst>
                                </p:cTn>
                              </p:par>
                              <p:par>
                                <p:cTn id="170" presetID="3" presetClass="entr" presetSubtype="10" fill="hold" nodeType="with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blinds(horizontal)">
                                      <p:cBhvr>
                                        <p:cTn id="172" dur="500"/>
                                        <p:tgtEl>
                                          <p:spTgt spid="61"/>
                                        </p:tgtEl>
                                      </p:cBhvr>
                                    </p:animEffect>
                                  </p:childTnLst>
                                </p:cTn>
                              </p:par>
                              <p:par>
                                <p:cTn id="173" presetID="3" presetClass="entr" presetSubtype="10" fill="hold" nodeType="with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blinds(horizontal)">
                                      <p:cBhvr>
                                        <p:cTn id="175" dur="500"/>
                                        <p:tgtEl>
                                          <p:spTgt spid="62"/>
                                        </p:tgtEl>
                                      </p:cBhvr>
                                    </p:animEffect>
                                  </p:childTnLst>
                                </p:cTn>
                              </p:par>
                              <p:par>
                                <p:cTn id="176" presetID="3" presetClass="entr" presetSubtype="10" fill="hold" nodeType="with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blinds(horizontal)">
                                      <p:cBhvr>
                                        <p:cTn id="178" dur="500"/>
                                        <p:tgtEl>
                                          <p:spTgt spid="63"/>
                                        </p:tgtEl>
                                      </p:cBhvr>
                                    </p:animEffect>
                                  </p:childTnLst>
                                </p:cTn>
                              </p:par>
                              <p:par>
                                <p:cTn id="179" presetID="3" presetClass="entr" presetSubtype="10" fill="hold"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blinds(horizontal)">
                                      <p:cBhvr>
                                        <p:cTn id="181" dur="500"/>
                                        <p:tgtEl>
                                          <p:spTgt spid="64"/>
                                        </p:tgtEl>
                                      </p:cBhvr>
                                    </p:animEffect>
                                  </p:childTnLst>
                                </p:cTn>
                              </p:par>
                              <p:par>
                                <p:cTn id="182" presetID="3" presetClass="entr" presetSubtype="10" fill="hold" nodeType="withEffect">
                                  <p:stCondLst>
                                    <p:cond delay="0"/>
                                  </p:stCondLst>
                                  <p:childTnLst>
                                    <p:set>
                                      <p:cBhvr>
                                        <p:cTn id="183" dur="1" fill="hold">
                                          <p:stCondLst>
                                            <p:cond delay="0"/>
                                          </p:stCondLst>
                                        </p:cTn>
                                        <p:tgtEl>
                                          <p:spTgt spid="65"/>
                                        </p:tgtEl>
                                        <p:attrNameLst>
                                          <p:attrName>style.visibility</p:attrName>
                                        </p:attrNameLst>
                                      </p:cBhvr>
                                      <p:to>
                                        <p:strVal val="visible"/>
                                      </p:to>
                                    </p:set>
                                    <p:animEffect transition="in" filter="blinds(horizontal)">
                                      <p:cBhvr>
                                        <p:cTn id="184" dur="500"/>
                                        <p:tgtEl>
                                          <p:spTgt spid="65"/>
                                        </p:tgtEl>
                                      </p:cBhvr>
                                    </p:animEffect>
                                  </p:childTnLst>
                                </p:cTn>
                              </p:par>
                              <p:par>
                                <p:cTn id="185" presetID="3" presetClass="entr" presetSubtype="10" fill="hold" nodeType="with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blinds(horizontal)">
                                      <p:cBhvr>
                                        <p:cTn id="187" dur="500"/>
                                        <p:tgtEl>
                                          <p:spTgt spid="66"/>
                                        </p:tgtEl>
                                      </p:cBhvr>
                                    </p:animEffect>
                                  </p:childTnLst>
                                </p:cTn>
                              </p:par>
                              <p:par>
                                <p:cTn id="188" presetID="3" presetClass="entr" presetSubtype="10" fill="hold" nodeType="with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blinds(horizontal)">
                                      <p:cBhvr>
                                        <p:cTn id="190" dur="500"/>
                                        <p:tgtEl>
                                          <p:spTgt spid="67"/>
                                        </p:tgtEl>
                                      </p:cBhvr>
                                    </p:animEffect>
                                  </p:childTnLst>
                                </p:cTn>
                              </p:par>
                              <p:par>
                                <p:cTn id="191" presetID="3" presetClass="entr" presetSubtype="10" fill="hold" nodeType="with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blinds(horizontal)">
                                      <p:cBhvr>
                                        <p:cTn id="193" dur="500"/>
                                        <p:tgtEl>
                                          <p:spTgt spid="68"/>
                                        </p:tgtEl>
                                      </p:cBhvr>
                                    </p:animEffect>
                                  </p:childTnLst>
                                </p:cTn>
                              </p:par>
                              <p:par>
                                <p:cTn id="194" presetID="3" presetClass="entr" presetSubtype="10" fill="hold" nodeType="with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linds(horizontal)">
                                      <p:cBhvr>
                                        <p:cTn id="196" dur="500"/>
                                        <p:tgtEl>
                                          <p:spTgt spid="69"/>
                                        </p:tgtEl>
                                      </p:cBhvr>
                                    </p:animEffect>
                                  </p:childTnLst>
                                </p:cTn>
                              </p:par>
                              <p:par>
                                <p:cTn id="197" presetID="3" presetClass="entr" presetSubtype="10" fill="hold" nodeType="with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blinds(horizontal)">
                                      <p:cBhvr>
                                        <p:cTn id="199" dur="500"/>
                                        <p:tgtEl>
                                          <p:spTgt spid="70"/>
                                        </p:tgtEl>
                                      </p:cBhvr>
                                    </p:animEffect>
                                  </p:childTnLst>
                                </p:cTn>
                              </p:par>
                              <p:par>
                                <p:cTn id="200" presetID="3" presetClass="entr" presetSubtype="10" fill="hold" nodeType="with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blinds(horizontal)">
                                      <p:cBhvr>
                                        <p:cTn id="202" dur="500"/>
                                        <p:tgtEl>
                                          <p:spTgt spid="71"/>
                                        </p:tgtEl>
                                      </p:cBhvr>
                                    </p:animEffect>
                                  </p:childTnLst>
                                </p:cTn>
                              </p:par>
                              <p:par>
                                <p:cTn id="203" presetID="3" presetClass="entr" presetSubtype="10" fill="hold"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blinds(horizontal)">
                                      <p:cBhvr>
                                        <p:cTn id="205" dur="500"/>
                                        <p:tgtEl>
                                          <p:spTgt spid="72"/>
                                        </p:tgtEl>
                                      </p:cBhvr>
                                    </p:animEffect>
                                  </p:childTnLst>
                                </p:cTn>
                              </p:par>
                              <p:par>
                                <p:cTn id="206" presetID="3" presetClass="entr" presetSubtype="10" fill="hold" nodeType="with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blinds(horizontal)">
                                      <p:cBhvr>
                                        <p:cTn id="208" dur="500"/>
                                        <p:tgtEl>
                                          <p:spTgt spid="73"/>
                                        </p:tgtEl>
                                      </p:cBhvr>
                                    </p:animEffect>
                                  </p:childTnLst>
                                </p:cTn>
                              </p:par>
                              <p:par>
                                <p:cTn id="209" presetID="3" presetClass="entr" presetSubtype="10" fill="hold" nodeType="withEffect">
                                  <p:stCondLst>
                                    <p:cond delay="0"/>
                                  </p:stCondLst>
                                  <p:childTnLst>
                                    <p:set>
                                      <p:cBhvr>
                                        <p:cTn id="210" dur="1" fill="hold">
                                          <p:stCondLst>
                                            <p:cond delay="0"/>
                                          </p:stCondLst>
                                        </p:cTn>
                                        <p:tgtEl>
                                          <p:spTgt spid="74"/>
                                        </p:tgtEl>
                                        <p:attrNameLst>
                                          <p:attrName>style.visibility</p:attrName>
                                        </p:attrNameLst>
                                      </p:cBhvr>
                                      <p:to>
                                        <p:strVal val="visible"/>
                                      </p:to>
                                    </p:set>
                                    <p:animEffect transition="in" filter="blinds(horizontal)">
                                      <p:cBhvr>
                                        <p:cTn id="211" dur="500"/>
                                        <p:tgtEl>
                                          <p:spTgt spid="74"/>
                                        </p:tgtEl>
                                      </p:cBhvr>
                                    </p:animEffect>
                                  </p:childTnLst>
                                </p:cTn>
                              </p:par>
                              <p:par>
                                <p:cTn id="212" presetID="3" presetClass="entr" presetSubtype="10" fill="hold" nodeType="withEffect">
                                  <p:stCondLst>
                                    <p:cond delay="0"/>
                                  </p:stCondLst>
                                  <p:childTnLst>
                                    <p:set>
                                      <p:cBhvr>
                                        <p:cTn id="213" dur="1" fill="hold">
                                          <p:stCondLst>
                                            <p:cond delay="0"/>
                                          </p:stCondLst>
                                        </p:cTn>
                                        <p:tgtEl>
                                          <p:spTgt spid="75"/>
                                        </p:tgtEl>
                                        <p:attrNameLst>
                                          <p:attrName>style.visibility</p:attrName>
                                        </p:attrNameLst>
                                      </p:cBhvr>
                                      <p:to>
                                        <p:strVal val="visible"/>
                                      </p:to>
                                    </p:set>
                                    <p:animEffect transition="in" filter="blinds(horizontal)">
                                      <p:cBhvr>
                                        <p:cTn id="214" dur="500"/>
                                        <p:tgtEl>
                                          <p:spTgt spid="75"/>
                                        </p:tgtEl>
                                      </p:cBhvr>
                                    </p:animEffect>
                                  </p:childTnLst>
                                </p:cTn>
                              </p:par>
                              <p:par>
                                <p:cTn id="215" presetID="3" presetClass="entr" presetSubtype="10" fill="hold" nodeType="withEffect">
                                  <p:stCondLst>
                                    <p:cond delay="0"/>
                                  </p:stCondLst>
                                  <p:childTnLst>
                                    <p:set>
                                      <p:cBhvr>
                                        <p:cTn id="216" dur="1" fill="hold">
                                          <p:stCondLst>
                                            <p:cond delay="0"/>
                                          </p:stCondLst>
                                        </p:cTn>
                                        <p:tgtEl>
                                          <p:spTgt spid="76"/>
                                        </p:tgtEl>
                                        <p:attrNameLst>
                                          <p:attrName>style.visibility</p:attrName>
                                        </p:attrNameLst>
                                      </p:cBhvr>
                                      <p:to>
                                        <p:strVal val="visible"/>
                                      </p:to>
                                    </p:set>
                                    <p:animEffect transition="in" filter="blinds(horizontal)">
                                      <p:cBhvr>
                                        <p:cTn id="217" dur="500"/>
                                        <p:tgtEl>
                                          <p:spTgt spid="76"/>
                                        </p:tgtEl>
                                      </p:cBhvr>
                                    </p:animEffect>
                                  </p:childTnLst>
                                </p:cTn>
                              </p:par>
                              <p:par>
                                <p:cTn id="218" presetID="3" presetClass="entr" presetSubtype="10" fill="hold" nodeType="with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blinds(horizontal)">
                                      <p:cBhvr>
                                        <p:cTn id="220" dur="500"/>
                                        <p:tgtEl>
                                          <p:spTgt spid="77"/>
                                        </p:tgtEl>
                                      </p:cBhvr>
                                    </p:animEffect>
                                  </p:childTnLst>
                                </p:cTn>
                              </p:par>
                              <p:par>
                                <p:cTn id="221" presetID="3" presetClass="entr" presetSubtype="10" fill="hold" nodeType="withEffect">
                                  <p:stCondLst>
                                    <p:cond delay="0"/>
                                  </p:stCondLst>
                                  <p:childTnLst>
                                    <p:set>
                                      <p:cBhvr>
                                        <p:cTn id="222" dur="1" fill="hold">
                                          <p:stCondLst>
                                            <p:cond delay="0"/>
                                          </p:stCondLst>
                                        </p:cTn>
                                        <p:tgtEl>
                                          <p:spTgt spid="78"/>
                                        </p:tgtEl>
                                        <p:attrNameLst>
                                          <p:attrName>style.visibility</p:attrName>
                                        </p:attrNameLst>
                                      </p:cBhvr>
                                      <p:to>
                                        <p:strVal val="visible"/>
                                      </p:to>
                                    </p:set>
                                    <p:animEffect transition="in" filter="blinds(horizontal)">
                                      <p:cBhvr>
                                        <p:cTn id="223" dur="500"/>
                                        <p:tgtEl>
                                          <p:spTgt spid="78"/>
                                        </p:tgtEl>
                                      </p:cBhvr>
                                    </p:animEffect>
                                  </p:childTnLst>
                                </p:cTn>
                              </p:par>
                              <p:par>
                                <p:cTn id="224" presetID="3" presetClass="entr" presetSubtype="10" fill="hold" nodeType="with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blinds(horizontal)">
                                      <p:cBhvr>
                                        <p:cTn id="226" dur="500"/>
                                        <p:tgtEl>
                                          <p:spTgt spid="79"/>
                                        </p:tgtEl>
                                      </p:cBhvr>
                                    </p:animEffect>
                                  </p:childTnLst>
                                </p:cTn>
                              </p:par>
                              <p:par>
                                <p:cTn id="227" presetID="3" presetClass="entr" presetSubtype="10" fill="hold" nodeType="withEffect">
                                  <p:stCondLst>
                                    <p:cond delay="0"/>
                                  </p:stCondLst>
                                  <p:childTnLst>
                                    <p:set>
                                      <p:cBhvr>
                                        <p:cTn id="228" dur="1" fill="hold">
                                          <p:stCondLst>
                                            <p:cond delay="0"/>
                                          </p:stCondLst>
                                        </p:cTn>
                                        <p:tgtEl>
                                          <p:spTgt spid="80"/>
                                        </p:tgtEl>
                                        <p:attrNameLst>
                                          <p:attrName>style.visibility</p:attrName>
                                        </p:attrNameLst>
                                      </p:cBhvr>
                                      <p:to>
                                        <p:strVal val="visible"/>
                                      </p:to>
                                    </p:set>
                                    <p:animEffect transition="in" filter="blinds(horizontal)">
                                      <p:cBhvr>
                                        <p:cTn id="229" dur="500"/>
                                        <p:tgtEl>
                                          <p:spTgt spid="80"/>
                                        </p:tgtEl>
                                      </p:cBhvr>
                                    </p:animEffect>
                                  </p:childTnLst>
                                </p:cTn>
                              </p:par>
                              <p:par>
                                <p:cTn id="230" presetID="3" presetClass="entr" presetSubtype="10" fill="hold" nodeType="withEffect">
                                  <p:stCondLst>
                                    <p:cond delay="0"/>
                                  </p:stCondLst>
                                  <p:childTnLst>
                                    <p:set>
                                      <p:cBhvr>
                                        <p:cTn id="231" dur="1" fill="hold">
                                          <p:stCondLst>
                                            <p:cond delay="0"/>
                                          </p:stCondLst>
                                        </p:cTn>
                                        <p:tgtEl>
                                          <p:spTgt spid="81"/>
                                        </p:tgtEl>
                                        <p:attrNameLst>
                                          <p:attrName>style.visibility</p:attrName>
                                        </p:attrNameLst>
                                      </p:cBhvr>
                                      <p:to>
                                        <p:strVal val="visible"/>
                                      </p:to>
                                    </p:set>
                                    <p:animEffect transition="in" filter="blinds(horizontal)">
                                      <p:cBhvr>
                                        <p:cTn id="232" dur="500"/>
                                        <p:tgtEl>
                                          <p:spTgt spid="81"/>
                                        </p:tgtEl>
                                      </p:cBhvr>
                                    </p:animEffect>
                                  </p:childTnLst>
                                </p:cTn>
                              </p:par>
                              <p:par>
                                <p:cTn id="233" presetID="3" presetClass="entr" presetSubtype="10" fill="hold" nodeType="withEffect">
                                  <p:stCondLst>
                                    <p:cond delay="0"/>
                                  </p:stCondLst>
                                  <p:childTnLst>
                                    <p:set>
                                      <p:cBhvr>
                                        <p:cTn id="234" dur="1" fill="hold">
                                          <p:stCondLst>
                                            <p:cond delay="0"/>
                                          </p:stCondLst>
                                        </p:cTn>
                                        <p:tgtEl>
                                          <p:spTgt spid="82"/>
                                        </p:tgtEl>
                                        <p:attrNameLst>
                                          <p:attrName>style.visibility</p:attrName>
                                        </p:attrNameLst>
                                      </p:cBhvr>
                                      <p:to>
                                        <p:strVal val="visible"/>
                                      </p:to>
                                    </p:set>
                                    <p:animEffect transition="in" filter="blinds(horizontal)">
                                      <p:cBhvr>
                                        <p:cTn id="2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p:bldP spid="2050" grpId="0" animBg="1"/>
      <p:bldP spid="10" grpId="0" animBg="1"/>
      <p:bldP spid="11" grpId="0" animBg="1"/>
      <p:bldP spid="284"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animBg="1"/>
      <p:bldP spid="211" grpId="0" animBg="1"/>
      <p:bldP spid="29" grpId="0" animBg="1"/>
      <p:bldP spid="30" grpId="0" animBg="1"/>
      <p:bldP spid="31" grpId="0" animBg="1"/>
      <p:bldP spid="32" grpId="0" animBg="1"/>
      <p:bldP spid="33"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p:bldP spid="1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046289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资产转让与股权交易</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61645" y="1005840"/>
            <a:ext cx="11430000" cy="768350"/>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区块链技术解决了股权登记和股权转让的业务痛点，区块链去中心化、分布式记账等特点，保证了股权资产的安全透明、不可篡改、追本溯源。</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1000" y="1851025"/>
            <a:ext cx="2295525" cy="3876675"/>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 区块链技术让传统股权的登记与发行、结算与清算可从原来的几十天缩短到几分钟，成本也将由数千美元降低至数美元甚至更低;</a:t>
            </a:r>
            <a:endParaRPr lang="zh-CN" altLang="zh-CN" sz="14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endParaRPr lang="zh-CN" altLang="zh-CN" sz="14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通过区块链的智能合约，股权转让的双方信息会被自动记录到区块链上，极大的降低了信用风险，股权交易必须要所有者私钥签名才能验证通过，交易确认后,股权变更也会记录在区块链中，保障了交易双方的利益。</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844165" y="2006600"/>
            <a:ext cx="3867785" cy="1316355"/>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chemeClr val="tx1"/>
                </a:solidFill>
                <a:latin typeface="微软雅黑" panose="020B0503020204020204" pitchFamily="34" charset="-122"/>
                <a:ea typeface="微软雅黑" panose="020B0503020204020204" pitchFamily="34" charset="-122"/>
              </a:rPr>
              <a:t>投资市场</a:t>
            </a:r>
            <a:r>
              <a:rPr lang="en-US" altLang="zh-CN">
                <a:solidFill>
                  <a:schemeClr val="tx1"/>
                </a:solidFill>
                <a:latin typeface="微软雅黑" panose="020B0503020204020204" pitchFamily="34" charset="-122"/>
                <a:ea typeface="微软雅黑" panose="020B0503020204020204" pitchFamily="34" charset="-122"/>
              </a:rPr>
              <a:t>Reality Shares</a:t>
            </a:r>
            <a:r>
              <a:rPr lang="zh-CN" altLang="en-US">
                <a:solidFill>
                  <a:schemeClr val="tx1"/>
                </a:solidFill>
                <a:latin typeface="微软雅黑" panose="020B0503020204020204" pitchFamily="34" charset="-122"/>
                <a:ea typeface="微软雅黑" panose="020B0503020204020204" pitchFamily="34" charset="-122"/>
              </a:rPr>
              <a:t>已经和纳斯达克展开合作，已推出一种指数追踪新兴区块链行业中的公司</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844165" y="3815080"/>
            <a:ext cx="3867785" cy="1807210"/>
          </a:xfrm>
          <a:prstGeom prst="roundRect">
            <a:avLst/>
          </a:prstGeom>
          <a:solidFill>
            <a:schemeClr val="bg1"/>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chemeClr val="tx1"/>
                </a:solidFill>
                <a:latin typeface="微软雅黑" panose="020B0503020204020204" pitchFamily="34" charset="-122"/>
                <a:ea typeface="微软雅黑" panose="020B0503020204020204" pitchFamily="34" charset="-122"/>
              </a:rPr>
              <a:t>全球资管巨头北方信托已经在运行一个私募股权区块链平台，将记录融资、投资和退出等一系列流程中所涉及的权益发行、费用计算、收入分配、出资请求等一系列信息。</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6973570" y="5183505"/>
            <a:ext cx="3580130" cy="428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 name="平行四边形 8"/>
          <p:cNvSpPr/>
          <p:nvPr/>
        </p:nvSpPr>
        <p:spPr>
          <a:xfrm>
            <a:off x="6973570" y="4495165"/>
            <a:ext cx="4558030" cy="688340"/>
          </a:xfrm>
          <a:prstGeom prst="parallelogram">
            <a:avLst>
              <a:gd name="adj" fmla="val 1428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 name="平行四边形 9"/>
          <p:cNvSpPr/>
          <p:nvPr/>
        </p:nvSpPr>
        <p:spPr>
          <a:xfrm rot="19500000">
            <a:off x="10321925" y="4864735"/>
            <a:ext cx="1444625" cy="377825"/>
          </a:xfrm>
          <a:prstGeom prst="parallelogram">
            <a:avLst>
              <a:gd name="adj" fmla="val 612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1" name="矩形 10"/>
          <p:cNvSpPr/>
          <p:nvPr/>
        </p:nvSpPr>
        <p:spPr>
          <a:xfrm>
            <a:off x="6973570" y="3166110"/>
            <a:ext cx="3580130" cy="428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2" name="平行四边形 11"/>
          <p:cNvSpPr/>
          <p:nvPr/>
        </p:nvSpPr>
        <p:spPr>
          <a:xfrm>
            <a:off x="6973570" y="2477770"/>
            <a:ext cx="4558030" cy="688340"/>
          </a:xfrm>
          <a:prstGeom prst="parallelogram">
            <a:avLst>
              <a:gd name="adj" fmla="val 1428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3" name="平行四边形 12"/>
          <p:cNvSpPr/>
          <p:nvPr/>
        </p:nvSpPr>
        <p:spPr>
          <a:xfrm rot="19500000">
            <a:off x="10321925" y="2847340"/>
            <a:ext cx="1444625" cy="377825"/>
          </a:xfrm>
          <a:prstGeom prst="parallelogram">
            <a:avLst>
              <a:gd name="adj" fmla="val 612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3" name="右箭头"/>
          <p:cNvSpPr/>
          <p:nvPr/>
        </p:nvSpPr>
        <p:spPr>
          <a:xfrm rot="5400000">
            <a:off x="7143115" y="3884295"/>
            <a:ext cx="1129665" cy="5499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右箭头"/>
          <p:cNvSpPr/>
          <p:nvPr/>
        </p:nvSpPr>
        <p:spPr>
          <a:xfrm rot="16200000">
            <a:off x="9791065" y="3884295"/>
            <a:ext cx="1129665" cy="5499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0" name="拉杆箱"/>
          <p:cNvSpPr/>
          <p:nvPr/>
        </p:nvSpPr>
        <p:spPr bwMode="auto">
          <a:xfrm>
            <a:off x="8061325" y="4805045"/>
            <a:ext cx="244475" cy="367030"/>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拉杆箱"/>
          <p:cNvSpPr/>
          <p:nvPr/>
        </p:nvSpPr>
        <p:spPr bwMode="auto">
          <a:xfrm>
            <a:off x="9711690" y="4357370"/>
            <a:ext cx="244475" cy="367030"/>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023D75"/>
          </a:solidFill>
          <a:ln>
            <a:noFill/>
          </a:ln>
        </p:spPr>
        <p:txBody>
          <a:bodyPr anchor="ctr">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l"/>
            <a:endParaRPr lang="zh-CN" altLang="en-US">
              <a:sym typeface="+mn-ea"/>
            </a:endParaRPr>
          </a:p>
        </p:txBody>
      </p:sp>
      <p:sp>
        <p:nvSpPr>
          <p:cNvPr id="16" name="拉杆箱"/>
          <p:cNvSpPr/>
          <p:nvPr/>
        </p:nvSpPr>
        <p:spPr bwMode="auto">
          <a:xfrm>
            <a:off x="8641080" y="4357370"/>
            <a:ext cx="244475" cy="367030"/>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023D75"/>
          </a:solidFill>
          <a:ln>
            <a:noFill/>
          </a:ln>
        </p:spPr>
        <p:txBody>
          <a:bodyPr anchor="ctr">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l"/>
            <a:endParaRPr lang="zh-CN" altLang="en-US">
              <a:sym typeface="+mn-ea"/>
            </a:endParaRPr>
          </a:p>
        </p:txBody>
      </p:sp>
      <p:sp>
        <p:nvSpPr>
          <p:cNvPr id="17" name="拉杆箱"/>
          <p:cNvSpPr/>
          <p:nvPr/>
        </p:nvSpPr>
        <p:spPr bwMode="auto">
          <a:xfrm>
            <a:off x="9130030" y="4816475"/>
            <a:ext cx="244475" cy="367030"/>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023D75"/>
          </a:solidFill>
          <a:ln>
            <a:noFill/>
          </a:ln>
        </p:spPr>
        <p:txBody>
          <a:bodyPr anchor="ctr">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l"/>
            <a:endParaRPr lang="zh-CN" altLang="en-US">
              <a:sym typeface="+mn-ea"/>
            </a:endParaRPr>
          </a:p>
        </p:txBody>
      </p:sp>
      <p:cxnSp>
        <p:nvCxnSpPr>
          <p:cNvPr id="18" name="直接连接符 17"/>
          <p:cNvCxnSpPr/>
          <p:nvPr/>
        </p:nvCxnSpPr>
        <p:spPr>
          <a:xfrm>
            <a:off x="8321040" y="5080635"/>
            <a:ext cx="841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917940" y="456057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336280" y="4736465"/>
            <a:ext cx="306070" cy="17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9405620" y="4816475"/>
            <a:ext cx="306070" cy="17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902700" y="4698365"/>
            <a:ext cx="229235" cy="229235"/>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843010" y="5183505"/>
            <a:ext cx="86804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监管会</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4" name="团队"/>
          <p:cNvSpPr/>
          <p:nvPr/>
        </p:nvSpPr>
        <p:spPr bwMode="auto">
          <a:xfrm>
            <a:off x="7907020" y="2006600"/>
            <a:ext cx="734060" cy="872490"/>
          </a:xfrm>
          <a:custGeom>
            <a:avLst/>
            <a:gdLst>
              <a:gd name="T0" fmla="*/ 807603 w 2265363"/>
              <a:gd name="T1" fmla="*/ 1870063 h 2438400"/>
              <a:gd name="T2" fmla="*/ 1092591 w 2265363"/>
              <a:gd name="T3" fmla="*/ 1655079 h 2438400"/>
              <a:gd name="T4" fmla="*/ 987378 w 2265363"/>
              <a:gd name="T5" fmla="*/ 1652113 h 2438400"/>
              <a:gd name="T6" fmla="*/ 803619 w 2265363"/>
              <a:gd name="T7" fmla="*/ 1651620 h 2438400"/>
              <a:gd name="T8" fmla="*/ 706514 w 2265363"/>
              <a:gd name="T9" fmla="*/ 1646678 h 2438400"/>
              <a:gd name="T10" fmla="*/ 1698053 w 2265363"/>
              <a:gd name="T11" fmla="*/ 1643680 h 2438400"/>
              <a:gd name="T12" fmla="*/ 1225432 w 2265363"/>
              <a:gd name="T13" fmla="*/ 1730694 h 2438400"/>
              <a:gd name="T14" fmla="*/ 1660611 w 2265363"/>
              <a:gd name="T15" fmla="*/ 1549479 h 2438400"/>
              <a:gd name="T16" fmla="*/ 519545 w 2265363"/>
              <a:gd name="T17" fmla="*/ 1390794 h 2438400"/>
              <a:gd name="T18" fmla="*/ 447643 w 2265363"/>
              <a:gd name="T19" fmla="*/ 1332057 h 2438400"/>
              <a:gd name="T20" fmla="*/ 415235 w 2265363"/>
              <a:gd name="T21" fmla="*/ 1342805 h 2438400"/>
              <a:gd name="T22" fmla="*/ 321688 w 2265363"/>
              <a:gd name="T23" fmla="*/ 1363163 h 2438400"/>
              <a:gd name="T24" fmla="*/ 162704 w 2265363"/>
              <a:gd name="T25" fmla="*/ 1593039 h 2438400"/>
              <a:gd name="T26" fmla="*/ 84577 w 2265363"/>
              <a:gd name="T27" fmla="*/ 1431036 h 2438400"/>
              <a:gd name="T28" fmla="*/ 1375559 w 2265363"/>
              <a:gd name="T29" fmla="*/ 1312415 h 2438400"/>
              <a:gd name="T30" fmla="*/ 1344869 w 2265363"/>
              <a:gd name="T31" fmla="*/ 1307927 h 2438400"/>
              <a:gd name="T32" fmla="*/ 1272476 w 2265363"/>
              <a:gd name="T33" fmla="*/ 1361280 h 2438400"/>
              <a:gd name="T34" fmla="*/ 1218542 w 2265363"/>
              <a:gd name="T35" fmla="*/ 1249731 h 2438400"/>
              <a:gd name="T36" fmla="*/ 652846 w 2265363"/>
              <a:gd name="T37" fmla="*/ 1148691 h 2438400"/>
              <a:gd name="T38" fmla="*/ 606985 w 2265363"/>
              <a:gd name="T39" fmla="*/ 1150938 h 2438400"/>
              <a:gd name="T40" fmla="*/ 1197159 w 2265363"/>
              <a:gd name="T41" fmla="*/ 1148449 h 2438400"/>
              <a:gd name="T42" fmla="*/ 1156511 w 2265363"/>
              <a:gd name="T43" fmla="*/ 1128479 h 2438400"/>
              <a:gd name="T44" fmla="*/ 307346 w 2265363"/>
              <a:gd name="T45" fmla="*/ 921742 h 2438400"/>
              <a:gd name="T46" fmla="*/ 278842 w 2265363"/>
              <a:gd name="T47" fmla="*/ 945059 h 2438400"/>
              <a:gd name="T48" fmla="*/ 1501779 w 2265363"/>
              <a:gd name="T49" fmla="*/ 889737 h 2438400"/>
              <a:gd name="T50" fmla="*/ 1486411 w 2265363"/>
              <a:gd name="T51" fmla="*/ 843173 h 2438400"/>
              <a:gd name="T52" fmla="*/ 1277714 w 2265363"/>
              <a:gd name="T53" fmla="*/ 540246 h 2438400"/>
              <a:gd name="T54" fmla="*/ 1161926 w 2265363"/>
              <a:gd name="T55" fmla="*/ 776388 h 2438400"/>
              <a:gd name="T56" fmla="*/ 840098 w 2265363"/>
              <a:gd name="T57" fmla="*/ 1600895 h 2438400"/>
              <a:gd name="T58" fmla="*/ 611249 w 2265363"/>
              <a:gd name="T59" fmla="*/ 1059905 h 2438400"/>
              <a:gd name="T60" fmla="*/ 546784 w 2265363"/>
              <a:gd name="T61" fmla="*/ 508496 h 2438400"/>
              <a:gd name="T62" fmla="*/ 1022335 w 2265363"/>
              <a:gd name="T63" fmla="*/ 422177 h 2438400"/>
              <a:gd name="T64" fmla="*/ 495405 w 2265363"/>
              <a:gd name="T65" fmla="*/ 982018 h 2438400"/>
              <a:gd name="T66" fmla="*/ 437558 w 2265363"/>
              <a:gd name="T67" fmla="*/ 1315145 h 2438400"/>
              <a:gd name="T68" fmla="*/ 304484 w 2265363"/>
              <a:gd name="T69" fmla="*/ 848569 h 2438400"/>
              <a:gd name="T70" fmla="*/ 267492 w 2265363"/>
              <a:gd name="T71" fmla="*/ 421433 h 2438400"/>
              <a:gd name="T72" fmla="*/ 591551 w 2265363"/>
              <a:gd name="T73" fmla="*/ 418578 h 2438400"/>
              <a:gd name="T74" fmla="*/ 1526543 w 2265363"/>
              <a:gd name="T75" fmla="*/ 392345 h 2438400"/>
              <a:gd name="T76" fmla="*/ 1488091 w 2265363"/>
              <a:gd name="T77" fmla="*/ 816070 h 2438400"/>
              <a:gd name="T78" fmla="*/ 1368522 w 2265363"/>
              <a:gd name="T79" fmla="*/ 1294559 h 2438400"/>
              <a:gd name="T80" fmla="*/ 1288148 w 2265363"/>
              <a:gd name="T81" fmla="*/ 1044536 h 2438400"/>
              <a:gd name="T82" fmla="*/ 1395561 w 2265363"/>
              <a:gd name="T83" fmla="*/ 346998 h 2438400"/>
              <a:gd name="T84" fmla="*/ 1204896 w 2265363"/>
              <a:gd name="T85" fmla="*/ 344070 h 2438400"/>
              <a:gd name="T86" fmla="*/ 581158 w 2265363"/>
              <a:gd name="T87" fmla="*/ 104180 h 2438400"/>
              <a:gd name="T88" fmla="*/ 635289 w 2265363"/>
              <a:gd name="T89" fmla="*/ 328911 h 2438400"/>
              <a:gd name="T90" fmla="*/ 547542 w 2265363"/>
              <a:gd name="T91" fmla="*/ 238126 h 2438400"/>
              <a:gd name="T92" fmla="*/ 404182 w 2265363"/>
              <a:gd name="T93" fmla="*/ 306587 h 2438400"/>
              <a:gd name="T94" fmla="*/ 290236 w 2265363"/>
              <a:gd name="T95" fmla="*/ 335360 h 2438400"/>
              <a:gd name="T96" fmla="*/ 328547 w 2265363"/>
              <a:gd name="T97" fmla="*/ 168920 h 2438400"/>
              <a:gd name="T98" fmla="*/ 1342152 w 2265363"/>
              <a:gd name="T99" fmla="*/ 10914 h 2438400"/>
              <a:gd name="T100" fmla="*/ 1476305 w 2265363"/>
              <a:gd name="T101" fmla="*/ 215305 h 2438400"/>
              <a:gd name="T102" fmla="*/ 1493136 w 2265363"/>
              <a:gd name="T103" fmla="*/ 326182 h 2438400"/>
              <a:gd name="T104" fmla="*/ 1371359 w 2265363"/>
              <a:gd name="T105" fmla="*/ 307083 h 2438400"/>
              <a:gd name="T106" fmla="*/ 1259234 w 2265363"/>
              <a:gd name="T107" fmla="*/ 291208 h 2438400"/>
              <a:gd name="T108" fmla="*/ 1193643 w 2265363"/>
              <a:gd name="T109" fmla="*/ 288231 h 2438400"/>
              <a:gd name="T110" fmla="*/ 1252304 w 2265363"/>
              <a:gd name="T111" fmla="*/ 34975 h 2438400"/>
              <a:gd name="T112" fmla="*/ 1059598 w 2265363"/>
              <a:gd name="T113" fmla="*/ 73089 h 2438400"/>
              <a:gd name="T114" fmla="*/ 1039026 w 2265363"/>
              <a:gd name="T115" fmla="*/ 130569 h 2438400"/>
              <a:gd name="T116" fmla="*/ 1058855 w 2265363"/>
              <a:gd name="T117" fmla="*/ 276498 h 2438400"/>
              <a:gd name="T118" fmla="*/ 921045 w 2265363"/>
              <a:gd name="T119" fmla="*/ 423666 h 2438400"/>
              <a:gd name="T120" fmla="*/ 753244 w 2265363"/>
              <a:gd name="T121" fmla="*/ 275507 h 2438400"/>
              <a:gd name="T122" fmla="*/ 752005 w 2265363"/>
              <a:gd name="T123" fmla="*/ 116446 h 2438400"/>
              <a:gd name="T124" fmla="*/ 900472 w 2265363"/>
              <a:gd name="T125" fmla="*/ 495 h 2438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5363" h="2438400">
                <a:moveTo>
                  <a:pt x="402259" y="2146300"/>
                </a:moveTo>
                <a:lnTo>
                  <a:pt x="432729" y="2155498"/>
                </a:lnTo>
                <a:lnTo>
                  <a:pt x="448916" y="2160572"/>
                </a:lnTo>
                <a:lnTo>
                  <a:pt x="467643" y="2166281"/>
                </a:lnTo>
                <a:lnTo>
                  <a:pt x="489226" y="2172307"/>
                </a:lnTo>
                <a:lnTo>
                  <a:pt x="513665" y="2177698"/>
                </a:lnTo>
                <a:lnTo>
                  <a:pt x="526679" y="2181187"/>
                </a:lnTo>
                <a:lnTo>
                  <a:pt x="539692" y="2184676"/>
                </a:lnTo>
                <a:lnTo>
                  <a:pt x="553657" y="2187847"/>
                </a:lnTo>
                <a:lnTo>
                  <a:pt x="568258" y="2191019"/>
                </a:lnTo>
                <a:lnTo>
                  <a:pt x="630468" y="2203388"/>
                </a:lnTo>
                <a:lnTo>
                  <a:pt x="646972" y="2206242"/>
                </a:lnTo>
                <a:lnTo>
                  <a:pt x="663477" y="2209097"/>
                </a:lnTo>
                <a:lnTo>
                  <a:pt x="697438" y="2214171"/>
                </a:lnTo>
                <a:lnTo>
                  <a:pt x="714578" y="2217343"/>
                </a:lnTo>
                <a:lnTo>
                  <a:pt x="732035" y="2219563"/>
                </a:lnTo>
                <a:lnTo>
                  <a:pt x="749492" y="2221783"/>
                </a:lnTo>
                <a:lnTo>
                  <a:pt x="766949" y="2223686"/>
                </a:lnTo>
                <a:lnTo>
                  <a:pt x="802180" y="2227809"/>
                </a:lnTo>
                <a:lnTo>
                  <a:pt x="836776" y="2230981"/>
                </a:lnTo>
                <a:lnTo>
                  <a:pt x="871372" y="2234152"/>
                </a:lnTo>
                <a:lnTo>
                  <a:pt x="904699" y="2236689"/>
                </a:lnTo>
                <a:lnTo>
                  <a:pt x="921204" y="2238275"/>
                </a:lnTo>
                <a:lnTo>
                  <a:pt x="937073" y="2238909"/>
                </a:lnTo>
                <a:lnTo>
                  <a:pt x="967861" y="2240495"/>
                </a:lnTo>
                <a:lnTo>
                  <a:pt x="997379" y="2241764"/>
                </a:lnTo>
                <a:lnTo>
                  <a:pt x="1024358" y="2243032"/>
                </a:lnTo>
                <a:lnTo>
                  <a:pt x="1037371" y="2243667"/>
                </a:lnTo>
                <a:lnTo>
                  <a:pt x="1049749" y="2243667"/>
                </a:lnTo>
                <a:lnTo>
                  <a:pt x="1073554" y="2243667"/>
                </a:lnTo>
                <a:lnTo>
                  <a:pt x="1108467" y="2243984"/>
                </a:lnTo>
                <a:lnTo>
                  <a:pt x="1111641" y="2221783"/>
                </a:lnTo>
                <a:lnTo>
                  <a:pt x="1338263" y="2284580"/>
                </a:lnTo>
                <a:lnTo>
                  <a:pt x="1082758" y="2438400"/>
                </a:lnTo>
                <a:lnTo>
                  <a:pt x="1088154" y="2395584"/>
                </a:lnTo>
                <a:lnTo>
                  <a:pt x="1071014" y="2394950"/>
                </a:lnTo>
                <a:lnTo>
                  <a:pt x="1047210" y="2393998"/>
                </a:lnTo>
                <a:lnTo>
                  <a:pt x="1034515" y="2393681"/>
                </a:lnTo>
                <a:lnTo>
                  <a:pt x="1020866" y="2393047"/>
                </a:lnTo>
                <a:lnTo>
                  <a:pt x="991348" y="2391144"/>
                </a:lnTo>
                <a:lnTo>
                  <a:pt x="959926" y="2389241"/>
                </a:lnTo>
                <a:lnTo>
                  <a:pt x="926599" y="2386704"/>
                </a:lnTo>
                <a:lnTo>
                  <a:pt x="909777" y="2385118"/>
                </a:lnTo>
                <a:lnTo>
                  <a:pt x="892320" y="2383532"/>
                </a:lnTo>
                <a:lnTo>
                  <a:pt x="820588" y="2375603"/>
                </a:lnTo>
                <a:lnTo>
                  <a:pt x="802497" y="2373383"/>
                </a:lnTo>
                <a:lnTo>
                  <a:pt x="784088" y="2370846"/>
                </a:lnTo>
                <a:lnTo>
                  <a:pt x="746952" y="2364820"/>
                </a:lnTo>
                <a:lnTo>
                  <a:pt x="728543" y="2362283"/>
                </a:lnTo>
                <a:lnTo>
                  <a:pt x="710134" y="2359111"/>
                </a:lnTo>
                <a:lnTo>
                  <a:pt x="692043" y="2355940"/>
                </a:lnTo>
                <a:lnTo>
                  <a:pt x="673634" y="2352134"/>
                </a:lnTo>
                <a:lnTo>
                  <a:pt x="638085" y="2344839"/>
                </a:lnTo>
                <a:lnTo>
                  <a:pt x="620311" y="2341668"/>
                </a:lnTo>
                <a:lnTo>
                  <a:pt x="602854" y="2337545"/>
                </a:lnTo>
                <a:lnTo>
                  <a:pt x="536835" y="2321370"/>
                </a:lnTo>
                <a:lnTo>
                  <a:pt x="528900" y="2319467"/>
                </a:lnTo>
                <a:lnTo>
                  <a:pt x="521283" y="2317564"/>
                </a:lnTo>
                <a:lnTo>
                  <a:pt x="506365" y="2313124"/>
                </a:lnTo>
                <a:lnTo>
                  <a:pt x="478117" y="2304243"/>
                </a:lnTo>
                <a:lnTo>
                  <a:pt x="452090" y="2296632"/>
                </a:lnTo>
                <a:lnTo>
                  <a:pt x="428920" y="2288703"/>
                </a:lnTo>
                <a:lnTo>
                  <a:pt x="408607" y="2281091"/>
                </a:lnTo>
                <a:lnTo>
                  <a:pt x="391467" y="2274748"/>
                </a:lnTo>
                <a:lnTo>
                  <a:pt x="358775" y="2262379"/>
                </a:lnTo>
                <a:lnTo>
                  <a:pt x="402259" y="2146300"/>
                </a:lnTo>
                <a:close/>
                <a:moveTo>
                  <a:pt x="1231900" y="2073275"/>
                </a:moveTo>
                <a:lnTo>
                  <a:pt x="1342313" y="2073275"/>
                </a:lnTo>
                <a:lnTo>
                  <a:pt x="1346426" y="2075805"/>
                </a:lnTo>
                <a:lnTo>
                  <a:pt x="1356866" y="2083079"/>
                </a:lnTo>
                <a:lnTo>
                  <a:pt x="1369205" y="2091618"/>
                </a:lnTo>
                <a:lnTo>
                  <a:pt x="1375532" y="2096362"/>
                </a:lnTo>
                <a:lnTo>
                  <a:pt x="1382492" y="2102055"/>
                </a:lnTo>
                <a:lnTo>
                  <a:pt x="1388820" y="2107431"/>
                </a:lnTo>
                <a:lnTo>
                  <a:pt x="1394514" y="2112808"/>
                </a:lnTo>
                <a:lnTo>
                  <a:pt x="1399576" y="2118501"/>
                </a:lnTo>
                <a:lnTo>
                  <a:pt x="1404005" y="2124193"/>
                </a:lnTo>
                <a:lnTo>
                  <a:pt x="1405903" y="2126723"/>
                </a:lnTo>
                <a:lnTo>
                  <a:pt x="1407485" y="2129570"/>
                </a:lnTo>
                <a:lnTo>
                  <a:pt x="1408751" y="2132100"/>
                </a:lnTo>
                <a:lnTo>
                  <a:pt x="1409384" y="2134630"/>
                </a:lnTo>
                <a:lnTo>
                  <a:pt x="1409700" y="2136844"/>
                </a:lnTo>
                <a:lnTo>
                  <a:pt x="1409700" y="2139058"/>
                </a:lnTo>
                <a:lnTo>
                  <a:pt x="1409384" y="2141271"/>
                </a:lnTo>
                <a:lnTo>
                  <a:pt x="1408751" y="2143801"/>
                </a:lnTo>
                <a:lnTo>
                  <a:pt x="1407169" y="2145383"/>
                </a:lnTo>
                <a:lnTo>
                  <a:pt x="1405271" y="2146964"/>
                </a:lnTo>
                <a:lnTo>
                  <a:pt x="1403056" y="2148862"/>
                </a:lnTo>
                <a:lnTo>
                  <a:pt x="1399892" y="2150127"/>
                </a:lnTo>
                <a:lnTo>
                  <a:pt x="1396412" y="2151076"/>
                </a:lnTo>
                <a:lnTo>
                  <a:pt x="1392300" y="2152341"/>
                </a:lnTo>
                <a:lnTo>
                  <a:pt x="1387238" y="2152973"/>
                </a:lnTo>
                <a:lnTo>
                  <a:pt x="1381543" y="2153922"/>
                </a:lnTo>
                <a:lnTo>
                  <a:pt x="1372685" y="2154238"/>
                </a:lnTo>
                <a:lnTo>
                  <a:pt x="1364459" y="2154238"/>
                </a:lnTo>
                <a:lnTo>
                  <a:pt x="1356233" y="2153289"/>
                </a:lnTo>
                <a:lnTo>
                  <a:pt x="1348641" y="2152657"/>
                </a:lnTo>
                <a:lnTo>
                  <a:pt x="1341048" y="2151076"/>
                </a:lnTo>
                <a:lnTo>
                  <a:pt x="1334087" y="2149494"/>
                </a:lnTo>
                <a:lnTo>
                  <a:pt x="1327444" y="2147280"/>
                </a:lnTo>
                <a:lnTo>
                  <a:pt x="1321116" y="2145067"/>
                </a:lnTo>
                <a:lnTo>
                  <a:pt x="1314473" y="2142536"/>
                </a:lnTo>
                <a:lnTo>
                  <a:pt x="1308461" y="2139690"/>
                </a:lnTo>
                <a:lnTo>
                  <a:pt x="1303083" y="2136211"/>
                </a:lnTo>
                <a:lnTo>
                  <a:pt x="1297389" y="2133049"/>
                </a:lnTo>
                <a:lnTo>
                  <a:pt x="1286632" y="2126091"/>
                </a:lnTo>
                <a:lnTo>
                  <a:pt x="1275559" y="2118184"/>
                </a:lnTo>
                <a:lnTo>
                  <a:pt x="1271130" y="2115338"/>
                </a:lnTo>
                <a:lnTo>
                  <a:pt x="1269232" y="2114389"/>
                </a:lnTo>
                <a:lnTo>
                  <a:pt x="1267650" y="2114073"/>
                </a:lnTo>
                <a:lnTo>
                  <a:pt x="1266701" y="2113757"/>
                </a:lnTo>
                <a:lnTo>
                  <a:pt x="1265752" y="2114073"/>
                </a:lnTo>
                <a:lnTo>
                  <a:pt x="1265119" y="2114073"/>
                </a:lnTo>
                <a:lnTo>
                  <a:pt x="1264802" y="2114705"/>
                </a:lnTo>
                <a:lnTo>
                  <a:pt x="1263537" y="2116287"/>
                </a:lnTo>
                <a:lnTo>
                  <a:pt x="1263221" y="2117552"/>
                </a:lnTo>
                <a:lnTo>
                  <a:pt x="1262588" y="2118817"/>
                </a:lnTo>
                <a:lnTo>
                  <a:pt x="1261639" y="2118817"/>
                </a:lnTo>
                <a:lnTo>
                  <a:pt x="1261006" y="2119449"/>
                </a:lnTo>
                <a:lnTo>
                  <a:pt x="1248351" y="2118501"/>
                </a:lnTo>
                <a:lnTo>
                  <a:pt x="1241391" y="2117868"/>
                </a:lnTo>
                <a:lnTo>
                  <a:pt x="1238860" y="2117552"/>
                </a:lnTo>
                <a:lnTo>
                  <a:pt x="1236962" y="2116603"/>
                </a:lnTo>
                <a:lnTo>
                  <a:pt x="1235064" y="2106799"/>
                </a:lnTo>
                <a:lnTo>
                  <a:pt x="1233798" y="2099209"/>
                </a:lnTo>
                <a:lnTo>
                  <a:pt x="1232849" y="2092251"/>
                </a:lnTo>
                <a:lnTo>
                  <a:pt x="1232533" y="2087191"/>
                </a:lnTo>
                <a:lnTo>
                  <a:pt x="1232849" y="2082130"/>
                </a:lnTo>
                <a:lnTo>
                  <a:pt x="1233165" y="2078968"/>
                </a:lnTo>
                <a:lnTo>
                  <a:pt x="1233798" y="2076754"/>
                </a:lnTo>
                <a:lnTo>
                  <a:pt x="1231900" y="2073275"/>
                </a:lnTo>
                <a:close/>
                <a:moveTo>
                  <a:pt x="952348" y="2073275"/>
                </a:moveTo>
                <a:lnTo>
                  <a:pt x="1063626" y="2073275"/>
                </a:lnTo>
                <a:lnTo>
                  <a:pt x="1062027" y="2076754"/>
                </a:lnTo>
                <a:lnTo>
                  <a:pt x="1062347" y="2078335"/>
                </a:lnTo>
                <a:lnTo>
                  <a:pt x="1062986" y="2081498"/>
                </a:lnTo>
                <a:lnTo>
                  <a:pt x="1063306" y="2085609"/>
                </a:lnTo>
                <a:lnTo>
                  <a:pt x="1062986" y="2090986"/>
                </a:lnTo>
                <a:lnTo>
                  <a:pt x="1062027" y="2097944"/>
                </a:lnTo>
                <a:lnTo>
                  <a:pt x="1061068" y="2106166"/>
                </a:lnTo>
                <a:lnTo>
                  <a:pt x="1058829" y="2116603"/>
                </a:lnTo>
                <a:lnTo>
                  <a:pt x="1056911" y="2117552"/>
                </a:lnTo>
                <a:lnTo>
                  <a:pt x="1054033" y="2117868"/>
                </a:lnTo>
                <a:lnTo>
                  <a:pt x="1047318" y="2118501"/>
                </a:lnTo>
                <a:lnTo>
                  <a:pt x="1034527" y="2119449"/>
                </a:lnTo>
                <a:lnTo>
                  <a:pt x="1033568" y="2118817"/>
                </a:lnTo>
                <a:lnTo>
                  <a:pt x="1032929" y="2118817"/>
                </a:lnTo>
                <a:lnTo>
                  <a:pt x="1032289" y="2117552"/>
                </a:lnTo>
                <a:lnTo>
                  <a:pt x="1031330" y="2116287"/>
                </a:lnTo>
                <a:lnTo>
                  <a:pt x="1030690" y="2114705"/>
                </a:lnTo>
                <a:lnTo>
                  <a:pt x="1030371" y="2114073"/>
                </a:lnTo>
                <a:lnTo>
                  <a:pt x="1029411" y="2114073"/>
                </a:lnTo>
                <a:lnTo>
                  <a:pt x="1028772" y="2113757"/>
                </a:lnTo>
                <a:lnTo>
                  <a:pt x="1027493" y="2114073"/>
                </a:lnTo>
                <a:lnTo>
                  <a:pt x="1026214" y="2114389"/>
                </a:lnTo>
                <a:lnTo>
                  <a:pt x="1024295" y="2115338"/>
                </a:lnTo>
                <a:lnTo>
                  <a:pt x="1019818" y="2118184"/>
                </a:lnTo>
                <a:lnTo>
                  <a:pt x="1008627" y="2126091"/>
                </a:lnTo>
                <a:lnTo>
                  <a:pt x="997754" y="2133049"/>
                </a:lnTo>
                <a:lnTo>
                  <a:pt x="991999" y="2136211"/>
                </a:lnTo>
                <a:lnTo>
                  <a:pt x="986243" y="2139690"/>
                </a:lnTo>
                <a:lnTo>
                  <a:pt x="979848" y="2142536"/>
                </a:lnTo>
                <a:lnTo>
                  <a:pt x="973772" y="2145067"/>
                </a:lnTo>
                <a:lnTo>
                  <a:pt x="967377" y="2147280"/>
                </a:lnTo>
                <a:lnTo>
                  <a:pt x="960662" y="2149494"/>
                </a:lnTo>
                <a:lnTo>
                  <a:pt x="953307" y="2151076"/>
                </a:lnTo>
                <a:lnTo>
                  <a:pt x="945953" y="2152657"/>
                </a:lnTo>
                <a:lnTo>
                  <a:pt x="938278" y="2153289"/>
                </a:lnTo>
                <a:lnTo>
                  <a:pt x="929964" y="2154238"/>
                </a:lnTo>
                <a:lnTo>
                  <a:pt x="921651" y="2154238"/>
                </a:lnTo>
                <a:lnTo>
                  <a:pt x="912377" y="2153922"/>
                </a:lnTo>
                <a:lnTo>
                  <a:pt x="906941" y="2152973"/>
                </a:lnTo>
                <a:lnTo>
                  <a:pt x="901825" y="2152341"/>
                </a:lnTo>
                <a:lnTo>
                  <a:pt x="897668" y="2151392"/>
                </a:lnTo>
                <a:lnTo>
                  <a:pt x="893831" y="2150127"/>
                </a:lnTo>
                <a:lnTo>
                  <a:pt x="890953" y="2148862"/>
                </a:lnTo>
                <a:lnTo>
                  <a:pt x="888715" y="2146964"/>
                </a:lnTo>
                <a:lnTo>
                  <a:pt x="886796" y="2145383"/>
                </a:lnTo>
                <a:lnTo>
                  <a:pt x="885197" y="2143801"/>
                </a:lnTo>
                <a:lnTo>
                  <a:pt x="884558" y="2141271"/>
                </a:lnTo>
                <a:lnTo>
                  <a:pt x="884238" y="2139690"/>
                </a:lnTo>
                <a:lnTo>
                  <a:pt x="884238" y="2137160"/>
                </a:lnTo>
                <a:lnTo>
                  <a:pt x="884558" y="2134630"/>
                </a:lnTo>
                <a:lnTo>
                  <a:pt x="885197" y="2132416"/>
                </a:lnTo>
                <a:lnTo>
                  <a:pt x="886476" y="2129886"/>
                </a:lnTo>
                <a:lnTo>
                  <a:pt x="887755" y="2127040"/>
                </a:lnTo>
                <a:lnTo>
                  <a:pt x="889354" y="2124510"/>
                </a:lnTo>
                <a:lnTo>
                  <a:pt x="893831" y="2118817"/>
                </a:lnTo>
                <a:lnTo>
                  <a:pt x="899267" y="2113440"/>
                </a:lnTo>
                <a:lnTo>
                  <a:pt x="905023" y="2107748"/>
                </a:lnTo>
                <a:lnTo>
                  <a:pt x="911418" y="2102371"/>
                </a:lnTo>
                <a:lnTo>
                  <a:pt x="917813" y="2097311"/>
                </a:lnTo>
                <a:lnTo>
                  <a:pt x="924528" y="2091935"/>
                </a:lnTo>
                <a:lnTo>
                  <a:pt x="936679" y="2083396"/>
                </a:lnTo>
                <a:lnTo>
                  <a:pt x="947871" y="2075805"/>
                </a:lnTo>
                <a:lnTo>
                  <a:pt x="952348" y="2073275"/>
                </a:lnTo>
                <a:close/>
                <a:moveTo>
                  <a:pt x="2074146" y="1830388"/>
                </a:moveTo>
                <a:lnTo>
                  <a:pt x="2084311" y="1836100"/>
                </a:lnTo>
                <a:lnTo>
                  <a:pt x="2094475" y="1842129"/>
                </a:lnTo>
                <a:lnTo>
                  <a:pt x="2113851" y="1854187"/>
                </a:lnTo>
                <a:lnTo>
                  <a:pt x="2132274" y="1866879"/>
                </a:lnTo>
                <a:lnTo>
                  <a:pt x="2149744" y="1879572"/>
                </a:lnTo>
                <a:lnTo>
                  <a:pt x="2166896" y="1892581"/>
                </a:lnTo>
                <a:lnTo>
                  <a:pt x="2182460" y="1904957"/>
                </a:lnTo>
                <a:lnTo>
                  <a:pt x="2196754" y="1917332"/>
                </a:lnTo>
                <a:lnTo>
                  <a:pt x="2210412" y="1928755"/>
                </a:lnTo>
                <a:lnTo>
                  <a:pt x="2222800" y="1940178"/>
                </a:lnTo>
                <a:lnTo>
                  <a:pt x="2233282" y="1950332"/>
                </a:lnTo>
                <a:lnTo>
                  <a:pt x="2250752" y="1967150"/>
                </a:lnTo>
                <a:lnTo>
                  <a:pt x="2261552" y="1978573"/>
                </a:lnTo>
                <a:lnTo>
                  <a:pt x="2265363" y="1982698"/>
                </a:lnTo>
                <a:lnTo>
                  <a:pt x="2231376" y="1980160"/>
                </a:lnTo>
                <a:lnTo>
                  <a:pt x="2231376" y="1983650"/>
                </a:lnTo>
                <a:lnTo>
                  <a:pt x="2230741" y="1990631"/>
                </a:lnTo>
                <a:lnTo>
                  <a:pt x="2230106" y="1994756"/>
                </a:lnTo>
                <a:lnTo>
                  <a:pt x="2228835" y="2000467"/>
                </a:lnTo>
                <a:lnTo>
                  <a:pt x="2225341" y="2013160"/>
                </a:lnTo>
                <a:lnTo>
                  <a:pt x="2221212" y="2026487"/>
                </a:lnTo>
                <a:lnTo>
                  <a:pt x="2218671" y="2033468"/>
                </a:lnTo>
                <a:lnTo>
                  <a:pt x="2216130" y="2040132"/>
                </a:lnTo>
                <a:lnTo>
                  <a:pt x="2212953" y="2046478"/>
                </a:lnTo>
                <a:lnTo>
                  <a:pt x="2209777" y="2052507"/>
                </a:lnTo>
                <a:lnTo>
                  <a:pt x="2206283" y="2059170"/>
                </a:lnTo>
                <a:lnTo>
                  <a:pt x="2202471" y="2065834"/>
                </a:lnTo>
                <a:lnTo>
                  <a:pt x="2198342" y="2072180"/>
                </a:lnTo>
                <a:lnTo>
                  <a:pt x="2194213" y="2078209"/>
                </a:lnTo>
                <a:lnTo>
                  <a:pt x="2184684" y="2090901"/>
                </a:lnTo>
                <a:lnTo>
                  <a:pt x="2175155" y="2103911"/>
                </a:lnTo>
                <a:lnTo>
                  <a:pt x="2163402" y="2115652"/>
                </a:lnTo>
                <a:lnTo>
                  <a:pt x="2151650" y="2128027"/>
                </a:lnTo>
                <a:lnTo>
                  <a:pt x="2145297" y="2134056"/>
                </a:lnTo>
                <a:lnTo>
                  <a:pt x="2138944" y="2139768"/>
                </a:lnTo>
                <a:lnTo>
                  <a:pt x="2132274" y="2145479"/>
                </a:lnTo>
                <a:lnTo>
                  <a:pt x="2125286" y="2150874"/>
                </a:lnTo>
                <a:lnTo>
                  <a:pt x="2118615" y="2156585"/>
                </a:lnTo>
                <a:lnTo>
                  <a:pt x="2111310" y="2162297"/>
                </a:lnTo>
                <a:lnTo>
                  <a:pt x="2096699" y="2172768"/>
                </a:lnTo>
                <a:lnTo>
                  <a:pt x="2081452" y="2182922"/>
                </a:lnTo>
                <a:lnTo>
                  <a:pt x="2065888" y="2193393"/>
                </a:lnTo>
                <a:lnTo>
                  <a:pt x="2049688" y="2202913"/>
                </a:lnTo>
                <a:lnTo>
                  <a:pt x="2033171" y="2212115"/>
                </a:lnTo>
                <a:lnTo>
                  <a:pt x="2016654" y="2221317"/>
                </a:lnTo>
                <a:lnTo>
                  <a:pt x="1999820" y="2229567"/>
                </a:lnTo>
                <a:lnTo>
                  <a:pt x="1991243" y="2234009"/>
                </a:lnTo>
                <a:lnTo>
                  <a:pt x="1982350" y="2238134"/>
                </a:lnTo>
                <a:lnTo>
                  <a:pt x="1965197" y="2246384"/>
                </a:lnTo>
                <a:lnTo>
                  <a:pt x="1929622" y="2261933"/>
                </a:lnTo>
                <a:lnTo>
                  <a:pt x="1894047" y="2275895"/>
                </a:lnTo>
                <a:lnTo>
                  <a:pt x="1858789" y="2288904"/>
                </a:lnTo>
                <a:lnTo>
                  <a:pt x="1841002" y="2294933"/>
                </a:lnTo>
                <a:lnTo>
                  <a:pt x="1823850" y="2300645"/>
                </a:lnTo>
                <a:lnTo>
                  <a:pt x="1806062" y="2306039"/>
                </a:lnTo>
                <a:lnTo>
                  <a:pt x="1789227" y="2311433"/>
                </a:lnTo>
                <a:lnTo>
                  <a:pt x="1772075" y="2316193"/>
                </a:lnTo>
                <a:lnTo>
                  <a:pt x="1755558" y="2321270"/>
                </a:lnTo>
                <a:lnTo>
                  <a:pt x="1723159" y="2329520"/>
                </a:lnTo>
                <a:lnTo>
                  <a:pt x="1692666" y="2337136"/>
                </a:lnTo>
                <a:lnTo>
                  <a:pt x="1664079" y="2343482"/>
                </a:lnTo>
                <a:lnTo>
                  <a:pt x="1638033" y="2349194"/>
                </a:lnTo>
                <a:lnTo>
                  <a:pt x="1613892" y="2353953"/>
                </a:lnTo>
                <a:lnTo>
                  <a:pt x="1593246" y="2358078"/>
                </a:lnTo>
                <a:lnTo>
                  <a:pt x="1575141" y="2360934"/>
                </a:lnTo>
                <a:lnTo>
                  <a:pt x="1541154" y="2366963"/>
                </a:lnTo>
                <a:lnTo>
                  <a:pt x="1520825" y="2221634"/>
                </a:lnTo>
                <a:lnTo>
                  <a:pt x="1552906" y="2217192"/>
                </a:lnTo>
                <a:lnTo>
                  <a:pt x="1569741" y="2215288"/>
                </a:lnTo>
                <a:lnTo>
                  <a:pt x="1589752" y="2212749"/>
                </a:lnTo>
                <a:lnTo>
                  <a:pt x="1612304" y="2208942"/>
                </a:lnTo>
                <a:lnTo>
                  <a:pt x="1637080" y="2204817"/>
                </a:lnTo>
                <a:lnTo>
                  <a:pt x="1664079" y="2200374"/>
                </a:lnTo>
                <a:lnTo>
                  <a:pt x="1692666" y="2194663"/>
                </a:lnTo>
                <a:lnTo>
                  <a:pt x="1723159" y="2188634"/>
                </a:lnTo>
                <a:lnTo>
                  <a:pt x="1754923" y="2181970"/>
                </a:lnTo>
                <a:lnTo>
                  <a:pt x="1770804" y="2178162"/>
                </a:lnTo>
                <a:lnTo>
                  <a:pt x="1787321" y="2174355"/>
                </a:lnTo>
                <a:lnTo>
                  <a:pt x="1820038" y="2165787"/>
                </a:lnTo>
                <a:lnTo>
                  <a:pt x="1852754" y="2155951"/>
                </a:lnTo>
                <a:lnTo>
                  <a:pt x="1885788" y="2145797"/>
                </a:lnTo>
                <a:lnTo>
                  <a:pt x="1918187" y="2134056"/>
                </a:lnTo>
                <a:lnTo>
                  <a:pt x="1934069" y="2128027"/>
                </a:lnTo>
                <a:lnTo>
                  <a:pt x="1941692" y="2124537"/>
                </a:lnTo>
                <a:lnTo>
                  <a:pt x="1949316" y="2121681"/>
                </a:lnTo>
                <a:lnTo>
                  <a:pt x="1964880" y="2115017"/>
                </a:lnTo>
                <a:lnTo>
                  <a:pt x="1979491" y="2108036"/>
                </a:lnTo>
                <a:lnTo>
                  <a:pt x="2007761" y="2093757"/>
                </a:lnTo>
                <a:lnTo>
                  <a:pt x="2033489" y="2078526"/>
                </a:lnTo>
                <a:lnTo>
                  <a:pt x="2045559" y="2070911"/>
                </a:lnTo>
                <a:lnTo>
                  <a:pt x="2051277" y="2066786"/>
                </a:lnTo>
                <a:lnTo>
                  <a:pt x="2056994" y="2062978"/>
                </a:lnTo>
                <a:lnTo>
                  <a:pt x="2062076" y="2058853"/>
                </a:lnTo>
                <a:lnTo>
                  <a:pt x="2067476" y="2055045"/>
                </a:lnTo>
                <a:lnTo>
                  <a:pt x="2077323" y="2046795"/>
                </a:lnTo>
                <a:lnTo>
                  <a:pt x="2094475" y="2031564"/>
                </a:lnTo>
                <a:lnTo>
                  <a:pt x="2107181" y="2016016"/>
                </a:lnTo>
                <a:lnTo>
                  <a:pt x="2112898" y="2009035"/>
                </a:lnTo>
                <a:lnTo>
                  <a:pt x="2115121" y="2005544"/>
                </a:lnTo>
                <a:lnTo>
                  <a:pt x="2117027" y="2002054"/>
                </a:lnTo>
                <a:lnTo>
                  <a:pt x="2119251" y="1998881"/>
                </a:lnTo>
                <a:lnTo>
                  <a:pt x="2120839" y="1995708"/>
                </a:lnTo>
                <a:lnTo>
                  <a:pt x="2123062" y="1990948"/>
                </a:lnTo>
                <a:lnTo>
                  <a:pt x="2124968" y="1987140"/>
                </a:lnTo>
                <a:lnTo>
                  <a:pt x="2125921" y="1985237"/>
                </a:lnTo>
                <a:lnTo>
                  <a:pt x="2126874" y="1983650"/>
                </a:lnTo>
                <a:lnTo>
                  <a:pt x="2127192" y="1983333"/>
                </a:lnTo>
                <a:lnTo>
                  <a:pt x="2128145" y="1982381"/>
                </a:lnTo>
                <a:lnTo>
                  <a:pt x="2128462" y="1979208"/>
                </a:lnTo>
                <a:lnTo>
                  <a:pt x="2129415" y="1972544"/>
                </a:lnTo>
                <a:lnTo>
                  <a:pt x="2129415" y="1971275"/>
                </a:lnTo>
                <a:lnTo>
                  <a:pt x="2107816" y="1970006"/>
                </a:lnTo>
                <a:lnTo>
                  <a:pt x="2104640" y="1943351"/>
                </a:lnTo>
                <a:lnTo>
                  <a:pt x="2101781" y="1921457"/>
                </a:lnTo>
                <a:lnTo>
                  <a:pt x="2098604" y="1903053"/>
                </a:lnTo>
                <a:lnTo>
                  <a:pt x="2094793" y="1887504"/>
                </a:lnTo>
                <a:lnTo>
                  <a:pt x="2090663" y="1873543"/>
                </a:lnTo>
                <a:lnTo>
                  <a:pt x="2086217" y="1860215"/>
                </a:lnTo>
                <a:lnTo>
                  <a:pt x="2081134" y="1846254"/>
                </a:lnTo>
                <a:lnTo>
                  <a:pt x="2074146" y="1830388"/>
                </a:lnTo>
                <a:close/>
                <a:moveTo>
                  <a:pt x="604823" y="1655763"/>
                </a:moveTo>
                <a:lnTo>
                  <a:pt x="607339" y="1664401"/>
                </a:lnTo>
                <a:lnTo>
                  <a:pt x="610484" y="1672399"/>
                </a:lnTo>
                <a:lnTo>
                  <a:pt x="613314" y="1679438"/>
                </a:lnTo>
                <a:lnTo>
                  <a:pt x="616774" y="1685837"/>
                </a:lnTo>
                <a:lnTo>
                  <a:pt x="620234" y="1691595"/>
                </a:lnTo>
                <a:lnTo>
                  <a:pt x="623379" y="1696714"/>
                </a:lnTo>
                <a:lnTo>
                  <a:pt x="626838" y="1701193"/>
                </a:lnTo>
                <a:lnTo>
                  <a:pt x="630298" y="1705352"/>
                </a:lnTo>
                <a:lnTo>
                  <a:pt x="634386" y="1709512"/>
                </a:lnTo>
                <a:lnTo>
                  <a:pt x="638160" y="1713351"/>
                </a:lnTo>
                <a:lnTo>
                  <a:pt x="641620" y="1715910"/>
                </a:lnTo>
                <a:lnTo>
                  <a:pt x="644765" y="1718150"/>
                </a:lnTo>
                <a:lnTo>
                  <a:pt x="649483" y="1720709"/>
                </a:lnTo>
                <a:lnTo>
                  <a:pt x="651055" y="1721669"/>
                </a:lnTo>
                <a:lnTo>
                  <a:pt x="653257" y="1726148"/>
                </a:lnTo>
                <a:lnTo>
                  <a:pt x="657974" y="1738305"/>
                </a:lnTo>
                <a:lnTo>
                  <a:pt x="664579" y="1753662"/>
                </a:lnTo>
                <a:lnTo>
                  <a:pt x="667095" y="1761660"/>
                </a:lnTo>
                <a:lnTo>
                  <a:pt x="669296" y="1769659"/>
                </a:lnTo>
                <a:lnTo>
                  <a:pt x="669925" y="1773178"/>
                </a:lnTo>
                <a:lnTo>
                  <a:pt x="669611" y="1775737"/>
                </a:lnTo>
                <a:lnTo>
                  <a:pt x="668982" y="1777657"/>
                </a:lnTo>
                <a:lnTo>
                  <a:pt x="667409" y="1779576"/>
                </a:lnTo>
                <a:lnTo>
                  <a:pt x="665522" y="1780216"/>
                </a:lnTo>
                <a:lnTo>
                  <a:pt x="663006" y="1781176"/>
                </a:lnTo>
                <a:lnTo>
                  <a:pt x="660490" y="1781176"/>
                </a:lnTo>
                <a:lnTo>
                  <a:pt x="657345" y="1781176"/>
                </a:lnTo>
                <a:lnTo>
                  <a:pt x="654515" y="1780856"/>
                </a:lnTo>
                <a:lnTo>
                  <a:pt x="651370" y="1779896"/>
                </a:lnTo>
                <a:lnTo>
                  <a:pt x="645079" y="1778297"/>
                </a:lnTo>
                <a:lnTo>
                  <a:pt x="640362" y="1776697"/>
                </a:lnTo>
                <a:lnTo>
                  <a:pt x="636902" y="1774778"/>
                </a:lnTo>
                <a:lnTo>
                  <a:pt x="636273" y="1773818"/>
                </a:lnTo>
                <a:lnTo>
                  <a:pt x="635015" y="1772858"/>
                </a:lnTo>
                <a:lnTo>
                  <a:pt x="633443" y="1769659"/>
                </a:lnTo>
                <a:lnTo>
                  <a:pt x="632185" y="1765500"/>
                </a:lnTo>
                <a:lnTo>
                  <a:pt x="630298" y="1760701"/>
                </a:lnTo>
                <a:lnTo>
                  <a:pt x="627467" y="1749503"/>
                </a:lnTo>
                <a:lnTo>
                  <a:pt x="624951" y="1739905"/>
                </a:lnTo>
                <a:lnTo>
                  <a:pt x="623064" y="1730627"/>
                </a:lnTo>
                <a:lnTo>
                  <a:pt x="616460" y="1758461"/>
                </a:lnTo>
                <a:lnTo>
                  <a:pt x="617089" y="1761020"/>
                </a:lnTo>
                <a:lnTo>
                  <a:pt x="617089" y="1762620"/>
                </a:lnTo>
                <a:lnTo>
                  <a:pt x="617089" y="1763260"/>
                </a:lnTo>
                <a:lnTo>
                  <a:pt x="616774" y="1761660"/>
                </a:lnTo>
                <a:lnTo>
                  <a:pt x="615201" y="1757181"/>
                </a:lnTo>
                <a:lnTo>
                  <a:pt x="609855" y="1735746"/>
                </a:lnTo>
                <a:lnTo>
                  <a:pt x="607968" y="1727748"/>
                </a:lnTo>
                <a:lnTo>
                  <a:pt x="606395" y="1719749"/>
                </a:lnTo>
                <a:lnTo>
                  <a:pt x="605137" y="1712071"/>
                </a:lnTo>
                <a:lnTo>
                  <a:pt x="604508" y="1705033"/>
                </a:lnTo>
                <a:lnTo>
                  <a:pt x="603250" y="1691275"/>
                </a:lnTo>
                <a:lnTo>
                  <a:pt x="603250" y="1679438"/>
                </a:lnTo>
                <a:lnTo>
                  <a:pt x="603879" y="1669840"/>
                </a:lnTo>
                <a:lnTo>
                  <a:pt x="604194" y="1662162"/>
                </a:lnTo>
                <a:lnTo>
                  <a:pt x="604823" y="1655763"/>
                </a:lnTo>
                <a:close/>
                <a:moveTo>
                  <a:pt x="572788" y="1655763"/>
                </a:moveTo>
                <a:lnTo>
                  <a:pt x="574046" y="1662162"/>
                </a:lnTo>
                <a:lnTo>
                  <a:pt x="574361" y="1669840"/>
                </a:lnTo>
                <a:lnTo>
                  <a:pt x="574675" y="1679438"/>
                </a:lnTo>
                <a:lnTo>
                  <a:pt x="574361" y="1691275"/>
                </a:lnTo>
                <a:lnTo>
                  <a:pt x="573417" y="1705033"/>
                </a:lnTo>
                <a:lnTo>
                  <a:pt x="572788" y="1712071"/>
                </a:lnTo>
                <a:lnTo>
                  <a:pt x="571530" y="1719749"/>
                </a:lnTo>
                <a:lnTo>
                  <a:pt x="570272" y="1727748"/>
                </a:lnTo>
                <a:lnTo>
                  <a:pt x="568385" y="1735746"/>
                </a:lnTo>
                <a:lnTo>
                  <a:pt x="562724" y="1757181"/>
                </a:lnTo>
                <a:lnTo>
                  <a:pt x="561152" y="1761660"/>
                </a:lnTo>
                <a:lnTo>
                  <a:pt x="560837" y="1763260"/>
                </a:lnTo>
                <a:lnTo>
                  <a:pt x="560837" y="1762620"/>
                </a:lnTo>
                <a:lnTo>
                  <a:pt x="560837" y="1761020"/>
                </a:lnTo>
                <a:lnTo>
                  <a:pt x="561152" y="1758461"/>
                </a:lnTo>
                <a:lnTo>
                  <a:pt x="554547" y="1730627"/>
                </a:lnTo>
                <a:lnTo>
                  <a:pt x="553289" y="1736706"/>
                </a:lnTo>
                <a:lnTo>
                  <a:pt x="550144" y="1751103"/>
                </a:lnTo>
                <a:lnTo>
                  <a:pt x="548257" y="1759101"/>
                </a:lnTo>
                <a:lnTo>
                  <a:pt x="545741" y="1765819"/>
                </a:lnTo>
                <a:lnTo>
                  <a:pt x="543225" y="1771578"/>
                </a:lnTo>
                <a:lnTo>
                  <a:pt x="542281" y="1773498"/>
                </a:lnTo>
                <a:lnTo>
                  <a:pt x="541023" y="1774778"/>
                </a:lnTo>
                <a:lnTo>
                  <a:pt x="537878" y="1776697"/>
                </a:lnTo>
                <a:lnTo>
                  <a:pt x="532532" y="1778297"/>
                </a:lnTo>
                <a:lnTo>
                  <a:pt x="526556" y="1779896"/>
                </a:lnTo>
                <a:lnTo>
                  <a:pt x="523726" y="1780856"/>
                </a:lnTo>
                <a:lnTo>
                  <a:pt x="520581" y="1781176"/>
                </a:lnTo>
                <a:lnTo>
                  <a:pt x="517750" y="1781176"/>
                </a:lnTo>
                <a:lnTo>
                  <a:pt x="514605" y="1781176"/>
                </a:lnTo>
                <a:lnTo>
                  <a:pt x="512403" y="1780216"/>
                </a:lnTo>
                <a:lnTo>
                  <a:pt x="510516" y="1779576"/>
                </a:lnTo>
                <a:lnTo>
                  <a:pt x="509258" y="1777657"/>
                </a:lnTo>
                <a:lnTo>
                  <a:pt x="508000" y="1775737"/>
                </a:lnTo>
                <a:lnTo>
                  <a:pt x="508000" y="1773178"/>
                </a:lnTo>
                <a:lnTo>
                  <a:pt x="508315" y="1769659"/>
                </a:lnTo>
                <a:lnTo>
                  <a:pt x="510831" y="1761660"/>
                </a:lnTo>
                <a:lnTo>
                  <a:pt x="513661" y="1753662"/>
                </a:lnTo>
                <a:lnTo>
                  <a:pt x="519637" y="1738305"/>
                </a:lnTo>
                <a:lnTo>
                  <a:pt x="524669" y="1726148"/>
                </a:lnTo>
                <a:lnTo>
                  <a:pt x="526871" y="1721669"/>
                </a:lnTo>
                <a:lnTo>
                  <a:pt x="528129" y="1721349"/>
                </a:lnTo>
                <a:lnTo>
                  <a:pt x="531903" y="1718790"/>
                </a:lnTo>
                <a:lnTo>
                  <a:pt x="537564" y="1715270"/>
                </a:lnTo>
                <a:lnTo>
                  <a:pt x="540709" y="1712391"/>
                </a:lnTo>
                <a:lnTo>
                  <a:pt x="544168" y="1709192"/>
                </a:lnTo>
                <a:lnTo>
                  <a:pt x="547942" y="1705352"/>
                </a:lnTo>
                <a:lnTo>
                  <a:pt x="552031" y="1700873"/>
                </a:lnTo>
                <a:lnTo>
                  <a:pt x="555805" y="1695435"/>
                </a:lnTo>
                <a:lnTo>
                  <a:pt x="559265" y="1689036"/>
                </a:lnTo>
                <a:lnTo>
                  <a:pt x="563039" y="1682317"/>
                </a:lnTo>
                <a:lnTo>
                  <a:pt x="566813" y="1674319"/>
                </a:lnTo>
                <a:lnTo>
                  <a:pt x="569958" y="1665681"/>
                </a:lnTo>
                <a:lnTo>
                  <a:pt x="572788" y="1655763"/>
                </a:lnTo>
                <a:close/>
                <a:moveTo>
                  <a:pt x="1818954" y="1647825"/>
                </a:moveTo>
                <a:lnTo>
                  <a:pt x="1838895" y="1652921"/>
                </a:lnTo>
                <a:lnTo>
                  <a:pt x="1857254" y="1658335"/>
                </a:lnTo>
                <a:lnTo>
                  <a:pt x="1887641" y="1667252"/>
                </a:lnTo>
                <a:lnTo>
                  <a:pt x="1920876" y="1677444"/>
                </a:lnTo>
                <a:lnTo>
                  <a:pt x="1893022" y="1751013"/>
                </a:lnTo>
                <a:lnTo>
                  <a:pt x="1862952" y="1739548"/>
                </a:lnTo>
                <a:lnTo>
                  <a:pt x="1842377" y="1731904"/>
                </a:lnTo>
                <a:lnTo>
                  <a:pt x="1842061" y="1727764"/>
                </a:lnTo>
                <a:lnTo>
                  <a:pt x="1841744" y="1723624"/>
                </a:lnTo>
                <a:lnTo>
                  <a:pt x="1840795" y="1719802"/>
                </a:lnTo>
                <a:lnTo>
                  <a:pt x="1840162" y="1715662"/>
                </a:lnTo>
                <a:lnTo>
                  <a:pt x="1837313" y="1706744"/>
                </a:lnTo>
                <a:lnTo>
                  <a:pt x="1834147" y="1697190"/>
                </a:lnTo>
                <a:lnTo>
                  <a:pt x="1830666" y="1688272"/>
                </a:lnTo>
                <a:lnTo>
                  <a:pt x="1827500" y="1679355"/>
                </a:lnTo>
                <a:lnTo>
                  <a:pt x="1821486" y="1665979"/>
                </a:lnTo>
                <a:lnTo>
                  <a:pt x="1818321" y="1658972"/>
                </a:lnTo>
                <a:lnTo>
                  <a:pt x="1817688" y="1658016"/>
                </a:lnTo>
                <a:lnTo>
                  <a:pt x="1818954" y="1647825"/>
                </a:lnTo>
                <a:close/>
                <a:moveTo>
                  <a:pt x="471166" y="1647825"/>
                </a:moveTo>
                <a:lnTo>
                  <a:pt x="477838" y="1697288"/>
                </a:lnTo>
                <a:lnTo>
                  <a:pt x="477203" y="1698239"/>
                </a:lnTo>
                <a:lnTo>
                  <a:pt x="473072" y="1707434"/>
                </a:lnTo>
                <a:lnTo>
                  <a:pt x="465447" y="1725190"/>
                </a:lnTo>
                <a:lnTo>
                  <a:pt x="429546" y="1738190"/>
                </a:lnTo>
                <a:lnTo>
                  <a:pt x="412072" y="1744849"/>
                </a:lnTo>
                <a:lnTo>
                  <a:pt x="394280" y="1751507"/>
                </a:lnTo>
                <a:lnTo>
                  <a:pt x="362191" y="1765775"/>
                </a:lnTo>
                <a:lnTo>
                  <a:pt x="346623" y="1773068"/>
                </a:lnTo>
                <a:lnTo>
                  <a:pt x="338680" y="1776873"/>
                </a:lnTo>
                <a:lnTo>
                  <a:pt x="331055" y="1780678"/>
                </a:lnTo>
                <a:lnTo>
                  <a:pt x="316123" y="1788287"/>
                </a:lnTo>
                <a:lnTo>
                  <a:pt x="301508" y="1796214"/>
                </a:lnTo>
                <a:lnTo>
                  <a:pt x="287211" y="1804458"/>
                </a:lnTo>
                <a:lnTo>
                  <a:pt x="273549" y="1812702"/>
                </a:lnTo>
                <a:lnTo>
                  <a:pt x="247815" y="1829824"/>
                </a:lnTo>
                <a:lnTo>
                  <a:pt x="236060" y="1838702"/>
                </a:lnTo>
                <a:lnTo>
                  <a:pt x="230341" y="1842823"/>
                </a:lnTo>
                <a:lnTo>
                  <a:pt x="224940" y="1847897"/>
                </a:lnTo>
                <a:lnTo>
                  <a:pt x="219856" y="1852018"/>
                </a:lnTo>
                <a:lnTo>
                  <a:pt x="214455" y="1856457"/>
                </a:lnTo>
                <a:lnTo>
                  <a:pt x="204924" y="1865335"/>
                </a:lnTo>
                <a:lnTo>
                  <a:pt x="188403" y="1882774"/>
                </a:lnTo>
                <a:lnTo>
                  <a:pt x="176330" y="1899262"/>
                </a:lnTo>
                <a:lnTo>
                  <a:pt x="171246" y="1907189"/>
                </a:lnTo>
                <a:lnTo>
                  <a:pt x="169340" y="1910677"/>
                </a:lnTo>
                <a:lnTo>
                  <a:pt x="167434" y="1914481"/>
                </a:lnTo>
                <a:lnTo>
                  <a:pt x="165528" y="1918286"/>
                </a:lnTo>
                <a:lnTo>
                  <a:pt x="163939" y="1921457"/>
                </a:lnTo>
                <a:lnTo>
                  <a:pt x="162033" y="1926530"/>
                </a:lnTo>
                <a:lnTo>
                  <a:pt x="161080" y="1930969"/>
                </a:lnTo>
                <a:lnTo>
                  <a:pt x="160127" y="1932554"/>
                </a:lnTo>
                <a:lnTo>
                  <a:pt x="159491" y="1934457"/>
                </a:lnTo>
                <a:lnTo>
                  <a:pt x="159173" y="1935091"/>
                </a:lnTo>
                <a:lnTo>
                  <a:pt x="158856" y="1936359"/>
                </a:lnTo>
                <a:lnTo>
                  <a:pt x="157903" y="1939213"/>
                </a:lnTo>
                <a:lnTo>
                  <a:pt x="157585" y="1945871"/>
                </a:lnTo>
                <a:lnTo>
                  <a:pt x="157267" y="1948408"/>
                </a:lnTo>
                <a:lnTo>
                  <a:pt x="191580" y="1949359"/>
                </a:lnTo>
                <a:lnTo>
                  <a:pt x="196346" y="1981700"/>
                </a:lnTo>
                <a:lnTo>
                  <a:pt x="200794" y="2007700"/>
                </a:lnTo>
                <a:lnTo>
                  <a:pt x="203653" y="2019432"/>
                </a:lnTo>
                <a:lnTo>
                  <a:pt x="205877" y="2029578"/>
                </a:lnTo>
                <a:lnTo>
                  <a:pt x="208419" y="2039090"/>
                </a:lnTo>
                <a:lnTo>
                  <a:pt x="210960" y="2048285"/>
                </a:lnTo>
                <a:lnTo>
                  <a:pt x="213820" y="2056529"/>
                </a:lnTo>
                <a:lnTo>
                  <a:pt x="216679" y="2064773"/>
                </a:lnTo>
                <a:lnTo>
                  <a:pt x="222716" y="2080943"/>
                </a:lnTo>
                <a:lnTo>
                  <a:pt x="230341" y="2097431"/>
                </a:lnTo>
                <a:lnTo>
                  <a:pt x="238919" y="2116138"/>
                </a:lnTo>
                <a:lnTo>
                  <a:pt x="226210" y="2109797"/>
                </a:lnTo>
                <a:lnTo>
                  <a:pt x="214137" y="2103138"/>
                </a:lnTo>
                <a:lnTo>
                  <a:pt x="202064" y="2096163"/>
                </a:lnTo>
                <a:lnTo>
                  <a:pt x="189991" y="2089504"/>
                </a:lnTo>
                <a:lnTo>
                  <a:pt x="167116" y="2075236"/>
                </a:lnTo>
                <a:lnTo>
                  <a:pt x="144876" y="2060651"/>
                </a:lnTo>
                <a:lnTo>
                  <a:pt x="123907" y="2046066"/>
                </a:lnTo>
                <a:lnTo>
                  <a:pt x="104209" y="2031797"/>
                </a:lnTo>
                <a:lnTo>
                  <a:pt x="85782" y="2017529"/>
                </a:lnTo>
                <a:lnTo>
                  <a:pt x="69261" y="2003895"/>
                </a:lnTo>
                <a:lnTo>
                  <a:pt x="53693" y="1991212"/>
                </a:lnTo>
                <a:lnTo>
                  <a:pt x="40349" y="1979481"/>
                </a:lnTo>
                <a:lnTo>
                  <a:pt x="28276" y="1969017"/>
                </a:lnTo>
                <a:lnTo>
                  <a:pt x="18427" y="1960139"/>
                </a:lnTo>
                <a:lnTo>
                  <a:pt x="4448" y="1946823"/>
                </a:lnTo>
                <a:lnTo>
                  <a:pt x="0" y="1942066"/>
                </a:lnTo>
                <a:lnTo>
                  <a:pt x="56870" y="1944286"/>
                </a:lnTo>
                <a:lnTo>
                  <a:pt x="57823" y="1934774"/>
                </a:lnTo>
                <a:lnTo>
                  <a:pt x="59094" y="1928432"/>
                </a:lnTo>
                <a:lnTo>
                  <a:pt x="59730" y="1924311"/>
                </a:lnTo>
                <a:lnTo>
                  <a:pt x="61318" y="1918603"/>
                </a:lnTo>
                <a:lnTo>
                  <a:pt x="65131" y="1906238"/>
                </a:lnTo>
                <a:lnTo>
                  <a:pt x="69579" y="1893238"/>
                </a:lnTo>
                <a:lnTo>
                  <a:pt x="72756" y="1886262"/>
                </a:lnTo>
                <a:lnTo>
                  <a:pt x="75615" y="1879921"/>
                </a:lnTo>
                <a:lnTo>
                  <a:pt x="78792" y="1873896"/>
                </a:lnTo>
                <a:lnTo>
                  <a:pt x="82287" y="1868506"/>
                </a:lnTo>
                <a:lnTo>
                  <a:pt x="85782" y="1862165"/>
                </a:lnTo>
                <a:lnTo>
                  <a:pt x="89595" y="1855506"/>
                </a:lnTo>
                <a:lnTo>
                  <a:pt x="94043" y="1849482"/>
                </a:lnTo>
                <a:lnTo>
                  <a:pt x="98491" y="1843458"/>
                </a:lnTo>
                <a:lnTo>
                  <a:pt x="108340" y="1831726"/>
                </a:lnTo>
                <a:lnTo>
                  <a:pt x="118506" y="1819677"/>
                </a:lnTo>
                <a:lnTo>
                  <a:pt x="130262" y="1808263"/>
                </a:lnTo>
                <a:lnTo>
                  <a:pt x="142652" y="1797482"/>
                </a:lnTo>
                <a:lnTo>
                  <a:pt x="149007" y="1791775"/>
                </a:lnTo>
                <a:lnTo>
                  <a:pt x="155361" y="1786068"/>
                </a:lnTo>
                <a:lnTo>
                  <a:pt x="162033" y="1781312"/>
                </a:lnTo>
                <a:lnTo>
                  <a:pt x="169340" y="1775922"/>
                </a:lnTo>
                <a:lnTo>
                  <a:pt x="176330" y="1770848"/>
                </a:lnTo>
                <a:lnTo>
                  <a:pt x="183637" y="1765775"/>
                </a:lnTo>
                <a:lnTo>
                  <a:pt x="190627" y="1761019"/>
                </a:lnTo>
                <a:lnTo>
                  <a:pt x="198252" y="1756263"/>
                </a:lnTo>
                <a:lnTo>
                  <a:pt x="213820" y="1747068"/>
                </a:lnTo>
                <a:lnTo>
                  <a:pt x="229388" y="1737873"/>
                </a:lnTo>
                <a:lnTo>
                  <a:pt x="245591" y="1729312"/>
                </a:lnTo>
                <a:lnTo>
                  <a:pt x="262112" y="1721068"/>
                </a:lnTo>
                <a:lnTo>
                  <a:pt x="279268" y="1713459"/>
                </a:lnTo>
                <a:lnTo>
                  <a:pt x="296425" y="1705849"/>
                </a:lnTo>
                <a:lnTo>
                  <a:pt x="305003" y="1702044"/>
                </a:lnTo>
                <a:lnTo>
                  <a:pt x="313899" y="1698239"/>
                </a:lnTo>
                <a:lnTo>
                  <a:pt x="331055" y="1691581"/>
                </a:lnTo>
                <a:lnTo>
                  <a:pt x="366321" y="1678264"/>
                </a:lnTo>
                <a:lnTo>
                  <a:pt x="392691" y="1670020"/>
                </a:lnTo>
                <a:lnTo>
                  <a:pt x="419061" y="1662093"/>
                </a:lnTo>
                <a:lnTo>
                  <a:pt x="445114" y="1654801"/>
                </a:lnTo>
                <a:lnTo>
                  <a:pt x="471166" y="1647825"/>
                </a:lnTo>
                <a:close/>
                <a:moveTo>
                  <a:pt x="1722423" y="1617663"/>
                </a:moveTo>
                <a:lnTo>
                  <a:pt x="1724939" y="1626279"/>
                </a:lnTo>
                <a:lnTo>
                  <a:pt x="1728084" y="1634257"/>
                </a:lnTo>
                <a:lnTo>
                  <a:pt x="1730914" y="1641278"/>
                </a:lnTo>
                <a:lnTo>
                  <a:pt x="1734374" y="1647660"/>
                </a:lnTo>
                <a:lnTo>
                  <a:pt x="1737519" y="1653404"/>
                </a:lnTo>
                <a:lnTo>
                  <a:pt x="1740978" y="1658829"/>
                </a:lnTo>
                <a:lnTo>
                  <a:pt x="1744438" y="1663297"/>
                </a:lnTo>
                <a:lnTo>
                  <a:pt x="1747583" y="1667126"/>
                </a:lnTo>
                <a:lnTo>
                  <a:pt x="1751672" y="1671594"/>
                </a:lnTo>
                <a:lnTo>
                  <a:pt x="1755446" y="1675104"/>
                </a:lnTo>
                <a:lnTo>
                  <a:pt x="1759220" y="1677657"/>
                </a:lnTo>
                <a:lnTo>
                  <a:pt x="1762050" y="1679891"/>
                </a:lnTo>
                <a:lnTo>
                  <a:pt x="1766768" y="1682444"/>
                </a:lnTo>
                <a:lnTo>
                  <a:pt x="1768655" y="1683401"/>
                </a:lnTo>
                <a:lnTo>
                  <a:pt x="1770856" y="1688188"/>
                </a:lnTo>
                <a:lnTo>
                  <a:pt x="1775574" y="1699995"/>
                </a:lnTo>
                <a:lnTo>
                  <a:pt x="1781549" y="1715313"/>
                </a:lnTo>
                <a:lnTo>
                  <a:pt x="1784695" y="1723291"/>
                </a:lnTo>
                <a:lnTo>
                  <a:pt x="1786896" y="1731269"/>
                </a:lnTo>
                <a:lnTo>
                  <a:pt x="1787525" y="1734779"/>
                </a:lnTo>
                <a:lnTo>
                  <a:pt x="1787211" y="1737332"/>
                </a:lnTo>
                <a:lnTo>
                  <a:pt x="1786267" y="1739566"/>
                </a:lnTo>
                <a:lnTo>
                  <a:pt x="1785009" y="1741161"/>
                </a:lnTo>
                <a:lnTo>
                  <a:pt x="1783122" y="1742438"/>
                </a:lnTo>
                <a:lnTo>
                  <a:pt x="1780606" y="1742757"/>
                </a:lnTo>
                <a:lnTo>
                  <a:pt x="1777775" y="1743076"/>
                </a:lnTo>
                <a:lnTo>
                  <a:pt x="1774945" y="1742757"/>
                </a:lnTo>
                <a:lnTo>
                  <a:pt x="1771800" y="1742438"/>
                </a:lnTo>
                <a:lnTo>
                  <a:pt x="1768655" y="1741800"/>
                </a:lnTo>
                <a:lnTo>
                  <a:pt x="1762679" y="1739885"/>
                </a:lnTo>
                <a:lnTo>
                  <a:pt x="1757647" y="1738289"/>
                </a:lnTo>
                <a:lnTo>
                  <a:pt x="1754502" y="1736375"/>
                </a:lnTo>
                <a:lnTo>
                  <a:pt x="1753559" y="1735417"/>
                </a:lnTo>
                <a:lnTo>
                  <a:pt x="1752615" y="1734460"/>
                </a:lnTo>
                <a:lnTo>
                  <a:pt x="1751043" y="1731269"/>
                </a:lnTo>
                <a:lnTo>
                  <a:pt x="1749470" y="1727120"/>
                </a:lnTo>
                <a:lnTo>
                  <a:pt x="1747583" y="1722334"/>
                </a:lnTo>
                <a:lnTo>
                  <a:pt x="1744752" y="1711803"/>
                </a:lnTo>
                <a:lnTo>
                  <a:pt x="1742551" y="1701591"/>
                </a:lnTo>
                <a:lnTo>
                  <a:pt x="1740664" y="1692337"/>
                </a:lnTo>
                <a:lnTo>
                  <a:pt x="1733745" y="1720100"/>
                </a:lnTo>
                <a:lnTo>
                  <a:pt x="1734374" y="1722653"/>
                </a:lnTo>
                <a:lnTo>
                  <a:pt x="1734688" y="1724248"/>
                </a:lnTo>
                <a:lnTo>
                  <a:pt x="1734688" y="1724886"/>
                </a:lnTo>
                <a:lnTo>
                  <a:pt x="1733745" y="1723291"/>
                </a:lnTo>
                <a:lnTo>
                  <a:pt x="1732801" y="1719142"/>
                </a:lnTo>
                <a:lnTo>
                  <a:pt x="1727140" y="1697442"/>
                </a:lnTo>
                <a:lnTo>
                  <a:pt x="1725253" y="1689464"/>
                </a:lnTo>
                <a:lnTo>
                  <a:pt x="1723995" y="1681806"/>
                </a:lnTo>
                <a:lnTo>
                  <a:pt x="1722737" y="1674147"/>
                </a:lnTo>
                <a:lnTo>
                  <a:pt x="1722108" y="1666807"/>
                </a:lnTo>
                <a:lnTo>
                  <a:pt x="1720850" y="1653404"/>
                </a:lnTo>
                <a:lnTo>
                  <a:pt x="1720850" y="1641278"/>
                </a:lnTo>
                <a:lnTo>
                  <a:pt x="1721165" y="1631704"/>
                </a:lnTo>
                <a:lnTo>
                  <a:pt x="1721479" y="1624045"/>
                </a:lnTo>
                <a:lnTo>
                  <a:pt x="1722423" y="1617663"/>
                </a:lnTo>
                <a:close/>
                <a:moveTo>
                  <a:pt x="1690388" y="1617663"/>
                </a:moveTo>
                <a:lnTo>
                  <a:pt x="1691017" y="1624045"/>
                </a:lnTo>
                <a:lnTo>
                  <a:pt x="1691646" y="1631704"/>
                </a:lnTo>
                <a:lnTo>
                  <a:pt x="1692275" y="1641278"/>
                </a:lnTo>
                <a:lnTo>
                  <a:pt x="1691646" y="1653404"/>
                </a:lnTo>
                <a:lnTo>
                  <a:pt x="1691017" y="1666807"/>
                </a:lnTo>
                <a:lnTo>
                  <a:pt x="1689759" y="1674147"/>
                </a:lnTo>
                <a:lnTo>
                  <a:pt x="1688816" y="1681806"/>
                </a:lnTo>
                <a:lnTo>
                  <a:pt x="1687243" y="1689464"/>
                </a:lnTo>
                <a:lnTo>
                  <a:pt x="1685356" y="1697442"/>
                </a:lnTo>
                <a:lnTo>
                  <a:pt x="1680009" y="1719142"/>
                </a:lnTo>
                <a:lnTo>
                  <a:pt x="1678751" y="1723291"/>
                </a:lnTo>
                <a:lnTo>
                  <a:pt x="1678122" y="1724886"/>
                </a:lnTo>
                <a:lnTo>
                  <a:pt x="1678122" y="1724248"/>
                </a:lnTo>
                <a:lnTo>
                  <a:pt x="1678437" y="1722653"/>
                </a:lnTo>
                <a:lnTo>
                  <a:pt x="1678751" y="1720100"/>
                </a:lnTo>
                <a:lnTo>
                  <a:pt x="1672147" y="1692337"/>
                </a:lnTo>
                <a:lnTo>
                  <a:pt x="1670889" y="1698719"/>
                </a:lnTo>
                <a:lnTo>
                  <a:pt x="1667429" y="1712760"/>
                </a:lnTo>
                <a:lnTo>
                  <a:pt x="1665228" y="1720738"/>
                </a:lnTo>
                <a:lnTo>
                  <a:pt x="1663026" y="1728078"/>
                </a:lnTo>
                <a:lnTo>
                  <a:pt x="1660825" y="1733184"/>
                </a:lnTo>
                <a:lnTo>
                  <a:pt x="1659881" y="1735098"/>
                </a:lnTo>
                <a:lnTo>
                  <a:pt x="1658623" y="1736375"/>
                </a:lnTo>
                <a:lnTo>
                  <a:pt x="1655164" y="1738289"/>
                </a:lnTo>
                <a:lnTo>
                  <a:pt x="1650131" y="1739885"/>
                </a:lnTo>
                <a:lnTo>
                  <a:pt x="1644156" y="1741800"/>
                </a:lnTo>
                <a:lnTo>
                  <a:pt x="1641011" y="1742438"/>
                </a:lnTo>
                <a:lnTo>
                  <a:pt x="1637866" y="1742757"/>
                </a:lnTo>
                <a:lnTo>
                  <a:pt x="1634721" y="1743076"/>
                </a:lnTo>
                <a:lnTo>
                  <a:pt x="1632205" y="1742757"/>
                </a:lnTo>
                <a:lnTo>
                  <a:pt x="1630003" y="1742438"/>
                </a:lnTo>
                <a:lnTo>
                  <a:pt x="1627802" y="1741161"/>
                </a:lnTo>
                <a:lnTo>
                  <a:pt x="1626544" y="1739566"/>
                </a:lnTo>
                <a:lnTo>
                  <a:pt x="1625600" y="1737332"/>
                </a:lnTo>
                <a:lnTo>
                  <a:pt x="1625600" y="1734779"/>
                </a:lnTo>
                <a:lnTo>
                  <a:pt x="1625915" y="1731269"/>
                </a:lnTo>
                <a:lnTo>
                  <a:pt x="1628431" y="1723291"/>
                </a:lnTo>
                <a:lnTo>
                  <a:pt x="1630947" y="1715313"/>
                </a:lnTo>
                <a:lnTo>
                  <a:pt x="1636922" y="1699995"/>
                </a:lnTo>
                <a:lnTo>
                  <a:pt x="1642269" y="1688188"/>
                </a:lnTo>
                <a:lnTo>
                  <a:pt x="1644156" y="1683401"/>
                </a:lnTo>
                <a:lnTo>
                  <a:pt x="1645728" y="1683082"/>
                </a:lnTo>
                <a:lnTo>
                  <a:pt x="1649188" y="1681167"/>
                </a:lnTo>
                <a:lnTo>
                  <a:pt x="1654849" y="1677338"/>
                </a:lnTo>
                <a:lnTo>
                  <a:pt x="1658309" y="1674147"/>
                </a:lnTo>
                <a:lnTo>
                  <a:pt x="1661454" y="1671275"/>
                </a:lnTo>
                <a:lnTo>
                  <a:pt x="1665228" y="1667126"/>
                </a:lnTo>
                <a:lnTo>
                  <a:pt x="1669002" y="1662659"/>
                </a:lnTo>
                <a:lnTo>
                  <a:pt x="1673090" y="1657234"/>
                </a:lnTo>
                <a:lnTo>
                  <a:pt x="1676864" y="1651170"/>
                </a:lnTo>
                <a:lnTo>
                  <a:pt x="1680638" y="1644150"/>
                </a:lnTo>
                <a:lnTo>
                  <a:pt x="1684098" y="1636172"/>
                </a:lnTo>
                <a:lnTo>
                  <a:pt x="1687243" y="1627556"/>
                </a:lnTo>
                <a:lnTo>
                  <a:pt x="1690388" y="1617663"/>
                </a:lnTo>
                <a:close/>
                <a:moveTo>
                  <a:pt x="752205" y="1595438"/>
                </a:moveTo>
                <a:lnTo>
                  <a:pt x="760414" y="1653904"/>
                </a:lnTo>
                <a:lnTo>
                  <a:pt x="728212" y="1659909"/>
                </a:lnTo>
                <a:lnTo>
                  <a:pt x="704851" y="1663701"/>
                </a:lnTo>
                <a:lnTo>
                  <a:pt x="713374" y="1600495"/>
                </a:lnTo>
                <a:lnTo>
                  <a:pt x="719057" y="1599863"/>
                </a:lnTo>
                <a:lnTo>
                  <a:pt x="752205" y="1595438"/>
                </a:lnTo>
                <a:close/>
                <a:moveTo>
                  <a:pt x="1462714" y="1589088"/>
                </a:moveTo>
                <a:lnTo>
                  <a:pt x="1492809" y="1592290"/>
                </a:lnTo>
                <a:lnTo>
                  <a:pt x="1522586" y="1595493"/>
                </a:lnTo>
                <a:lnTo>
                  <a:pt x="1523536" y="1591009"/>
                </a:lnTo>
                <a:lnTo>
                  <a:pt x="1531456" y="1596453"/>
                </a:lnTo>
                <a:lnTo>
                  <a:pt x="1534307" y="1596774"/>
                </a:lnTo>
                <a:lnTo>
                  <a:pt x="1547295" y="1598375"/>
                </a:lnTo>
                <a:lnTo>
                  <a:pt x="1560916" y="1599656"/>
                </a:lnTo>
                <a:lnTo>
                  <a:pt x="1587209" y="1603498"/>
                </a:lnTo>
                <a:lnTo>
                  <a:pt x="1591961" y="1638403"/>
                </a:lnTo>
                <a:lnTo>
                  <a:pt x="1598613" y="1643207"/>
                </a:lnTo>
                <a:lnTo>
                  <a:pt x="1592911" y="1644487"/>
                </a:lnTo>
                <a:lnTo>
                  <a:pt x="1594812" y="1658577"/>
                </a:lnTo>
                <a:lnTo>
                  <a:pt x="1593861" y="1659538"/>
                </a:lnTo>
                <a:lnTo>
                  <a:pt x="1591644" y="1663701"/>
                </a:lnTo>
                <a:lnTo>
                  <a:pt x="1579923" y="1661459"/>
                </a:lnTo>
                <a:lnTo>
                  <a:pt x="1568202" y="1659218"/>
                </a:lnTo>
                <a:lnTo>
                  <a:pt x="1544444" y="1655055"/>
                </a:lnTo>
                <a:lnTo>
                  <a:pt x="1530822" y="1658577"/>
                </a:lnTo>
                <a:lnTo>
                  <a:pt x="1521952" y="1661139"/>
                </a:lnTo>
                <a:lnTo>
                  <a:pt x="1515300" y="1663381"/>
                </a:lnTo>
                <a:lnTo>
                  <a:pt x="1516567" y="1650572"/>
                </a:lnTo>
                <a:lnTo>
                  <a:pt x="1487740" y="1645768"/>
                </a:lnTo>
                <a:lnTo>
                  <a:pt x="1458913" y="1641605"/>
                </a:lnTo>
                <a:lnTo>
                  <a:pt x="1462714" y="1589088"/>
                </a:lnTo>
                <a:close/>
                <a:moveTo>
                  <a:pt x="725488" y="1373188"/>
                </a:moveTo>
                <a:lnTo>
                  <a:pt x="815523" y="1389804"/>
                </a:lnTo>
                <a:lnTo>
                  <a:pt x="816801" y="1390443"/>
                </a:lnTo>
                <a:lnTo>
                  <a:pt x="818397" y="1390762"/>
                </a:lnTo>
                <a:lnTo>
                  <a:pt x="820951" y="1392360"/>
                </a:lnTo>
                <a:lnTo>
                  <a:pt x="823824" y="1394596"/>
                </a:lnTo>
                <a:lnTo>
                  <a:pt x="826059" y="1397472"/>
                </a:lnTo>
                <a:lnTo>
                  <a:pt x="827975" y="1401307"/>
                </a:lnTo>
                <a:lnTo>
                  <a:pt x="829891" y="1405461"/>
                </a:lnTo>
                <a:lnTo>
                  <a:pt x="831168" y="1409934"/>
                </a:lnTo>
                <a:lnTo>
                  <a:pt x="832764" y="1415046"/>
                </a:lnTo>
                <a:lnTo>
                  <a:pt x="834999" y="1425910"/>
                </a:lnTo>
                <a:lnTo>
                  <a:pt x="836915" y="1437094"/>
                </a:lnTo>
                <a:lnTo>
                  <a:pt x="838511" y="1448597"/>
                </a:lnTo>
                <a:lnTo>
                  <a:pt x="839469" y="1460100"/>
                </a:lnTo>
                <a:lnTo>
                  <a:pt x="839788" y="1463615"/>
                </a:lnTo>
                <a:lnTo>
                  <a:pt x="839788" y="1466491"/>
                </a:lnTo>
                <a:lnTo>
                  <a:pt x="839150" y="1468728"/>
                </a:lnTo>
                <a:lnTo>
                  <a:pt x="838511" y="1469686"/>
                </a:lnTo>
                <a:lnTo>
                  <a:pt x="837553" y="1470325"/>
                </a:lnTo>
                <a:lnTo>
                  <a:pt x="836276" y="1470325"/>
                </a:lnTo>
                <a:lnTo>
                  <a:pt x="834680" y="1469367"/>
                </a:lnTo>
                <a:lnTo>
                  <a:pt x="833083" y="1468408"/>
                </a:lnTo>
                <a:lnTo>
                  <a:pt x="829891" y="1464574"/>
                </a:lnTo>
                <a:lnTo>
                  <a:pt x="826059" y="1459461"/>
                </a:lnTo>
                <a:lnTo>
                  <a:pt x="822547" y="1454349"/>
                </a:lnTo>
                <a:lnTo>
                  <a:pt x="819993" y="1448278"/>
                </a:lnTo>
                <a:lnTo>
                  <a:pt x="818397" y="1444124"/>
                </a:lnTo>
                <a:lnTo>
                  <a:pt x="817120" y="1440289"/>
                </a:lnTo>
                <a:lnTo>
                  <a:pt x="816801" y="1438053"/>
                </a:lnTo>
                <a:lnTo>
                  <a:pt x="816481" y="1434218"/>
                </a:lnTo>
                <a:lnTo>
                  <a:pt x="815843" y="1431662"/>
                </a:lnTo>
                <a:lnTo>
                  <a:pt x="814885" y="1430384"/>
                </a:lnTo>
                <a:lnTo>
                  <a:pt x="814246" y="1429745"/>
                </a:lnTo>
                <a:lnTo>
                  <a:pt x="812969" y="1428786"/>
                </a:lnTo>
                <a:lnTo>
                  <a:pt x="812331" y="1428467"/>
                </a:lnTo>
                <a:lnTo>
                  <a:pt x="811692" y="1428786"/>
                </a:lnTo>
                <a:lnTo>
                  <a:pt x="810415" y="1428786"/>
                </a:lnTo>
                <a:lnTo>
                  <a:pt x="809776" y="1429745"/>
                </a:lnTo>
                <a:lnTo>
                  <a:pt x="808499" y="1430384"/>
                </a:lnTo>
                <a:lnTo>
                  <a:pt x="807861" y="1431662"/>
                </a:lnTo>
                <a:lnTo>
                  <a:pt x="806903" y="1433579"/>
                </a:lnTo>
                <a:lnTo>
                  <a:pt x="805945" y="1437094"/>
                </a:lnTo>
                <a:lnTo>
                  <a:pt x="805307" y="1439970"/>
                </a:lnTo>
                <a:lnTo>
                  <a:pt x="804668" y="1443165"/>
                </a:lnTo>
                <a:lnTo>
                  <a:pt x="804349" y="1450514"/>
                </a:lnTo>
                <a:lnTo>
                  <a:pt x="804029" y="1453390"/>
                </a:lnTo>
                <a:lnTo>
                  <a:pt x="803391" y="1456585"/>
                </a:lnTo>
                <a:lnTo>
                  <a:pt x="802433" y="1459461"/>
                </a:lnTo>
                <a:lnTo>
                  <a:pt x="801475" y="1461698"/>
                </a:lnTo>
                <a:lnTo>
                  <a:pt x="799879" y="1464574"/>
                </a:lnTo>
                <a:lnTo>
                  <a:pt x="797963" y="1466491"/>
                </a:lnTo>
                <a:lnTo>
                  <a:pt x="796048" y="1468408"/>
                </a:lnTo>
                <a:lnTo>
                  <a:pt x="793813" y="1469686"/>
                </a:lnTo>
                <a:lnTo>
                  <a:pt x="791259" y="1470964"/>
                </a:lnTo>
                <a:lnTo>
                  <a:pt x="788066" y="1471923"/>
                </a:lnTo>
                <a:lnTo>
                  <a:pt x="785192" y="1472881"/>
                </a:lnTo>
                <a:lnTo>
                  <a:pt x="781361" y="1473201"/>
                </a:lnTo>
                <a:lnTo>
                  <a:pt x="777530" y="1473201"/>
                </a:lnTo>
                <a:lnTo>
                  <a:pt x="773060" y="1473201"/>
                </a:lnTo>
                <a:lnTo>
                  <a:pt x="769867" y="1472562"/>
                </a:lnTo>
                <a:lnTo>
                  <a:pt x="766674" y="1471603"/>
                </a:lnTo>
                <a:lnTo>
                  <a:pt x="763801" y="1470645"/>
                </a:lnTo>
                <a:lnTo>
                  <a:pt x="760927" y="1468728"/>
                </a:lnTo>
                <a:lnTo>
                  <a:pt x="758373" y="1466810"/>
                </a:lnTo>
                <a:lnTo>
                  <a:pt x="755500" y="1464574"/>
                </a:lnTo>
                <a:lnTo>
                  <a:pt x="753265" y="1461698"/>
                </a:lnTo>
                <a:lnTo>
                  <a:pt x="751030" y="1459142"/>
                </a:lnTo>
                <a:lnTo>
                  <a:pt x="746879" y="1452751"/>
                </a:lnTo>
                <a:lnTo>
                  <a:pt x="743048" y="1445721"/>
                </a:lnTo>
                <a:lnTo>
                  <a:pt x="739856" y="1437733"/>
                </a:lnTo>
                <a:lnTo>
                  <a:pt x="736663" y="1429745"/>
                </a:lnTo>
                <a:lnTo>
                  <a:pt x="734428" y="1422076"/>
                </a:lnTo>
                <a:lnTo>
                  <a:pt x="732193" y="1413129"/>
                </a:lnTo>
                <a:lnTo>
                  <a:pt x="730277" y="1404182"/>
                </a:lnTo>
                <a:lnTo>
                  <a:pt x="728362" y="1395875"/>
                </a:lnTo>
                <a:lnTo>
                  <a:pt x="727404" y="1388525"/>
                </a:lnTo>
                <a:lnTo>
                  <a:pt x="725807" y="1377342"/>
                </a:lnTo>
                <a:lnTo>
                  <a:pt x="725488" y="1373188"/>
                </a:lnTo>
                <a:close/>
                <a:moveTo>
                  <a:pt x="1574800" y="1371600"/>
                </a:moveTo>
                <a:lnTo>
                  <a:pt x="1574165" y="1375754"/>
                </a:lnTo>
                <a:lnTo>
                  <a:pt x="1572578" y="1386937"/>
                </a:lnTo>
                <a:lnTo>
                  <a:pt x="1571308" y="1394287"/>
                </a:lnTo>
                <a:lnTo>
                  <a:pt x="1570038" y="1402914"/>
                </a:lnTo>
                <a:lnTo>
                  <a:pt x="1568133" y="1411541"/>
                </a:lnTo>
                <a:lnTo>
                  <a:pt x="1565275" y="1420488"/>
                </a:lnTo>
                <a:lnTo>
                  <a:pt x="1562735" y="1429115"/>
                </a:lnTo>
                <a:lnTo>
                  <a:pt x="1559878" y="1437104"/>
                </a:lnTo>
                <a:lnTo>
                  <a:pt x="1556703" y="1444772"/>
                </a:lnTo>
                <a:lnTo>
                  <a:pt x="1552893" y="1451483"/>
                </a:lnTo>
                <a:lnTo>
                  <a:pt x="1548765" y="1457873"/>
                </a:lnTo>
                <a:lnTo>
                  <a:pt x="1546543" y="1460749"/>
                </a:lnTo>
                <a:lnTo>
                  <a:pt x="1544003" y="1463305"/>
                </a:lnTo>
                <a:lnTo>
                  <a:pt x="1541780" y="1465542"/>
                </a:lnTo>
                <a:lnTo>
                  <a:pt x="1539240" y="1467459"/>
                </a:lnTo>
                <a:lnTo>
                  <a:pt x="1536065" y="1469057"/>
                </a:lnTo>
                <a:lnTo>
                  <a:pt x="1533525" y="1470015"/>
                </a:lnTo>
                <a:lnTo>
                  <a:pt x="1530350" y="1471293"/>
                </a:lnTo>
                <a:lnTo>
                  <a:pt x="1527175" y="1471613"/>
                </a:lnTo>
                <a:lnTo>
                  <a:pt x="1523048" y="1471613"/>
                </a:lnTo>
                <a:lnTo>
                  <a:pt x="1518920" y="1471613"/>
                </a:lnTo>
                <a:lnTo>
                  <a:pt x="1515428" y="1471293"/>
                </a:lnTo>
                <a:lnTo>
                  <a:pt x="1511935" y="1470654"/>
                </a:lnTo>
                <a:lnTo>
                  <a:pt x="1509078" y="1469696"/>
                </a:lnTo>
                <a:lnTo>
                  <a:pt x="1506538" y="1468098"/>
                </a:lnTo>
                <a:lnTo>
                  <a:pt x="1503998" y="1466820"/>
                </a:lnTo>
                <a:lnTo>
                  <a:pt x="1502410" y="1464903"/>
                </a:lnTo>
                <a:lnTo>
                  <a:pt x="1500823" y="1462986"/>
                </a:lnTo>
                <a:lnTo>
                  <a:pt x="1499235" y="1460429"/>
                </a:lnTo>
                <a:lnTo>
                  <a:pt x="1498283" y="1457873"/>
                </a:lnTo>
                <a:lnTo>
                  <a:pt x="1497013" y="1454997"/>
                </a:lnTo>
                <a:lnTo>
                  <a:pt x="1496378" y="1451802"/>
                </a:lnTo>
                <a:lnTo>
                  <a:pt x="1495743" y="1448926"/>
                </a:lnTo>
                <a:lnTo>
                  <a:pt x="1495425" y="1441897"/>
                </a:lnTo>
                <a:lnTo>
                  <a:pt x="1495108" y="1439340"/>
                </a:lnTo>
                <a:lnTo>
                  <a:pt x="1494790" y="1437423"/>
                </a:lnTo>
                <a:lnTo>
                  <a:pt x="1494473" y="1435186"/>
                </a:lnTo>
                <a:lnTo>
                  <a:pt x="1493838" y="1432950"/>
                </a:lnTo>
                <a:lnTo>
                  <a:pt x="1493203" y="1431033"/>
                </a:lnTo>
                <a:lnTo>
                  <a:pt x="1492568" y="1429754"/>
                </a:lnTo>
                <a:lnTo>
                  <a:pt x="1491298" y="1428476"/>
                </a:lnTo>
                <a:lnTo>
                  <a:pt x="1490663" y="1427837"/>
                </a:lnTo>
                <a:lnTo>
                  <a:pt x="1489393" y="1427518"/>
                </a:lnTo>
                <a:lnTo>
                  <a:pt x="1488440" y="1426879"/>
                </a:lnTo>
                <a:lnTo>
                  <a:pt x="1487488" y="1427518"/>
                </a:lnTo>
                <a:lnTo>
                  <a:pt x="1486535" y="1427837"/>
                </a:lnTo>
                <a:lnTo>
                  <a:pt x="1485583" y="1428476"/>
                </a:lnTo>
                <a:lnTo>
                  <a:pt x="1484948" y="1429754"/>
                </a:lnTo>
                <a:lnTo>
                  <a:pt x="1484313" y="1431033"/>
                </a:lnTo>
                <a:lnTo>
                  <a:pt x="1483995" y="1432630"/>
                </a:lnTo>
                <a:lnTo>
                  <a:pt x="1483360" y="1434547"/>
                </a:lnTo>
                <a:lnTo>
                  <a:pt x="1483360" y="1436784"/>
                </a:lnTo>
                <a:lnTo>
                  <a:pt x="1483043" y="1438701"/>
                </a:lnTo>
                <a:lnTo>
                  <a:pt x="1482725" y="1441258"/>
                </a:lnTo>
                <a:lnTo>
                  <a:pt x="1481455" y="1444453"/>
                </a:lnTo>
                <a:lnTo>
                  <a:pt x="1478915" y="1450524"/>
                </a:lnTo>
                <a:lnTo>
                  <a:pt x="1475423" y="1456595"/>
                </a:lnTo>
                <a:lnTo>
                  <a:pt x="1471930" y="1462027"/>
                </a:lnTo>
                <a:lnTo>
                  <a:pt x="1469708" y="1464903"/>
                </a:lnTo>
                <a:lnTo>
                  <a:pt x="1467168" y="1466820"/>
                </a:lnTo>
                <a:lnTo>
                  <a:pt x="1464945" y="1468098"/>
                </a:lnTo>
                <a:lnTo>
                  <a:pt x="1463675" y="1468737"/>
                </a:lnTo>
                <a:lnTo>
                  <a:pt x="1462723" y="1468737"/>
                </a:lnTo>
                <a:lnTo>
                  <a:pt x="1462088" y="1468098"/>
                </a:lnTo>
                <a:lnTo>
                  <a:pt x="1461770" y="1467459"/>
                </a:lnTo>
                <a:lnTo>
                  <a:pt x="1460818" y="1466181"/>
                </a:lnTo>
                <a:lnTo>
                  <a:pt x="1460500" y="1462986"/>
                </a:lnTo>
                <a:lnTo>
                  <a:pt x="1460818" y="1458512"/>
                </a:lnTo>
                <a:lnTo>
                  <a:pt x="1462088" y="1447329"/>
                </a:lnTo>
                <a:lnTo>
                  <a:pt x="1463675" y="1435826"/>
                </a:lnTo>
                <a:lnTo>
                  <a:pt x="1465263" y="1424322"/>
                </a:lnTo>
                <a:lnTo>
                  <a:pt x="1467803" y="1413458"/>
                </a:lnTo>
                <a:lnTo>
                  <a:pt x="1469073" y="1408346"/>
                </a:lnTo>
                <a:lnTo>
                  <a:pt x="1470978" y="1403873"/>
                </a:lnTo>
                <a:lnTo>
                  <a:pt x="1472565" y="1399719"/>
                </a:lnTo>
                <a:lnTo>
                  <a:pt x="1474788" y="1395884"/>
                </a:lnTo>
                <a:lnTo>
                  <a:pt x="1476693" y="1393328"/>
                </a:lnTo>
                <a:lnTo>
                  <a:pt x="1479233" y="1390772"/>
                </a:lnTo>
                <a:lnTo>
                  <a:pt x="1482090" y="1389174"/>
                </a:lnTo>
                <a:lnTo>
                  <a:pt x="1483360" y="1388855"/>
                </a:lnTo>
                <a:lnTo>
                  <a:pt x="1484948" y="1388535"/>
                </a:lnTo>
                <a:lnTo>
                  <a:pt x="1574800" y="1371600"/>
                </a:lnTo>
                <a:close/>
                <a:moveTo>
                  <a:pt x="325438" y="1127125"/>
                </a:moveTo>
                <a:lnTo>
                  <a:pt x="380683" y="1141095"/>
                </a:lnTo>
                <a:lnTo>
                  <a:pt x="381953" y="1141730"/>
                </a:lnTo>
                <a:lnTo>
                  <a:pt x="383858" y="1143000"/>
                </a:lnTo>
                <a:lnTo>
                  <a:pt x="385446" y="1144905"/>
                </a:lnTo>
                <a:lnTo>
                  <a:pt x="386716" y="1147445"/>
                </a:lnTo>
                <a:lnTo>
                  <a:pt x="387986" y="1150302"/>
                </a:lnTo>
                <a:lnTo>
                  <a:pt x="389256" y="1153477"/>
                </a:lnTo>
                <a:lnTo>
                  <a:pt x="391161" y="1161415"/>
                </a:lnTo>
                <a:lnTo>
                  <a:pt x="392748" y="1170305"/>
                </a:lnTo>
                <a:lnTo>
                  <a:pt x="393701" y="1179830"/>
                </a:lnTo>
                <a:lnTo>
                  <a:pt x="395288" y="1198562"/>
                </a:lnTo>
                <a:lnTo>
                  <a:pt x="395288" y="1202372"/>
                </a:lnTo>
                <a:lnTo>
                  <a:pt x="395288" y="1204595"/>
                </a:lnTo>
                <a:lnTo>
                  <a:pt x="394336" y="1206500"/>
                </a:lnTo>
                <a:lnTo>
                  <a:pt x="393701" y="1206817"/>
                </a:lnTo>
                <a:lnTo>
                  <a:pt x="393066" y="1206817"/>
                </a:lnTo>
                <a:lnTo>
                  <a:pt x="391796" y="1205865"/>
                </a:lnTo>
                <a:lnTo>
                  <a:pt x="390208" y="1204277"/>
                </a:lnTo>
                <a:lnTo>
                  <a:pt x="388938" y="1202372"/>
                </a:lnTo>
                <a:lnTo>
                  <a:pt x="386081" y="1197292"/>
                </a:lnTo>
                <a:lnTo>
                  <a:pt x="383858" y="1191577"/>
                </a:lnTo>
                <a:lnTo>
                  <a:pt x="381953" y="1185545"/>
                </a:lnTo>
                <a:lnTo>
                  <a:pt x="381636" y="1183005"/>
                </a:lnTo>
                <a:lnTo>
                  <a:pt x="381318" y="1180465"/>
                </a:lnTo>
                <a:lnTo>
                  <a:pt x="381001" y="1177290"/>
                </a:lnTo>
                <a:lnTo>
                  <a:pt x="380048" y="1174750"/>
                </a:lnTo>
                <a:lnTo>
                  <a:pt x="379731" y="1173480"/>
                </a:lnTo>
                <a:lnTo>
                  <a:pt x="379096" y="1172845"/>
                </a:lnTo>
                <a:lnTo>
                  <a:pt x="378461" y="1172845"/>
                </a:lnTo>
                <a:lnTo>
                  <a:pt x="377508" y="1172210"/>
                </a:lnTo>
                <a:lnTo>
                  <a:pt x="376873" y="1172845"/>
                </a:lnTo>
                <a:lnTo>
                  <a:pt x="376556" y="1173480"/>
                </a:lnTo>
                <a:lnTo>
                  <a:pt x="375603" y="1174115"/>
                </a:lnTo>
                <a:lnTo>
                  <a:pt x="374968" y="1175702"/>
                </a:lnTo>
                <a:lnTo>
                  <a:pt x="374333" y="1179512"/>
                </a:lnTo>
                <a:lnTo>
                  <a:pt x="373698" y="1184592"/>
                </a:lnTo>
                <a:lnTo>
                  <a:pt x="373698" y="1190625"/>
                </a:lnTo>
                <a:lnTo>
                  <a:pt x="373063" y="1196022"/>
                </a:lnTo>
                <a:lnTo>
                  <a:pt x="371476" y="1200150"/>
                </a:lnTo>
                <a:lnTo>
                  <a:pt x="370841" y="1202055"/>
                </a:lnTo>
                <a:lnTo>
                  <a:pt x="369571" y="1203960"/>
                </a:lnTo>
                <a:lnTo>
                  <a:pt x="368618" y="1205547"/>
                </a:lnTo>
                <a:lnTo>
                  <a:pt x="367031" y="1206500"/>
                </a:lnTo>
                <a:lnTo>
                  <a:pt x="365443" y="1207770"/>
                </a:lnTo>
                <a:lnTo>
                  <a:pt x="363538" y="1208405"/>
                </a:lnTo>
                <a:lnTo>
                  <a:pt x="361633" y="1209040"/>
                </a:lnTo>
                <a:lnTo>
                  <a:pt x="359411" y="1209675"/>
                </a:lnTo>
                <a:lnTo>
                  <a:pt x="357188" y="1209675"/>
                </a:lnTo>
                <a:lnTo>
                  <a:pt x="354648" y="1209675"/>
                </a:lnTo>
                <a:lnTo>
                  <a:pt x="352426" y="1208722"/>
                </a:lnTo>
                <a:lnTo>
                  <a:pt x="350203" y="1208087"/>
                </a:lnTo>
                <a:lnTo>
                  <a:pt x="348298" y="1206817"/>
                </a:lnTo>
                <a:lnTo>
                  <a:pt x="346393" y="1204912"/>
                </a:lnTo>
                <a:lnTo>
                  <a:pt x="344488" y="1203325"/>
                </a:lnTo>
                <a:lnTo>
                  <a:pt x="342901" y="1200785"/>
                </a:lnTo>
                <a:lnTo>
                  <a:pt x="339726" y="1195705"/>
                </a:lnTo>
                <a:lnTo>
                  <a:pt x="336868" y="1189355"/>
                </a:lnTo>
                <a:lnTo>
                  <a:pt x="334646" y="1182052"/>
                </a:lnTo>
                <a:lnTo>
                  <a:pt x="332423" y="1175067"/>
                </a:lnTo>
                <a:lnTo>
                  <a:pt x="330836" y="1167447"/>
                </a:lnTo>
                <a:lnTo>
                  <a:pt x="329566" y="1159827"/>
                </a:lnTo>
                <a:lnTo>
                  <a:pt x="327978" y="1152525"/>
                </a:lnTo>
                <a:lnTo>
                  <a:pt x="326391" y="1139507"/>
                </a:lnTo>
                <a:lnTo>
                  <a:pt x="325438" y="1127125"/>
                </a:lnTo>
                <a:close/>
                <a:moveTo>
                  <a:pt x="1965325" y="1058863"/>
                </a:moveTo>
                <a:lnTo>
                  <a:pt x="1964373" y="1071293"/>
                </a:lnTo>
                <a:lnTo>
                  <a:pt x="1962785" y="1084361"/>
                </a:lnTo>
                <a:lnTo>
                  <a:pt x="1961833" y="1091692"/>
                </a:lnTo>
                <a:lnTo>
                  <a:pt x="1960245" y="1099022"/>
                </a:lnTo>
                <a:lnTo>
                  <a:pt x="1958340" y="1106672"/>
                </a:lnTo>
                <a:lnTo>
                  <a:pt x="1956118" y="1114321"/>
                </a:lnTo>
                <a:lnTo>
                  <a:pt x="1953895" y="1121014"/>
                </a:lnTo>
                <a:lnTo>
                  <a:pt x="1951038" y="1127389"/>
                </a:lnTo>
                <a:lnTo>
                  <a:pt x="1948180" y="1132807"/>
                </a:lnTo>
                <a:lnTo>
                  <a:pt x="1946275" y="1135038"/>
                </a:lnTo>
                <a:lnTo>
                  <a:pt x="1944370" y="1136951"/>
                </a:lnTo>
                <a:lnTo>
                  <a:pt x="1942465" y="1138863"/>
                </a:lnTo>
                <a:lnTo>
                  <a:pt x="1940560" y="1139819"/>
                </a:lnTo>
                <a:lnTo>
                  <a:pt x="1938655" y="1141094"/>
                </a:lnTo>
                <a:lnTo>
                  <a:pt x="1936433" y="1141413"/>
                </a:lnTo>
                <a:lnTo>
                  <a:pt x="1933893" y="1141413"/>
                </a:lnTo>
                <a:lnTo>
                  <a:pt x="1931353" y="1141413"/>
                </a:lnTo>
                <a:lnTo>
                  <a:pt x="1928813" y="1141094"/>
                </a:lnTo>
                <a:lnTo>
                  <a:pt x="1927225" y="1140775"/>
                </a:lnTo>
                <a:lnTo>
                  <a:pt x="1925320" y="1139501"/>
                </a:lnTo>
                <a:lnTo>
                  <a:pt x="1923733" y="1138863"/>
                </a:lnTo>
                <a:lnTo>
                  <a:pt x="1922145" y="1137269"/>
                </a:lnTo>
                <a:lnTo>
                  <a:pt x="1921193" y="1135676"/>
                </a:lnTo>
                <a:lnTo>
                  <a:pt x="1919923" y="1134401"/>
                </a:lnTo>
                <a:lnTo>
                  <a:pt x="1919288" y="1132489"/>
                </a:lnTo>
                <a:lnTo>
                  <a:pt x="1917700" y="1127708"/>
                </a:lnTo>
                <a:lnTo>
                  <a:pt x="1917383" y="1122608"/>
                </a:lnTo>
                <a:lnTo>
                  <a:pt x="1917065" y="1116552"/>
                </a:lnTo>
                <a:lnTo>
                  <a:pt x="1916430" y="1111134"/>
                </a:lnTo>
                <a:lnTo>
                  <a:pt x="1915795" y="1107628"/>
                </a:lnTo>
                <a:lnTo>
                  <a:pt x="1915160" y="1106353"/>
                </a:lnTo>
                <a:lnTo>
                  <a:pt x="1914525" y="1105078"/>
                </a:lnTo>
                <a:lnTo>
                  <a:pt x="1913890" y="1104441"/>
                </a:lnTo>
                <a:lnTo>
                  <a:pt x="1913255" y="1104441"/>
                </a:lnTo>
                <a:lnTo>
                  <a:pt x="1912303" y="1104441"/>
                </a:lnTo>
                <a:lnTo>
                  <a:pt x="1911668" y="1104759"/>
                </a:lnTo>
                <a:lnTo>
                  <a:pt x="1911350" y="1105078"/>
                </a:lnTo>
                <a:lnTo>
                  <a:pt x="1910398" y="1106353"/>
                </a:lnTo>
                <a:lnTo>
                  <a:pt x="1909763" y="1108903"/>
                </a:lnTo>
                <a:lnTo>
                  <a:pt x="1909445" y="1112409"/>
                </a:lnTo>
                <a:lnTo>
                  <a:pt x="1909445" y="1114640"/>
                </a:lnTo>
                <a:lnTo>
                  <a:pt x="1908810" y="1117190"/>
                </a:lnTo>
                <a:lnTo>
                  <a:pt x="1907223" y="1123246"/>
                </a:lnTo>
                <a:lnTo>
                  <a:pt x="1904683" y="1129301"/>
                </a:lnTo>
                <a:lnTo>
                  <a:pt x="1901825" y="1134401"/>
                </a:lnTo>
                <a:lnTo>
                  <a:pt x="1900238" y="1136632"/>
                </a:lnTo>
                <a:lnTo>
                  <a:pt x="1899285" y="1137907"/>
                </a:lnTo>
                <a:lnTo>
                  <a:pt x="1898015" y="1138863"/>
                </a:lnTo>
                <a:lnTo>
                  <a:pt x="1897063" y="1139182"/>
                </a:lnTo>
                <a:lnTo>
                  <a:pt x="1896110" y="1138544"/>
                </a:lnTo>
                <a:lnTo>
                  <a:pt x="1895475" y="1136951"/>
                </a:lnTo>
                <a:lnTo>
                  <a:pt x="1895475" y="1134401"/>
                </a:lnTo>
                <a:lnTo>
                  <a:pt x="1895475" y="1130576"/>
                </a:lnTo>
                <a:lnTo>
                  <a:pt x="1897380" y="1111771"/>
                </a:lnTo>
                <a:lnTo>
                  <a:pt x="1898650" y="1102210"/>
                </a:lnTo>
                <a:lnTo>
                  <a:pt x="1899920" y="1093604"/>
                </a:lnTo>
                <a:lnTo>
                  <a:pt x="1901825" y="1085636"/>
                </a:lnTo>
                <a:lnTo>
                  <a:pt x="1902778" y="1082130"/>
                </a:lnTo>
                <a:lnTo>
                  <a:pt x="1904048" y="1079261"/>
                </a:lnTo>
                <a:lnTo>
                  <a:pt x="1905318" y="1076393"/>
                </a:lnTo>
                <a:lnTo>
                  <a:pt x="1906905" y="1074481"/>
                </a:lnTo>
                <a:lnTo>
                  <a:pt x="1908810" y="1073524"/>
                </a:lnTo>
                <a:lnTo>
                  <a:pt x="1910398" y="1072887"/>
                </a:lnTo>
                <a:lnTo>
                  <a:pt x="1965325" y="1058863"/>
                </a:lnTo>
                <a:close/>
                <a:moveTo>
                  <a:pt x="1336576" y="538163"/>
                </a:moveTo>
                <a:lnTo>
                  <a:pt x="1350233" y="538481"/>
                </a:lnTo>
                <a:lnTo>
                  <a:pt x="1363890" y="539116"/>
                </a:lnTo>
                <a:lnTo>
                  <a:pt x="1377547" y="541021"/>
                </a:lnTo>
                <a:lnTo>
                  <a:pt x="1391522" y="543243"/>
                </a:lnTo>
                <a:lnTo>
                  <a:pt x="1405497" y="546101"/>
                </a:lnTo>
                <a:lnTo>
                  <a:pt x="1418836" y="549276"/>
                </a:lnTo>
                <a:lnTo>
                  <a:pt x="1432493" y="553086"/>
                </a:lnTo>
                <a:lnTo>
                  <a:pt x="1446150" y="557531"/>
                </a:lnTo>
                <a:lnTo>
                  <a:pt x="1459490" y="562611"/>
                </a:lnTo>
                <a:lnTo>
                  <a:pt x="1472829" y="567373"/>
                </a:lnTo>
                <a:lnTo>
                  <a:pt x="1485533" y="573088"/>
                </a:lnTo>
                <a:lnTo>
                  <a:pt x="1498237" y="578803"/>
                </a:lnTo>
                <a:lnTo>
                  <a:pt x="1510306" y="584836"/>
                </a:lnTo>
                <a:lnTo>
                  <a:pt x="1522375" y="590868"/>
                </a:lnTo>
                <a:lnTo>
                  <a:pt x="1534127" y="597218"/>
                </a:lnTo>
                <a:lnTo>
                  <a:pt x="1544925" y="603568"/>
                </a:lnTo>
                <a:lnTo>
                  <a:pt x="1555724" y="609918"/>
                </a:lnTo>
                <a:lnTo>
                  <a:pt x="1565887" y="616268"/>
                </a:lnTo>
                <a:lnTo>
                  <a:pt x="1575415" y="622618"/>
                </a:lnTo>
                <a:lnTo>
                  <a:pt x="1584944" y="629285"/>
                </a:lnTo>
                <a:lnTo>
                  <a:pt x="1593201" y="635000"/>
                </a:lnTo>
                <a:lnTo>
                  <a:pt x="1600824" y="641033"/>
                </a:lnTo>
                <a:lnTo>
                  <a:pt x="1608129" y="647065"/>
                </a:lnTo>
                <a:lnTo>
                  <a:pt x="1614481" y="652780"/>
                </a:lnTo>
                <a:lnTo>
                  <a:pt x="1620198" y="657860"/>
                </a:lnTo>
                <a:lnTo>
                  <a:pt x="1624644" y="662623"/>
                </a:lnTo>
                <a:lnTo>
                  <a:pt x="1628773" y="667068"/>
                </a:lnTo>
                <a:lnTo>
                  <a:pt x="1631949" y="671195"/>
                </a:lnTo>
                <a:lnTo>
                  <a:pt x="1634172" y="674688"/>
                </a:lnTo>
                <a:lnTo>
                  <a:pt x="1635443" y="677545"/>
                </a:lnTo>
                <a:lnTo>
                  <a:pt x="1636395" y="683578"/>
                </a:lnTo>
                <a:lnTo>
                  <a:pt x="1636713" y="691515"/>
                </a:lnTo>
                <a:lnTo>
                  <a:pt x="1636713" y="702310"/>
                </a:lnTo>
                <a:lnTo>
                  <a:pt x="1636395" y="715328"/>
                </a:lnTo>
                <a:lnTo>
                  <a:pt x="1635125" y="746760"/>
                </a:lnTo>
                <a:lnTo>
                  <a:pt x="1633219" y="785178"/>
                </a:lnTo>
                <a:lnTo>
                  <a:pt x="1630361" y="829628"/>
                </a:lnTo>
                <a:lnTo>
                  <a:pt x="1626867" y="878523"/>
                </a:lnTo>
                <a:lnTo>
                  <a:pt x="1622738" y="930593"/>
                </a:lnTo>
                <a:lnTo>
                  <a:pt x="1617974" y="984568"/>
                </a:lnTo>
                <a:lnTo>
                  <a:pt x="1612893" y="1039496"/>
                </a:lnTo>
                <a:lnTo>
                  <a:pt x="1607811" y="1093471"/>
                </a:lnTo>
                <a:lnTo>
                  <a:pt x="1602412" y="1146176"/>
                </a:lnTo>
                <a:lnTo>
                  <a:pt x="1597330" y="1195388"/>
                </a:lnTo>
                <a:lnTo>
                  <a:pt x="1591931" y="1240473"/>
                </a:lnTo>
                <a:lnTo>
                  <a:pt x="1586532" y="1280478"/>
                </a:lnTo>
                <a:lnTo>
                  <a:pt x="1582085" y="1313181"/>
                </a:lnTo>
                <a:lnTo>
                  <a:pt x="1579862" y="1326516"/>
                </a:lnTo>
                <a:lnTo>
                  <a:pt x="1577639" y="1337946"/>
                </a:lnTo>
                <a:lnTo>
                  <a:pt x="1562076" y="1343978"/>
                </a:lnTo>
                <a:lnTo>
                  <a:pt x="1547149" y="1348741"/>
                </a:lnTo>
                <a:lnTo>
                  <a:pt x="1533174" y="1352868"/>
                </a:lnTo>
                <a:lnTo>
                  <a:pt x="1526504" y="1354456"/>
                </a:lnTo>
                <a:lnTo>
                  <a:pt x="1519835" y="1356043"/>
                </a:lnTo>
                <a:lnTo>
                  <a:pt x="1513800" y="1356996"/>
                </a:lnTo>
                <a:lnTo>
                  <a:pt x="1507766" y="1357948"/>
                </a:lnTo>
                <a:lnTo>
                  <a:pt x="1502049" y="1358266"/>
                </a:lnTo>
                <a:lnTo>
                  <a:pt x="1496332" y="1358266"/>
                </a:lnTo>
                <a:lnTo>
                  <a:pt x="1491568" y="1357948"/>
                </a:lnTo>
                <a:lnTo>
                  <a:pt x="1487121" y="1356996"/>
                </a:lnTo>
                <a:lnTo>
                  <a:pt x="1482357" y="1356361"/>
                </a:lnTo>
                <a:lnTo>
                  <a:pt x="1478864" y="1354773"/>
                </a:lnTo>
                <a:lnTo>
                  <a:pt x="1479816" y="1336041"/>
                </a:lnTo>
                <a:lnTo>
                  <a:pt x="1481404" y="1308418"/>
                </a:lnTo>
                <a:lnTo>
                  <a:pt x="1482992" y="1274128"/>
                </a:lnTo>
                <a:lnTo>
                  <a:pt x="1483945" y="1233806"/>
                </a:lnTo>
                <a:lnTo>
                  <a:pt x="1486486" y="1141096"/>
                </a:lnTo>
                <a:lnTo>
                  <a:pt x="1487439" y="1091883"/>
                </a:lnTo>
                <a:lnTo>
                  <a:pt x="1488074" y="1042353"/>
                </a:lnTo>
                <a:lnTo>
                  <a:pt x="1488392" y="993776"/>
                </a:lnTo>
                <a:lnTo>
                  <a:pt x="1489027" y="947738"/>
                </a:lnTo>
                <a:lnTo>
                  <a:pt x="1488392" y="905511"/>
                </a:lnTo>
                <a:lnTo>
                  <a:pt x="1487756" y="868681"/>
                </a:lnTo>
                <a:lnTo>
                  <a:pt x="1486486" y="838201"/>
                </a:lnTo>
                <a:lnTo>
                  <a:pt x="1486168" y="826136"/>
                </a:lnTo>
                <a:lnTo>
                  <a:pt x="1485216" y="815976"/>
                </a:lnTo>
                <a:lnTo>
                  <a:pt x="1484263" y="808038"/>
                </a:lnTo>
                <a:lnTo>
                  <a:pt x="1483310" y="802958"/>
                </a:lnTo>
                <a:lnTo>
                  <a:pt x="1482357" y="801371"/>
                </a:lnTo>
                <a:lnTo>
                  <a:pt x="1482040" y="800101"/>
                </a:lnTo>
                <a:lnTo>
                  <a:pt x="1481404" y="800101"/>
                </a:lnTo>
                <a:lnTo>
                  <a:pt x="1480452" y="800736"/>
                </a:lnTo>
                <a:lnTo>
                  <a:pt x="1476958" y="805498"/>
                </a:lnTo>
                <a:lnTo>
                  <a:pt x="1472829" y="810896"/>
                </a:lnTo>
                <a:lnTo>
                  <a:pt x="1465206" y="821691"/>
                </a:lnTo>
                <a:lnTo>
                  <a:pt x="1463301" y="824231"/>
                </a:lnTo>
                <a:lnTo>
                  <a:pt x="1438845" y="1187768"/>
                </a:lnTo>
                <a:lnTo>
                  <a:pt x="1432175" y="1263968"/>
                </a:lnTo>
                <a:lnTo>
                  <a:pt x="1426776" y="1322706"/>
                </a:lnTo>
                <a:lnTo>
                  <a:pt x="1421694" y="1375728"/>
                </a:lnTo>
                <a:lnTo>
                  <a:pt x="1420742" y="1381126"/>
                </a:lnTo>
                <a:lnTo>
                  <a:pt x="1418201" y="1389381"/>
                </a:lnTo>
                <a:lnTo>
                  <a:pt x="1415025" y="1397636"/>
                </a:lnTo>
                <a:lnTo>
                  <a:pt x="1411531" y="1405573"/>
                </a:lnTo>
                <a:lnTo>
                  <a:pt x="1407720" y="1413828"/>
                </a:lnTo>
                <a:lnTo>
                  <a:pt x="1403591" y="1421766"/>
                </a:lnTo>
                <a:lnTo>
                  <a:pt x="1398827" y="1430021"/>
                </a:lnTo>
                <a:lnTo>
                  <a:pt x="1393745" y="1437958"/>
                </a:lnTo>
                <a:lnTo>
                  <a:pt x="1388981" y="1445578"/>
                </a:lnTo>
                <a:lnTo>
                  <a:pt x="1342928" y="2051051"/>
                </a:lnTo>
                <a:lnTo>
                  <a:pt x="1220651" y="2051051"/>
                </a:lnTo>
                <a:lnTo>
                  <a:pt x="1159670" y="1569403"/>
                </a:lnTo>
                <a:lnTo>
                  <a:pt x="1151730" y="1570356"/>
                </a:lnTo>
                <a:lnTo>
                  <a:pt x="1148237" y="1570673"/>
                </a:lnTo>
                <a:lnTo>
                  <a:pt x="1144108" y="1570991"/>
                </a:lnTo>
                <a:lnTo>
                  <a:pt x="1138709" y="1570673"/>
                </a:lnTo>
                <a:lnTo>
                  <a:pt x="1133945" y="1570038"/>
                </a:lnTo>
                <a:lnTo>
                  <a:pt x="1076140" y="2049146"/>
                </a:lnTo>
                <a:lnTo>
                  <a:pt x="949099" y="2051051"/>
                </a:lnTo>
                <a:lnTo>
                  <a:pt x="902728" y="1437641"/>
                </a:lnTo>
                <a:lnTo>
                  <a:pt x="894153" y="1423988"/>
                </a:lnTo>
                <a:lnTo>
                  <a:pt x="890024" y="1417321"/>
                </a:lnTo>
                <a:lnTo>
                  <a:pt x="885895" y="1410018"/>
                </a:lnTo>
                <a:lnTo>
                  <a:pt x="882084" y="1403033"/>
                </a:lnTo>
                <a:lnTo>
                  <a:pt x="879226" y="1396048"/>
                </a:lnTo>
                <a:lnTo>
                  <a:pt x="876050" y="1389063"/>
                </a:lnTo>
                <a:lnTo>
                  <a:pt x="873191" y="1381443"/>
                </a:lnTo>
                <a:lnTo>
                  <a:pt x="872874" y="1375728"/>
                </a:lnTo>
                <a:lnTo>
                  <a:pt x="870650" y="1353186"/>
                </a:lnTo>
                <a:lnTo>
                  <a:pt x="864933" y="1293496"/>
                </a:lnTo>
                <a:lnTo>
                  <a:pt x="856676" y="1203643"/>
                </a:lnTo>
                <a:lnTo>
                  <a:pt x="847465" y="1091248"/>
                </a:lnTo>
                <a:lnTo>
                  <a:pt x="828726" y="815023"/>
                </a:lnTo>
                <a:lnTo>
                  <a:pt x="824915" y="811848"/>
                </a:lnTo>
                <a:lnTo>
                  <a:pt x="821739" y="808038"/>
                </a:lnTo>
                <a:lnTo>
                  <a:pt x="813799" y="800736"/>
                </a:lnTo>
                <a:lnTo>
                  <a:pt x="813481" y="800101"/>
                </a:lnTo>
                <a:lnTo>
                  <a:pt x="812529" y="801053"/>
                </a:lnTo>
                <a:lnTo>
                  <a:pt x="811893" y="803911"/>
                </a:lnTo>
                <a:lnTo>
                  <a:pt x="811576" y="809943"/>
                </a:lnTo>
                <a:lnTo>
                  <a:pt x="810623" y="818198"/>
                </a:lnTo>
                <a:lnTo>
                  <a:pt x="810305" y="841058"/>
                </a:lnTo>
                <a:lnTo>
                  <a:pt x="810623" y="872491"/>
                </a:lnTo>
                <a:lnTo>
                  <a:pt x="811576" y="909638"/>
                </a:lnTo>
                <a:lnTo>
                  <a:pt x="812846" y="951866"/>
                </a:lnTo>
                <a:lnTo>
                  <a:pt x="816340" y="1046481"/>
                </a:lnTo>
                <a:lnTo>
                  <a:pt x="820786" y="1144906"/>
                </a:lnTo>
                <a:lnTo>
                  <a:pt x="825233" y="1236981"/>
                </a:lnTo>
                <a:lnTo>
                  <a:pt x="829997" y="1311593"/>
                </a:lnTo>
                <a:lnTo>
                  <a:pt x="831903" y="1338581"/>
                </a:lnTo>
                <a:lnTo>
                  <a:pt x="833173" y="1357948"/>
                </a:lnTo>
                <a:lnTo>
                  <a:pt x="823962" y="1357948"/>
                </a:lnTo>
                <a:lnTo>
                  <a:pt x="812211" y="1358266"/>
                </a:lnTo>
                <a:lnTo>
                  <a:pt x="798236" y="1357948"/>
                </a:lnTo>
                <a:lnTo>
                  <a:pt x="790932" y="1357313"/>
                </a:lnTo>
                <a:lnTo>
                  <a:pt x="782991" y="1356678"/>
                </a:lnTo>
                <a:lnTo>
                  <a:pt x="775051" y="1355726"/>
                </a:lnTo>
                <a:lnTo>
                  <a:pt x="766794" y="1354456"/>
                </a:lnTo>
                <a:lnTo>
                  <a:pt x="758536" y="1352551"/>
                </a:lnTo>
                <a:lnTo>
                  <a:pt x="749643" y="1350328"/>
                </a:lnTo>
                <a:lnTo>
                  <a:pt x="741385" y="1347153"/>
                </a:lnTo>
                <a:lnTo>
                  <a:pt x="732810" y="1343978"/>
                </a:lnTo>
                <a:lnTo>
                  <a:pt x="724552" y="1340168"/>
                </a:lnTo>
                <a:lnTo>
                  <a:pt x="716612" y="1335406"/>
                </a:lnTo>
                <a:lnTo>
                  <a:pt x="714389" y="1323976"/>
                </a:lnTo>
                <a:lnTo>
                  <a:pt x="712483" y="1310958"/>
                </a:lnTo>
                <a:lnTo>
                  <a:pt x="708037" y="1279208"/>
                </a:lnTo>
                <a:lnTo>
                  <a:pt x="703908" y="1241108"/>
                </a:lnTo>
                <a:lnTo>
                  <a:pt x="699779" y="1198246"/>
                </a:lnTo>
                <a:lnTo>
                  <a:pt x="695650" y="1151256"/>
                </a:lnTo>
                <a:lnTo>
                  <a:pt x="691521" y="1101726"/>
                </a:lnTo>
                <a:lnTo>
                  <a:pt x="687710" y="1050608"/>
                </a:lnTo>
                <a:lnTo>
                  <a:pt x="684216" y="998856"/>
                </a:lnTo>
                <a:lnTo>
                  <a:pt x="681358" y="948056"/>
                </a:lnTo>
                <a:lnTo>
                  <a:pt x="678182" y="899161"/>
                </a:lnTo>
                <a:lnTo>
                  <a:pt x="676594" y="852806"/>
                </a:lnTo>
                <a:lnTo>
                  <a:pt x="674688" y="811213"/>
                </a:lnTo>
                <a:lnTo>
                  <a:pt x="673418" y="774701"/>
                </a:lnTo>
                <a:lnTo>
                  <a:pt x="673100" y="744855"/>
                </a:lnTo>
                <a:lnTo>
                  <a:pt x="673418" y="732473"/>
                </a:lnTo>
                <a:lnTo>
                  <a:pt x="673418" y="722630"/>
                </a:lnTo>
                <a:lnTo>
                  <a:pt x="674053" y="715010"/>
                </a:lnTo>
                <a:lnTo>
                  <a:pt x="675006" y="709295"/>
                </a:lnTo>
                <a:lnTo>
                  <a:pt x="675323" y="704850"/>
                </a:lnTo>
                <a:lnTo>
                  <a:pt x="675641" y="699770"/>
                </a:lnTo>
                <a:lnTo>
                  <a:pt x="676594" y="695643"/>
                </a:lnTo>
                <a:lnTo>
                  <a:pt x="677547" y="691198"/>
                </a:lnTo>
                <a:lnTo>
                  <a:pt x="679135" y="686753"/>
                </a:lnTo>
                <a:lnTo>
                  <a:pt x="680723" y="682625"/>
                </a:lnTo>
                <a:lnTo>
                  <a:pt x="682311" y="678498"/>
                </a:lnTo>
                <a:lnTo>
                  <a:pt x="684216" y="674370"/>
                </a:lnTo>
                <a:lnTo>
                  <a:pt x="688980" y="666433"/>
                </a:lnTo>
                <a:lnTo>
                  <a:pt x="694380" y="658495"/>
                </a:lnTo>
                <a:lnTo>
                  <a:pt x="700414" y="650875"/>
                </a:lnTo>
                <a:lnTo>
                  <a:pt x="707719" y="643890"/>
                </a:lnTo>
                <a:lnTo>
                  <a:pt x="715024" y="636588"/>
                </a:lnTo>
                <a:lnTo>
                  <a:pt x="723917" y="630238"/>
                </a:lnTo>
                <a:lnTo>
                  <a:pt x="732810" y="623571"/>
                </a:lnTo>
                <a:lnTo>
                  <a:pt x="742338" y="617538"/>
                </a:lnTo>
                <a:lnTo>
                  <a:pt x="752501" y="611506"/>
                </a:lnTo>
                <a:lnTo>
                  <a:pt x="763300" y="605791"/>
                </a:lnTo>
                <a:lnTo>
                  <a:pt x="774098" y="600076"/>
                </a:lnTo>
                <a:lnTo>
                  <a:pt x="785850" y="594996"/>
                </a:lnTo>
                <a:lnTo>
                  <a:pt x="797919" y="589916"/>
                </a:lnTo>
                <a:lnTo>
                  <a:pt x="810305" y="585153"/>
                </a:lnTo>
                <a:lnTo>
                  <a:pt x="823010" y="580708"/>
                </a:lnTo>
                <a:lnTo>
                  <a:pt x="836031" y="576581"/>
                </a:lnTo>
                <a:lnTo>
                  <a:pt x="849053" y="572453"/>
                </a:lnTo>
                <a:lnTo>
                  <a:pt x="862710" y="568326"/>
                </a:lnTo>
                <a:lnTo>
                  <a:pt x="876050" y="564516"/>
                </a:lnTo>
                <a:lnTo>
                  <a:pt x="890024" y="561023"/>
                </a:lnTo>
                <a:lnTo>
                  <a:pt x="917973" y="554673"/>
                </a:lnTo>
                <a:lnTo>
                  <a:pt x="945605" y="548958"/>
                </a:lnTo>
                <a:lnTo>
                  <a:pt x="973554" y="544196"/>
                </a:lnTo>
                <a:lnTo>
                  <a:pt x="1000551" y="540386"/>
                </a:lnTo>
                <a:lnTo>
                  <a:pt x="1004044" y="540068"/>
                </a:lnTo>
                <a:lnTo>
                  <a:pt x="1006903" y="539751"/>
                </a:lnTo>
                <a:lnTo>
                  <a:pt x="1013573" y="540068"/>
                </a:lnTo>
                <a:lnTo>
                  <a:pt x="1102184" y="867411"/>
                </a:lnTo>
                <a:lnTo>
                  <a:pt x="1104090" y="854711"/>
                </a:lnTo>
                <a:lnTo>
                  <a:pt x="1134580" y="629920"/>
                </a:lnTo>
                <a:lnTo>
                  <a:pt x="1126004" y="607696"/>
                </a:lnTo>
                <a:lnTo>
                  <a:pt x="1142837" y="578486"/>
                </a:lnTo>
                <a:lnTo>
                  <a:pt x="1181585" y="577851"/>
                </a:lnTo>
                <a:lnTo>
                  <a:pt x="1197783" y="607696"/>
                </a:lnTo>
                <a:lnTo>
                  <a:pt x="1190161" y="634048"/>
                </a:lnTo>
                <a:lnTo>
                  <a:pt x="1217792" y="871221"/>
                </a:lnTo>
                <a:lnTo>
                  <a:pt x="1290524" y="550546"/>
                </a:lnTo>
                <a:lnTo>
                  <a:pt x="1298781" y="546736"/>
                </a:lnTo>
                <a:lnTo>
                  <a:pt x="1304816" y="543243"/>
                </a:lnTo>
                <a:lnTo>
                  <a:pt x="1308627" y="541021"/>
                </a:lnTo>
                <a:lnTo>
                  <a:pt x="1309580" y="540386"/>
                </a:lnTo>
                <a:lnTo>
                  <a:pt x="1322919" y="538798"/>
                </a:lnTo>
                <a:lnTo>
                  <a:pt x="1336576" y="538163"/>
                </a:lnTo>
                <a:close/>
                <a:moveTo>
                  <a:pt x="498483" y="458789"/>
                </a:moveTo>
                <a:lnTo>
                  <a:pt x="502617" y="458789"/>
                </a:lnTo>
                <a:lnTo>
                  <a:pt x="508660" y="488634"/>
                </a:lnTo>
                <a:lnTo>
                  <a:pt x="557318" y="729933"/>
                </a:lnTo>
                <a:lnTo>
                  <a:pt x="558590" y="719138"/>
                </a:lnTo>
                <a:lnTo>
                  <a:pt x="577354" y="533084"/>
                </a:lnTo>
                <a:lnTo>
                  <a:pt x="571947" y="514669"/>
                </a:lnTo>
                <a:lnTo>
                  <a:pt x="577672" y="501651"/>
                </a:lnTo>
                <a:lnTo>
                  <a:pt x="582442" y="490539"/>
                </a:lnTo>
                <a:lnTo>
                  <a:pt x="606294" y="490221"/>
                </a:lnTo>
                <a:lnTo>
                  <a:pt x="610747" y="501969"/>
                </a:lnTo>
                <a:lnTo>
                  <a:pt x="616471" y="514669"/>
                </a:lnTo>
                <a:lnTo>
                  <a:pt x="611701" y="536576"/>
                </a:lnTo>
                <a:lnTo>
                  <a:pt x="622196" y="655955"/>
                </a:lnTo>
                <a:lnTo>
                  <a:pt x="618061" y="664845"/>
                </a:lnTo>
                <a:lnTo>
                  <a:pt x="614563" y="673735"/>
                </a:lnTo>
                <a:lnTo>
                  <a:pt x="611701" y="682308"/>
                </a:lnTo>
                <a:lnTo>
                  <a:pt x="609475" y="691198"/>
                </a:lnTo>
                <a:lnTo>
                  <a:pt x="607566" y="699770"/>
                </a:lnTo>
                <a:lnTo>
                  <a:pt x="605976" y="708025"/>
                </a:lnTo>
                <a:lnTo>
                  <a:pt x="604704" y="716598"/>
                </a:lnTo>
                <a:lnTo>
                  <a:pt x="604068" y="724853"/>
                </a:lnTo>
                <a:lnTo>
                  <a:pt x="603750" y="735330"/>
                </a:lnTo>
                <a:lnTo>
                  <a:pt x="603432" y="747395"/>
                </a:lnTo>
                <a:lnTo>
                  <a:pt x="602796" y="777240"/>
                </a:lnTo>
                <a:lnTo>
                  <a:pt x="603750" y="812165"/>
                </a:lnTo>
                <a:lnTo>
                  <a:pt x="604704" y="851535"/>
                </a:lnTo>
                <a:lnTo>
                  <a:pt x="606612" y="894715"/>
                </a:lnTo>
                <a:lnTo>
                  <a:pt x="609475" y="941070"/>
                </a:lnTo>
                <a:lnTo>
                  <a:pt x="612019" y="988695"/>
                </a:lnTo>
                <a:lnTo>
                  <a:pt x="615199" y="1037273"/>
                </a:lnTo>
                <a:lnTo>
                  <a:pt x="619015" y="1085533"/>
                </a:lnTo>
                <a:lnTo>
                  <a:pt x="622832" y="1132523"/>
                </a:lnTo>
                <a:lnTo>
                  <a:pt x="626648" y="1177608"/>
                </a:lnTo>
                <a:lnTo>
                  <a:pt x="630465" y="1219200"/>
                </a:lnTo>
                <a:lnTo>
                  <a:pt x="634599" y="1256983"/>
                </a:lnTo>
                <a:lnTo>
                  <a:pt x="638415" y="1289685"/>
                </a:lnTo>
                <a:lnTo>
                  <a:pt x="641595" y="1316038"/>
                </a:lnTo>
                <a:lnTo>
                  <a:pt x="643504" y="1326833"/>
                </a:lnTo>
                <a:lnTo>
                  <a:pt x="645094" y="1335405"/>
                </a:lnTo>
                <a:lnTo>
                  <a:pt x="646366" y="1339215"/>
                </a:lnTo>
                <a:lnTo>
                  <a:pt x="648910" y="1348423"/>
                </a:lnTo>
                <a:lnTo>
                  <a:pt x="651773" y="1356678"/>
                </a:lnTo>
                <a:lnTo>
                  <a:pt x="655907" y="1364615"/>
                </a:lnTo>
                <a:lnTo>
                  <a:pt x="660677" y="1372235"/>
                </a:lnTo>
                <a:lnTo>
                  <a:pt x="666084" y="1379538"/>
                </a:lnTo>
                <a:lnTo>
                  <a:pt x="671808" y="1386205"/>
                </a:lnTo>
                <a:lnTo>
                  <a:pt x="678487" y="1392238"/>
                </a:lnTo>
                <a:lnTo>
                  <a:pt x="685801" y="1398270"/>
                </a:lnTo>
                <a:lnTo>
                  <a:pt x="653681" y="1631951"/>
                </a:lnTo>
                <a:lnTo>
                  <a:pt x="644458" y="1700213"/>
                </a:lnTo>
                <a:lnTo>
                  <a:pt x="640323" y="1698626"/>
                </a:lnTo>
                <a:lnTo>
                  <a:pt x="636189" y="1696721"/>
                </a:lnTo>
                <a:lnTo>
                  <a:pt x="630783" y="1694181"/>
                </a:lnTo>
                <a:lnTo>
                  <a:pt x="625058" y="1690053"/>
                </a:lnTo>
                <a:lnTo>
                  <a:pt x="622196" y="1687831"/>
                </a:lnTo>
                <a:lnTo>
                  <a:pt x="619333" y="1685291"/>
                </a:lnTo>
                <a:lnTo>
                  <a:pt x="617743" y="1683386"/>
                </a:lnTo>
                <a:lnTo>
                  <a:pt x="616153" y="1681163"/>
                </a:lnTo>
                <a:lnTo>
                  <a:pt x="612973" y="1675766"/>
                </a:lnTo>
                <a:lnTo>
                  <a:pt x="610429" y="1669733"/>
                </a:lnTo>
                <a:lnTo>
                  <a:pt x="608203" y="1663383"/>
                </a:lnTo>
                <a:lnTo>
                  <a:pt x="604704" y="1652906"/>
                </a:lnTo>
                <a:lnTo>
                  <a:pt x="603750" y="1648778"/>
                </a:lnTo>
                <a:lnTo>
                  <a:pt x="599934" y="1608138"/>
                </a:lnTo>
                <a:lnTo>
                  <a:pt x="589121" y="1487488"/>
                </a:lnTo>
                <a:lnTo>
                  <a:pt x="578944" y="1601788"/>
                </a:lnTo>
                <a:lnTo>
                  <a:pt x="574810" y="1648778"/>
                </a:lnTo>
                <a:lnTo>
                  <a:pt x="573537" y="1652906"/>
                </a:lnTo>
                <a:lnTo>
                  <a:pt x="570039" y="1663383"/>
                </a:lnTo>
                <a:lnTo>
                  <a:pt x="567813" y="1669733"/>
                </a:lnTo>
                <a:lnTo>
                  <a:pt x="565269" y="1675766"/>
                </a:lnTo>
                <a:lnTo>
                  <a:pt x="562088" y="1681163"/>
                </a:lnTo>
                <a:lnTo>
                  <a:pt x="560498" y="1683386"/>
                </a:lnTo>
                <a:lnTo>
                  <a:pt x="558908" y="1685291"/>
                </a:lnTo>
                <a:lnTo>
                  <a:pt x="554456" y="1689418"/>
                </a:lnTo>
                <a:lnTo>
                  <a:pt x="550321" y="1692276"/>
                </a:lnTo>
                <a:lnTo>
                  <a:pt x="546187" y="1695133"/>
                </a:lnTo>
                <a:lnTo>
                  <a:pt x="542371" y="1697356"/>
                </a:lnTo>
                <a:lnTo>
                  <a:pt x="536328" y="1699578"/>
                </a:lnTo>
                <a:lnTo>
                  <a:pt x="534102" y="1700213"/>
                </a:lnTo>
                <a:lnTo>
                  <a:pt x="524561" y="1631951"/>
                </a:lnTo>
                <a:lnTo>
                  <a:pt x="487670" y="1361440"/>
                </a:lnTo>
                <a:lnTo>
                  <a:pt x="463182" y="1356360"/>
                </a:lnTo>
                <a:lnTo>
                  <a:pt x="452369" y="1297305"/>
                </a:lnTo>
                <a:lnTo>
                  <a:pt x="440920" y="1236345"/>
                </a:lnTo>
                <a:lnTo>
                  <a:pt x="434559" y="1201738"/>
                </a:lnTo>
                <a:lnTo>
                  <a:pt x="428835" y="1190308"/>
                </a:lnTo>
                <a:lnTo>
                  <a:pt x="424064" y="1179195"/>
                </a:lnTo>
                <a:lnTo>
                  <a:pt x="419930" y="1167448"/>
                </a:lnTo>
                <a:lnTo>
                  <a:pt x="418022" y="1161415"/>
                </a:lnTo>
                <a:lnTo>
                  <a:pt x="416113" y="1155383"/>
                </a:lnTo>
                <a:lnTo>
                  <a:pt x="415796" y="1150938"/>
                </a:lnTo>
                <a:lnTo>
                  <a:pt x="411979" y="1094423"/>
                </a:lnTo>
                <a:lnTo>
                  <a:pt x="406573" y="1016318"/>
                </a:lnTo>
                <a:lnTo>
                  <a:pt x="400212" y="915035"/>
                </a:lnTo>
                <a:lnTo>
                  <a:pt x="389081" y="686118"/>
                </a:lnTo>
                <a:lnTo>
                  <a:pt x="388763" y="686118"/>
                </a:lnTo>
                <a:lnTo>
                  <a:pt x="384629" y="681038"/>
                </a:lnTo>
                <a:lnTo>
                  <a:pt x="379540" y="674370"/>
                </a:lnTo>
                <a:lnTo>
                  <a:pt x="379222" y="674053"/>
                </a:lnTo>
                <a:lnTo>
                  <a:pt x="378904" y="674370"/>
                </a:lnTo>
                <a:lnTo>
                  <a:pt x="378586" y="676275"/>
                </a:lnTo>
                <a:lnTo>
                  <a:pt x="377632" y="685483"/>
                </a:lnTo>
                <a:lnTo>
                  <a:pt x="377632" y="700088"/>
                </a:lnTo>
                <a:lnTo>
                  <a:pt x="377632" y="720090"/>
                </a:lnTo>
                <a:lnTo>
                  <a:pt x="378586" y="772795"/>
                </a:lnTo>
                <a:lnTo>
                  <a:pt x="380176" y="836613"/>
                </a:lnTo>
                <a:lnTo>
                  <a:pt x="382721" y="906145"/>
                </a:lnTo>
                <a:lnTo>
                  <a:pt x="385265" y="975043"/>
                </a:lnTo>
                <a:lnTo>
                  <a:pt x="387491" y="1036955"/>
                </a:lnTo>
                <a:lnTo>
                  <a:pt x="390035" y="1086168"/>
                </a:lnTo>
                <a:lnTo>
                  <a:pt x="391625" y="1114108"/>
                </a:lnTo>
                <a:lnTo>
                  <a:pt x="385901" y="1114425"/>
                </a:lnTo>
                <a:lnTo>
                  <a:pt x="378586" y="1114425"/>
                </a:lnTo>
                <a:lnTo>
                  <a:pt x="370317" y="1114425"/>
                </a:lnTo>
                <a:lnTo>
                  <a:pt x="360776" y="1113155"/>
                </a:lnTo>
                <a:lnTo>
                  <a:pt x="356006" y="1112520"/>
                </a:lnTo>
                <a:lnTo>
                  <a:pt x="350600" y="1111568"/>
                </a:lnTo>
                <a:lnTo>
                  <a:pt x="345193" y="1109980"/>
                </a:lnTo>
                <a:lnTo>
                  <a:pt x="340423" y="1108075"/>
                </a:lnTo>
                <a:lnTo>
                  <a:pt x="335016" y="1105535"/>
                </a:lnTo>
                <a:lnTo>
                  <a:pt x="329928" y="1102678"/>
                </a:lnTo>
                <a:lnTo>
                  <a:pt x="324521" y="1099503"/>
                </a:lnTo>
                <a:lnTo>
                  <a:pt x="319751" y="1095693"/>
                </a:lnTo>
                <a:lnTo>
                  <a:pt x="318161" y="1085215"/>
                </a:lnTo>
                <a:lnTo>
                  <a:pt x="317207" y="1073150"/>
                </a:lnTo>
                <a:lnTo>
                  <a:pt x="314662" y="1050290"/>
                </a:lnTo>
                <a:lnTo>
                  <a:pt x="312754" y="1023303"/>
                </a:lnTo>
                <a:lnTo>
                  <a:pt x="311164" y="994093"/>
                </a:lnTo>
                <a:lnTo>
                  <a:pt x="309574" y="962660"/>
                </a:lnTo>
                <a:lnTo>
                  <a:pt x="307030" y="895350"/>
                </a:lnTo>
                <a:lnTo>
                  <a:pt x="304486" y="826453"/>
                </a:lnTo>
                <a:lnTo>
                  <a:pt x="303531" y="761365"/>
                </a:lnTo>
                <a:lnTo>
                  <a:pt x="303213" y="704533"/>
                </a:lnTo>
                <a:lnTo>
                  <a:pt x="303213" y="681355"/>
                </a:lnTo>
                <a:lnTo>
                  <a:pt x="303531" y="661670"/>
                </a:lnTo>
                <a:lnTo>
                  <a:pt x="304168" y="646748"/>
                </a:lnTo>
                <a:lnTo>
                  <a:pt x="305122" y="637223"/>
                </a:lnTo>
                <a:lnTo>
                  <a:pt x="305758" y="626745"/>
                </a:lnTo>
                <a:lnTo>
                  <a:pt x="307030" y="616586"/>
                </a:lnTo>
                <a:lnTo>
                  <a:pt x="308620" y="606426"/>
                </a:lnTo>
                <a:lnTo>
                  <a:pt x="311482" y="596901"/>
                </a:lnTo>
                <a:lnTo>
                  <a:pt x="314344" y="587694"/>
                </a:lnTo>
                <a:lnTo>
                  <a:pt x="318161" y="579121"/>
                </a:lnTo>
                <a:lnTo>
                  <a:pt x="321977" y="570231"/>
                </a:lnTo>
                <a:lnTo>
                  <a:pt x="326430" y="561976"/>
                </a:lnTo>
                <a:lnTo>
                  <a:pt x="331836" y="554039"/>
                </a:lnTo>
                <a:lnTo>
                  <a:pt x="336924" y="546736"/>
                </a:lnTo>
                <a:lnTo>
                  <a:pt x="342649" y="539434"/>
                </a:lnTo>
                <a:lnTo>
                  <a:pt x="349009" y="532449"/>
                </a:lnTo>
                <a:lnTo>
                  <a:pt x="355370" y="526099"/>
                </a:lnTo>
                <a:lnTo>
                  <a:pt x="362367" y="519749"/>
                </a:lnTo>
                <a:lnTo>
                  <a:pt x="369363" y="513716"/>
                </a:lnTo>
                <a:lnTo>
                  <a:pt x="376996" y="508001"/>
                </a:lnTo>
                <a:lnTo>
                  <a:pt x="383675" y="502921"/>
                </a:lnTo>
                <a:lnTo>
                  <a:pt x="390035" y="498794"/>
                </a:lnTo>
                <a:lnTo>
                  <a:pt x="397350" y="494349"/>
                </a:lnTo>
                <a:lnTo>
                  <a:pt x="404346" y="490539"/>
                </a:lnTo>
                <a:lnTo>
                  <a:pt x="411661" y="486729"/>
                </a:lnTo>
                <a:lnTo>
                  <a:pt x="418658" y="483236"/>
                </a:lnTo>
                <a:lnTo>
                  <a:pt x="426290" y="479744"/>
                </a:lnTo>
                <a:lnTo>
                  <a:pt x="433287" y="476886"/>
                </a:lnTo>
                <a:lnTo>
                  <a:pt x="448870" y="471171"/>
                </a:lnTo>
                <a:lnTo>
                  <a:pt x="463818" y="466091"/>
                </a:lnTo>
                <a:lnTo>
                  <a:pt x="479401" y="461964"/>
                </a:lnTo>
                <a:lnTo>
                  <a:pt x="494985" y="459106"/>
                </a:lnTo>
                <a:lnTo>
                  <a:pt x="498483" y="458789"/>
                </a:lnTo>
                <a:close/>
                <a:moveTo>
                  <a:pt x="702090" y="457201"/>
                </a:moveTo>
                <a:lnTo>
                  <a:pt x="710728" y="457519"/>
                </a:lnTo>
                <a:lnTo>
                  <a:pt x="719367" y="458791"/>
                </a:lnTo>
                <a:lnTo>
                  <a:pt x="728005" y="460700"/>
                </a:lnTo>
                <a:lnTo>
                  <a:pt x="736323" y="462927"/>
                </a:lnTo>
                <a:lnTo>
                  <a:pt x="744642" y="465790"/>
                </a:lnTo>
                <a:lnTo>
                  <a:pt x="752960" y="469290"/>
                </a:lnTo>
                <a:lnTo>
                  <a:pt x="760959" y="473426"/>
                </a:lnTo>
                <a:lnTo>
                  <a:pt x="768317" y="477562"/>
                </a:lnTo>
                <a:lnTo>
                  <a:pt x="775996" y="482334"/>
                </a:lnTo>
                <a:lnTo>
                  <a:pt x="783674" y="487424"/>
                </a:lnTo>
                <a:lnTo>
                  <a:pt x="790713" y="492514"/>
                </a:lnTo>
                <a:lnTo>
                  <a:pt x="797752" y="498240"/>
                </a:lnTo>
                <a:lnTo>
                  <a:pt x="804470" y="503967"/>
                </a:lnTo>
                <a:lnTo>
                  <a:pt x="810869" y="510012"/>
                </a:lnTo>
                <a:lnTo>
                  <a:pt x="814388" y="513193"/>
                </a:lnTo>
                <a:lnTo>
                  <a:pt x="799031" y="518919"/>
                </a:lnTo>
                <a:lnTo>
                  <a:pt x="784634" y="524328"/>
                </a:lnTo>
                <a:lnTo>
                  <a:pt x="771197" y="530372"/>
                </a:lnTo>
                <a:lnTo>
                  <a:pt x="757759" y="535780"/>
                </a:lnTo>
                <a:lnTo>
                  <a:pt x="745282" y="541825"/>
                </a:lnTo>
                <a:lnTo>
                  <a:pt x="733764" y="548506"/>
                </a:lnTo>
                <a:lnTo>
                  <a:pt x="722246" y="554869"/>
                </a:lnTo>
                <a:lnTo>
                  <a:pt x="711688" y="561231"/>
                </a:lnTo>
                <a:lnTo>
                  <a:pt x="701770" y="567594"/>
                </a:lnTo>
                <a:lnTo>
                  <a:pt x="692172" y="574275"/>
                </a:lnTo>
                <a:lnTo>
                  <a:pt x="683534" y="580638"/>
                </a:lnTo>
                <a:lnTo>
                  <a:pt x="675215" y="587955"/>
                </a:lnTo>
                <a:lnTo>
                  <a:pt x="667537" y="594636"/>
                </a:lnTo>
                <a:lnTo>
                  <a:pt x="660498" y="601635"/>
                </a:lnTo>
                <a:lnTo>
                  <a:pt x="653779" y="608634"/>
                </a:lnTo>
                <a:lnTo>
                  <a:pt x="647700" y="615951"/>
                </a:lnTo>
                <a:lnTo>
                  <a:pt x="670096" y="482334"/>
                </a:lnTo>
                <a:lnTo>
                  <a:pt x="672656" y="467381"/>
                </a:lnTo>
                <a:lnTo>
                  <a:pt x="677775" y="464200"/>
                </a:lnTo>
                <a:lnTo>
                  <a:pt x="681614" y="461655"/>
                </a:lnTo>
                <a:lnTo>
                  <a:pt x="683854" y="459746"/>
                </a:lnTo>
                <a:lnTo>
                  <a:pt x="684494" y="459110"/>
                </a:lnTo>
                <a:lnTo>
                  <a:pt x="693452" y="457519"/>
                </a:lnTo>
                <a:lnTo>
                  <a:pt x="702090" y="457201"/>
                </a:lnTo>
                <a:close/>
                <a:moveTo>
                  <a:pt x="1819767" y="419101"/>
                </a:moveTo>
                <a:lnTo>
                  <a:pt x="1828029" y="419418"/>
                </a:lnTo>
                <a:lnTo>
                  <a:pt x="1836609" y="420687"/>
                </a:lnTo>
                <a:lnTo>
                  <a:pt x="1845189" y="422272"/>
                </a:lnTo>
                <a:lnTo>
                  <a:pt x="1853451" y="424810"/>
                </a:lnTo>
                <a:lnTo>
                  <a:pt x="1862030" y="427347"/>
                </a:lnTo>
                <a:lnTo>
                  <a:pt x="1869657" y="431153"/>
                </a:lnTo>
                <a:lnTo>
                  <a:pt x="1877601" y="434959"/>
                </a:lnTo>
                <a:lnTo>
                  <a:pt x="1885545" y="439400"/>
                </a:lnTo>
                <a:lnTo>
                  <a:pt x="1893172" y="443840"/>
                </a:lnTo>
                <a:lnTo>
                  <a:pt x="1900480" y="449232"/>
                </a:lnTo>
                <a:lnTo>
                  <a:pt x="1907789" y="454307"/>
                </a:lnTo>
                <a:lnTo>
                  <a:pt x="1914462" y="460016"/>
                </a:lnTo>
                <a:lnTo>
                  <a:pt x="1921453" y="465725"/>
                </a:lnTo>
                <a:lnTo>
                  <a:pt x="1927809" y="471434"/>
                </a:lnTo>
                <a:lnTo>
                  <a:pt x="1937977" y="481901"/>
                </a:lnTo>
                <a:lnTo>
                  <a:pt x="1947193" y="492051"/>
                </a:lnTo>
                <a:lnTo>
                  <a:pt x="1955455" y="502201"/>
                </a:lnTo>
                <a:lnTo>
                  <a:pt x="1962763" y="511399"/>
                </a:lnTo>
                <a:lnTo>
                  <a:pt x="1968483" y="520279"/>
                </a:lnTo>
                <a:lnTo>
                  <a:pt x="1973250" y="528209"/>
                </a:lnTo>
                <a:lnTo>
                  <a:pt x="1976427" y="534552"/>
                </a:lnTo>
                <a:lnTo>
                  <a:pt x="1977381" y="537090"/>
                </a:lnTo>
                <a:lnTo>
                  <a:pt x="1977698" y="539310"/>
                </a:lnTo>
                <a:lnTo>
                  <a:pt x="1979923" y="545654"/>
                </a:lnTo>
                <a:lnTo>
                  <a:pt x="1981829" y="552949"/>
                </a:lnTo>
                <a:lnTo>
                  <a:pt x="1983418" y="561512"/>
                </a:lnTo>
                <a:lnTo>
                  <a:pt x="1984689" y="571345"/>
                </a:lnTo>
                <a:lnTo>
                  <a:pt x="1985643" y="582129"/>
                </a:lnTo>
                <a:lnTo>
                  <a:pt x="1986914" y="594181"/>
                </a:lnTo>
                <a:lnTo>
                  <a:pt x="1988185" y="620507"/>
                </a:lnTo>
                <a:lnTo>
                  <a:pt x="1989138" y="649687"/>
                </a:lnTo>
                <a:lnTo>
                  <a:pt x="1989138" y="681404"/>
                </a:lnTo>
                <a:lnTo>
                  <a:pt x="1988820" y="715025"/>
                </a:lnTo>
                <a:lnTo>
                  <a:pt x="1987549" y="749914"/>
                </a:lnTo>
                <a:lnTo>
                  <a:pt x="1986596" y="785438"/>
                </a:lnTo>
                <a:lnTo>
                  <a:pt x="1984689" y="820961"/>
                </a:lnTo>
                <a:lnTo>
                  <a:pt x="1982783" y="856485"/>
                </a:lnTo>
                <a:lnTo>
                  <a:pt x="1980558" y="890423"/>
                </a:lnTo>
                <a:lnTo>
                  <a:pt x="1978016" y="922775"/>
                </a:lnTo>
                <a:lnTo>
                  <a:pt x="1975474" y="952906"/>
                </a:lnTo>
                <a:lnTo>
                  <a:pt x="1973250" y="979866"/>
                </a:lnTo>
                <a:lnTo>
                  <a:pt x="1970707" y="1003972"/>
                </a:lnTo>
                <a:lnTo>
                  <a:pt x="1968801" y="1018244"/>
                </a:lnTo>
                <a:lnTo>
                  <a:pt x="1967212" y="1030614"/>
                </a:lnTo>
                <a:lnTo>
                  <a:pt x="1957997" y="1035689"/>
                </a:lnTo>
                <a:lnTo>
                  <a:pt x="1948464" y="1039812"/>
                </a:lnTo>
                <a:lnTo>
                  <a:pt x="1939884" y="1042984"/>
                </a:lnTo>
                <a:lnTo>
                  <a:pt x="1931622" y="1045522"/>
                </a:lnTo>
                <a:lnTo>
                  <a:pt x="1923995" y="1047107"/>
                </a:lnTo>
                <a:lnTo>
                  <a:pt x="1920500" y="1047107"/>
                </a:lnTo>
                <a:lnTo>
                  <a:pt x="1917322" y="1047425"/>
                </a:lnTo>
                <a:lnTo>
                  <a:pt x="1914145" y="1047107"/>
                </a:lnTo>
                <a:lnTo>
                  <a:pt x="1911285" y="1046790"/>
                </a:lnTo>
                <a:lnTo>
                  <a:pt x="1908425" y="1045522"/>
                </a:lnTo>
                <a:lnTo>
                  <a:pt x="1906200" y="1044570"/>
                </a:lnTo>
                <a:lnTo>
                  <a:pt x="1907789" y="1016024"/>
                </a:lnTo>
                <a:lnTo>
                  <a:pt x="1909378" y="968765"/>
                </a:lnTo>
                <a:lnTo>
                  <a:pt x="1910331" y="910088"/>
                </a:lnTo>
                <a:lnTo>
                  <a:pt x="1911602" y="845701"/>
                </a:lnTo>
                <a:lnTo>
                  <a:pt x="1912238" y="781314"/>
                </a:lnTo>
                <a:lnTo>
                  <a:pt x="1912238" y="722320"/>
                </a:lnTo>
                <a:lnTo>
                  <a:pt x="1911920" y="696629"/>
                </a:lnTo>
                <a:lnTo>
                  <a:pt x="1911602" y="674426"/>
                </a:lnTo>
                <a:lnTo>
                  <a:pt x="1910649" y="656982"/>
                </a:lnTo>
                <a:lnTo>
                  <a:pt x="1910014" y="644295"/>
                </a:lnTo>
                <a:lnTo>
                  <a:pt x="1909696" y="639537"/>
                </a:lnTo>
                <a:lnTo>
                  <a:pt x="1909060" y="636682"/>
                </a:lnTo>
                <a:lnTo>
                  <a:pt x="1908107" y="635414"/>
                </a:lnTo>
                <a:lnTo>
                  <a:pt x="1907789" y="635414"/>
                </a:lnTo>
                <a:lnTo>
                  <a:pt x="1907471" y="635731"/>
                </a:lnTo>
                <a:lnTo>
                  <a:pt x="1902387" y="644295"/>
                </a:lnTo>
                <a:lnTo>
                  <a:pt x="1897938" y="653175"/>
                </a:lnTo>
                <a:lnTo>
                  <a:pt x="1896985" y="655713"/>
                </a:lnTo>
                <a:lnTo>
                  <a:pt x="1881732" y="956395"/>
                </a:lnTo>
                <a:lnTo>
                  <a:pt x="1876966" y="1027760"/>
                </a:lnTo>
                <a:lnTo>
                  <a:pt x="1872835" y="1088340"/>
                </a:lnTo>
                <a:lnTo>
                  <a:pt x="1870928" y="1111811"/>
                </a:lnTo>
                <a:lnTo>
                  <a:pt x="1870610" y="1115935"/>
                </a:lnTo>
                <a:lnTo>
                  <a:pt x="1867750" y="1127670"/>
                </a:lnTo>
                <a:lnTo>
                  <a:pt x="1866797" y="1132428"/>
                </a:lnTo>
                <a:lnTo>
                  <a:pt x="1864890" y="1136868"/>
                </a:lnTo>
                <a:lnTo>
                  <a:pt x="1862348" y="1141309"/>
                </a:lnTo>
                <a:lnTo>
                  <a:pt x="1859170" y="1145432"/>
                </a:lnTo>
                <a:lnTo>
                  <a:pt x="1854722" y="1150507"/>
                </a:lnTo>
                <a:lnTo>
                  <a:pt x="1848684" y="1155581"/>
                </a:lnTo>
                <a:lnTo>
                  <a:pt x="1847731" y="1163194"/>
                </a:lnTo>
                <a:lnTo>
                  <a:pt x="1833431" y="1252320"/>
                </a:lnTo>
                <a:lnTo>
                  <a:pt x="1822627" y="1317024"/>
                </a:lnTo>
                <a:lnTo>
                  <a:pt x="1808010" y="1320513"/>
                </a:lnTo>
                <a:lnTo>
                  <a:pt x="1770513" y="1592332"/>
                </a:lnTo>
                <a:lnTo>
                  <a:pt x="1760980" y="1660525"/>
                </a:lnTo>
                <a:lnTo>
                  <a:pt x="1757166" y="1658939"/>
                </a:lnTo>
                <a:lnTo>
                  <a:pt x="1753035" y="1657036"/>
                </a:lnTo>
                <a:lnTo>
                  <a:pt x="1747951" y="1654499"/>
                </a:lnTo>
                <a:lnTo>
                  <a:pt x="1742231" y="1650693"/>
                </a:lnTo>
                <a:lnTo>
                  <a:pt x="1739054" y="1648472"/>
                </a:lnTo>
                <a:lnTo>
                  <a:pt x="1736511" y="1645618"/>
                </a:lnTo>
                <a:lnTo>
                  <a:pt x="1734605" y="1643715"/>
                </a:lnTo>
                <a:lnTo>
                  <a:pt x="1733016" y="1641495"/>
                </a:lnTo>
                <a:lnTo>
                  <a:pt x="1730156" y="1636103"/>
                </a:lnTo>
                <a:lnTo>
                  <a:pt x="1727614" y="1630076"/>
                </a:lnTo>
                <a:lnTo>
                  <a:pt x="1725390" y="1624050"/>
                </a:lnTo>
                <a:lnTo>
                  <a:pt x="1721894" y="1613583"/>
                </a:lnTo>
                <a:lnTo>
                  <a:pt x="1720305" y="1609143"/>
                </a:lnTo>
                <a:lnTo>
                  <a:pt x="1717128" y="1568861"/>
                </a:lnTo>
                <a:lnTo>
                  <a:pt x="1706006" y="1448334"/>
                </a:lnTo>
                <a:lnTo>
                  <a:pt x="1695837" y="1562201"/>
                </a:lnTo>
                <a:lnTo>
                  <a:pt x="1691706" y="1609143"/>
                </a:lnTo>
                <a:lnTo>
                  <a:pt x="1690753" y="1613583"/>
                </a:lnTo>
                <a:lnTo>
                  <a:pt x="1687257" y="1624050"/>
                </a:lnTo>
                <a:lnTo>
                  <a:pt x="1685033" y="1630076"/>
                </a:lnTo>
                <a:lnTo>
                  <a:pt x="1681855" y="1636103"/>
                </a:lnTo>
                <a:lnTo>
                  <a:pt x="1678995" y="1641495"/>
                </a:lnTo>
                <a:lnTo>
                  <a:pt x="1677406" y="1643715"/>
                </a:lnTo>
                <a:lnTo>
                  <a:pt x="1675818" y="1645618"/>
                </a:lnTo>
                <a:lnTo>
                  <a:pt x="1671369" y="1649741"/>
                </a:lnTo>
                <a:lnTo>
                  <a:pt x="1667238" y="1652913"/>
                </a:lnTo>
                <a:lnTo>
                  <a:pt x="1663107" y="1655767"/>
                </a:lnTo>
                <a:lnTo>
                  <a:pt x="1658976" y="1657670"/>
                </a:lnTo>
                <a:lnTo>
                  <a:pt x="1653256" y="1659891"/>
                </a:lnTo>
                <a:lnTo>
                  <a:pt x="1651032" y="1660525"/>
                </a:lnTo>
                <a:lnTo>
                  <a:pt x="1641816" y="1592332"/>
                </a:lnTo>
                <a:lnTo>
                  <a:pt x="1614488" y="1395366"/>
                </a:lnTo>
                <a:lnTo>
                  <a:pt x="1621161" y="1389657"/>
                </a:lnTo>
                <a:lnTo>
                  <a:pt x="1627199" y="1383313"/>
                </a:lnTo>
                <a:lnTo>
                  <a:pt x="1632283" y="1376653"/>
                </a:lnTo>
                <a:lnTo>
                  <a:pt x="1637367" y="1369358"/>
                </a:lnTo>
                <a:lnTo>
                  <a:pt x="1641498" y="1362063"/>
                </a:lnTo>
                <a:lnTo>
                  <a:pt x="1644994" y="1354133"/>
                </a:lnTo>
                <a:lnTo>
                  <a:pt x="1647854" y="1345887"/>
                </a:lnTo>
                <a:lnTo>
                  <a:pt x="1650078" y="1337006"/>
                </a:lnTo>
                <a:lnTo>
                  <a:pt x="1652620" y="1321464"/>
                </a:lnTo>
                <a:lnTo>
                  <a:pt x="1656116" y="1299896"/>
                </a:lnTo>
                <a:lnTo>
                  <a:pt x="1659929" y="1270399"/>
                </a:lnTo>
                <a:lnTo>
                  <a:pt x="1664378" y="1234875"/>
                </a:lnTo>
                <a:lnTo>
                  <a:pt x="1668827" y="1195546"/>
                </a:lnTo>
                <a:lnTo>
                  <a:pt x="1673275" y="1152410"/>
                </a:lnTo>
                <a:lnTo>
                  <a:pt x="1678360" y="1106419"/>
                </a:lnTo>
                <a:lnTo>
                  <a:pt x="1683126" y="1058843"/>
                </a:lnTo>
                <a:lnTo>
                  <a:pt x="1687575" y="1009998"/>
                </a:lnTo>
                <a:lnTo>
                  <a:pt x="1692024" y="961470"/>
                </a:lnTo>
                <a:lnTo>
                  <a:pt x="1695837" y="913894"/>
                </a:lnTo>
                <a:lnTo>
                  <a:pt x="1699332" y="867903"/>
                </a:lnTo>
                <a:lnTo>
                  <a:pt x="1702192" y="824767"/>
                </a:lnTo>
                <a:lnTo>
                  <a:pt x="1704417" y="785438"/>
                </a:lnTo>
                <a:lnTo>
                  <a:pt x="1705688" y="750548"/>
                </a:lnTo>
                <a:lnTo>
                  <a:pt x="1706006" y="721051"/>
                </a:lnTo>
                <a:lnTo>
                  <a:pt x="1706006" y="708364"/>
                </a:lnTo>
                <a:lnTo>
                  <a:pt x="1705688" y="697897"/>
                </a:lnTo>
                <a:lnTo>
                  <a:pt x="1705052" y="688699"/>
                </a:lnTo>
                <a:lnTo>
                  <a:pt x="1703781" y="681721"/>
                </a:lnTo>
                <a:lnTo>
                  <a:pt x="1701557" y="672840"/>
                </a:lnTo>
                <a:lnTo>
                  <a:pt x="1699968" y="668083"/>
                </a:lnTo>
                <a:lnTo>
                  <a:pt x="1698061" y="663325"/>
                </a:lnTo>
                <a:lnTo>
                  <a:pt x="1695837" y="658567"/>
                </a:lnTo>
                <a:lnTo>
                  <a:pt x="1693613" y="653493"/>
                </a:lnTo>
                <a:lnTo>
                  <a:pt x="1690753" y="648735"/>
                </a:lnTo>
                <a:lnTo>
                  <a:pt x="1687575" y="643660"/>
                </a:lnTo>
                <a:lnTo>
                  <a:pt x="1680266" y="633511"/>
                </a:lnTo>
                <a:lnTo>
                  <a:pt x="1694566" y="494588"/>
                </a:lnTo>
                <a:lnTo>
                  <a:pt x="1689164" y="476509"/>
                </a:lnTo>
                <a:lnTo>
                  <a:pt x="1694884" y="463505"/>
                </a:lnTo>
                <a:lnTo>
                  <a:pt x="1699650" y="452087"/>
                </a:lnTo>
                <a:lnTo>
                  <a:pt x="1723483" y="452087"/>
                </a:lnTo>
                <a:lnTo>
                  <a:pt x="1727932" y="463505"/>
                </a:lnTo>
                <a:lnTo>
                  <a:pt x="1733016" y="476509"/>
                </a:lnTo>
                <a:lnTo>
                  <a:pt x="1728567" y="498077"/>
                </a:lnTo>
                <a:lnTo>
                  <a:pt x="1745727" y="694408"/>
                </a:lnTo>
                <a:lnTo>
                  <a:pt x="1787672" y="444157"/>
                </a:lnTo>
                <a:lnTo>
                  <a:pt x="1790532" y="429250"/>
                </a:lnTo>
                <a:lnTo>
                  <a:pt x="1795617" y="425761"/>
                </a:lnTo>
                <a:lnTo>
                  <a:pt x="1799430" y="423224"/>
                </a:lnTo>
                <a:lnTo>
                  <a:pt x="1801654" y="421321"/>
                </a:lnTo>
                <a:lnTo>
                  <a:pt x="1801972" y="420687"/>
                </a:lnTo>
                <a:lnTo>
                  <a:pt x="1810552" y="419418"/>
                </a:lnTo>
                <a:lnTo>
                  <a:pt x="1819767" y="419101"/>
                </a:lnTo>
                <a:close/>
                <a:moveTo>
                  <a:pt x="1616502" y="419101"/>
                </a:moveTo>
                <a:lnTo>
                  <a:pt x="1620650" y="419419"/>
                </a:lnTo>
                <a:lnTo>
                  <a:pt x="1626712" y="449632"/>
                </a:lnTo>
                <a:lnTo>
                  <a:pt x="1658938" y="608014"/>
                </a:lnTo>
                <a:lnTo>
                  <a:pt x="1650004" y="600063"/>
                </a:lnTo>
                <a:lnTo>
                  <a:pt x="1640751" y="591794"/>
                </a:lnTo>
                <a:lnTo>
                  <a:pt x="1630860" y="583525"/>
                </a:lnTo>
                <a:lnTo>
                  <a:pt x="1620331" y="575574"/>
                </a:lnTo>
                <a:lnTo>
                  <a:pt x="1609163" y="567623"/>
                </a:lnTo>
                <a:lnTo>
                  <a:pt x="1597996" y="559990"/>
                </a:lnTo>
                <a:lnTo>
                  <a:pt x="1585871" y="552358"/>
                </a:lnTo>
                <a:lnTo>
                  <a:pt x="1573747" y="544725"/>
                </a:lnTo>
                <a:lnTo>
                  <a:pt x="1561303" y="537728"/>
                </a:lnTo>
                <a:lnTo>
                  <a:pt x="1548221" y="530413"/>
                </a:lnTo>
                <a:lnTo>
                  <a:pt x="1534820" y="523734"/>
                </a:lnTo>
                <a:lnTo>
                  <a:pt x="1521419" y="517374"/>
                </a:lnTo>
                <a:lnTo>
                  <a:pt x="1507699" y="511013"/>
                </a:lnTo>
                <a:lnTo>
                  <a:pt x="1493660" y="504970"/>
                </a:lnTo>
                <a:lnTo>
                  <a:pt x="1479621" y="499245"/>
                </a:lnTo>
                <a:lnTo>
                  <a:pt x="1465263" y="494475"/>
                </a:lnTo>
                <a:lnTo>
                  <a:pt x="1472283" y="487160"/>
                </a:lnTo>
                <a:lnTo>
                  <a:pt x="1479302" y="480799"/>
                </a:lnTo>
                <a:lnTo>
                  <a:pt x="1486641" y="474439"/>
                </a:lnTo>
                <a:lnTo>
                  <a:pt x="1494298" y="468396"/>
                </a:lnTo>
                <a:lnTo>
                  <a:pt x="1500999" y="463944"/>
                </a:lnTo>
                <a:lnTo>
                  <a:pt x="1507699" y="459173"/>
                </a:lnTo>
                <a:lnTo>
                  <a:pt x="1514719" y="455039"/>
                </a:lnTo>
                <a:lnTo>
                  <a:pt x="1521738" y="450904"/>
                </a:lnTo>
                <a:lnTo>
                  <a:pt x="1528758" y="447406"/>
                </a:lnTo>
                <a:lnTo>
                  <a:pt x="1536415" y="443907"/>
                </a:lnTo>
                <a:lnTo>
                  <a:pt x="1543435" y="440409"/>
                </a:lnTo>
                <a:lnTo>
                  <a:pt x="1551093" y="437229"/>
                </a:lnTo>
                <a:lnTo>
                  <a:pt x="1566089" y="431504"/>
                </a:lnTo>
                <a:lnTo>
                  <a:pt x="1581723" y="426415"/>
                </a:lnTo>
                <a:lnTo>
                  <a:pt x="1597358" y="422917"/>
                </a:lnTo>
                <a:lnTo>
                  <a:pt x="1612673" y="419419"/>
                </a:lnTo>
                <a:lnTo>
                  <a:pt x="1616502" y="419101"/>
                </a:lnTo>
                <a:close/>
                <a:moveTo>
                  <a:pt x="610198" y="38100"/>
                </a:moveTo>
                <a:lnTo>
                  <a:pt x="618114" y="38418"/>
                </a:lnTo>
                <a:lnTo>
                  <a:pt x="620963" y="38418"/>
                </a:lnTo>
                <a:lnTo>
                  <a:pt x="612731" y="41593"/>
                </a:lnTo>
                <a:lnTo>
                  <a:pt x="605449" y="44768"/>
                </a:lnTo>
                <a:lnTo>
                  <a:pt x="597850" y="48260"/>
                </a:lnTo>
                <a:lnTo>
                  <a:pt x="590568" y="52071"/>
                </a:lnTo>
                <a:lnTo>
                  <a:pt x="593418" y="53023"/>
                </a:lnTo>
                <a:lnTo>
                  <a:pt x="601650" y="52388"/>
                </a:lnTo>
                <a:lnTo>
                  <a:pt x="610832" y="52071"/>
                </a:lnTo>
                <a:lnTo>
                  <a:pt x="620647" y="52388"/>
                </a:lnTo>
                <a:lnTo>
                  <a:pt x="630462" y="53023"/>
                </a:lnTo>
                <a:lnTo>
                  <a:pt x="640911" y="54293"/>
                </a:lnTo>
                <a:lnTo>
                  <a:pt x="651359" y="56198"/>
                </a:lnTo>
                <a:lnTo>
                  <a:pt x="662124" y="59055"/>
                </a:lnTo>
                <a:lnTo>
                  <a:pt x="672573" y="62548"/>
                </a:lnTo>
                <a:lnTo>
                  <a:pt x="677639" y="64771"/>
                </a:lnTo>
                <a:lnTo>
                  <a:pt x="682705" y="67311"/>
                </a:lnTo>
                <a:lnTo>
                  <a:pt x="687771" y="70168"/>
                </a:lnTo>
                <a:lnTo>
                  <a:pt x="693153" y="73025"/>
                </a:lnTo>
                <a:lnTo>
                  <a:pt x="697902" y="76200"/>
                </a:lnTo>
                <a:lnTo>
                  <a:pt x="702968" y="79693"/>
                </a:lnTo>
                <a:lnTo>
                  <a:pt x="707718" y="83503"/>
                </a:lnTo>
                <a:lnTo>
                  <a:pt x="712150" y="87630"/>
                </a:lnTo>
                <a:lnTo>
                  <a:pt x="716583" y="92393"/>
                </a:lnTo>
                <a:lnTo>
                  <a:pt x="721332" y="96838"/>
                </a:lnTo>
                <a:lnTo>
                  <a:pt x="725765" y="101918"/>
                </a:lnTo>
                <a:lnTo>
                  <a:pt x="729881" y="107633"/>
                </a:lnTo>
                <a:lnTo>
                  <a:pt x="733680" y="113348"/>
                </a:lnTo>
                <a:lnTo>
                  <a:pt x="737480" y="119698"/>
                </a:lnTo>
                <a:lnTo>
                  <a:pt x="740963" y="126366"/>
                </a:lnTo>
                <a:lnTo>
                  <a:pt x="744446" y="133351"/>
                </a:lnTo>
                <a:lnTo>
                  <a:pt x="750778" y="148908"/>
                </a:lnTo>
                <a:lnTo>
                  <a:pt x="756794" y="163831"/>
                </a:lnTo>
                <a:lnTo>
                  <a:pt x="761860" y="178118"/>
                </a:lnTo>
                <a:lnTo>
                  <a:pt x="765976" y="191453"/>
                </a:lnTo>
                <a:lnTo>
                  <a:pt x="769142" y="204153"/>
                </a:lnTo>
                <a:lnTo>
                  <a:pt x="772308" y="216853"/>
                </a:lnTo>
                <a:lnTo>
                  <a:pt x="774208" y="228601"/>
                </a:lnTo>
                <a:lnTo>
                  <a:pt x="775474" y="240348"/>
                </a:lnTo>
                <a:lnTo>
                  <a:pt x="776741" y="251461"/>
                </a:lnTo>
                <a:lnTo>
                  <a:pt x="777058" y="262256"/>
                </a:lnTo>
                <a:lnTo>
                  <a:pt x="777058" y="273051"/>
                </a:lnTo>
                <a:lnTo>
                  <a:pt x="776424" y="283211"/>
                </a:lnTo>
                <a:lnTo>
                  <a:pt x="775474" y="293371"/>
                </a:lnTo>
                <a:lnTo>
                  <a:pt x="774525" y="303531"/>
                </a:lnTo>
                <a:lnTo>
                  <a:pt x="772941" y="313691"/>
                </a:lnTo>
                <a:lnTo>
                  <a:pt x="771042" y="323851"/>
                </a:lnTo>
                <a:lnTo>
                  <a:pt x="769459" y="334011"/>
                </a:lnTo>
                <a:lnTo>
                  <a:pt x="768509" y="343536"/>
                </a:lnTo>
                <a:lnTo>
                  <a:pt x="767559" y="352426"/>
                </a:lnTo>
                <a:lnTo>
                  <a:pt x="767559" y="360364"/>
                </a:lnTo>
                <a:lnTo>
                  <a:pt x="768192" y="367984"/>
                </a:lnTo>
                <a:lnTo>
                  <a:pt x="768509" y="374651"/>
                </a:lnTo>
                <a:lnTo>
                  <a:pt x="769459" y="380684"/>
                </a:lnTo>
                <a:lnTo>
                  <a:pt x="771042" y="386716"/>
                </a:lnTo>
                <a:lnTo>
                  <a:pt x="772625" y="391479"/>
                </a:lnTo>
                <a:lnTo>
                  <a:pt x="774841" y="395924"/>
                </a:lnTo>
                <a:lnTo>
                  <a:pt x="777058" y="400051"/>
                </a:lnTo>
                <a:lnTo>
                  <a:pt x="779274" y="403861"/>
                </a:lnTo>
                <a:lnTo>
                  <a:pt x="781807" y="407036"/>
                </a:lnTo>
                <a:lnTo>
                  <a:pt x="784656" y="409894"/>
                </a:lnTo>
                <a:lnTo>
                  <a:pt x="787506" y="412116"/>
                </a:lnTo>
                <a:lnTo>
                  <a:pt x="790672" y="414339"/>
                </a:lnTo>
                <a:lnTo>
                  <a:pt x="793522" y="415926"/>
                </a:lnTo>
                <a:lnTo>
                  <a:pt x="796688" y="417514"/>
                </a:lnTo>
                <a:lnTo>
                  <a:pt x="799854" y="418784"/>
                </a:lnTo>
                <a:lnTo>
                  <a:pt x="803020" y="419419"/>
                </a:lnTo>
                <a:lnTo>
                  <a:pt x="808720" y="420371"/>
                </a:lnTo>
                <a:lnTo>
                  <a:pt x="813786" y="421006"/>
                </a:lnTo>
                <a:lnTo>
                  <a:pt x="818852" y="421006"/>
                </a:lnTo>
                <a:lnTo>
                  <a:pt x="822018" y="420371"/>
                </a:lnTo>
                <a:lnTo>
                  <a:pt x="825501" y="420054"/>
                </a:lnTo>
                <a:lnTo>
                  <a:pt x="824551" y="422911"/>
                </a:lnTo>
                <a:lnTo>
                  <a:pt x="823601" y="425451"/>
                </a:lnTo>
                <a:lnTo>
                  <a:pt x="822018" y="429261"/>
                </a:lnTo>
                <a:lnTo>
                  <a:pt x="819801" y="433389"/>
                </a:lnTo>
                <a:lnTo>
                  <a:pt x="817268" y="437834"/>
                </a:lnTo>
                <a:lnTo>
                  <a:pt x="813469" y="442279"/>
                </a:lnTo>
                <a:lnTo>
                  <a:pt x="809353" y="446724"/>
                </a:lnTo>
                <a:lnTo>
                  <a:pt x="806820" y="448629"/>
                </a:lnTo>
                <a:lnTo>
                  <a:pt x="803970" y="450534"/>
                </a:lnTo>
                <a:lnTo>
                  <a:pt x="801121" y="452439"/>
                </a:lnTo>
                <a:lnTo>
                  <a:pt x="797954" y="454344"/>
                </a:lnTo>
                <a:lnTo>
                  <a:pt x="794788" y="455614"/>
                </a:lnTo>
                <a:lnTo>
                  <a:pt x="790989" y="456884"/>
                </a:lnTo>
                <a:lnTo>
                  <a:pt x="787189" y="457836"/>
                </a:lnTo>
                <a:lnTo>
                  <a:pt x="783073" y="458471"/>
                </a:lnTo>
                <a:lnTo>
                  <a:pt x="778641" y="458789"/>
                </a:lnTo>
                <a:lnTo>
                  <a:pt x="774208" y="458789"/>
                </a:lnTo>
                <a:lnTo>
                  <a:pt x="768825" y="458471"/>
                </a:lnTo>
                <a:lnTo>
                  <a:pt x="763443" y="458154"/>
                </a:lnTo>
                <a:lnTo>
                  <a:pt x="758060" y="456884"/>
                </a:lnTo>
                <a:lnTo>
                  <a:pt x="752361" y="454979"/>
                </a:lnTo>
                <a:lnTo>
                  <a:pt x="746029" y="453074"/>
                </a:lnTo>
                <a:lnTo>
                  <a:pt x="739696" y="450534"/>
                </a:lnTo>
                <a:lnTo>
                  <a:pt x="693470" y="431484"/>
                </a:lnTo>
                <a:lnTo>
                  <a:pt x="695686" y="420371"/>
                </a:lnTo>
                <a:lnTo>
                  <a:pt x="697586" y="407354"/>
                </a:lnTo>
                <a:lnTo>
                  <a:pt x="699802" y="390526"/>
                </a:lnTo>
                <a:lnTo>
                  <a:pt x="701702" y="369889"/>
                </a:lnTo>
                <a:lnTo>
                  <a:pt x="702968" y="358459"/>
                </a:lnTo>
                <a:lnTo>
                  <a:pt x="703285" y="346394"/>
                </a:lnTo>
                <a:lnTo>
                  <a:pt x="703602" y="333694"/>
                </a:lnTo>
                <a:lnTo>
                  <a:pt x="703602" y="320359"/>
                </a:lnTo>
                <a:lnTo>
                  <a:pt x="703602" y="307024"/>
                </a:lnTo>
                <a:lnTo>
                  <a:pt x="702968" y="293053"/>
                </a:lnTo>
                <a:lnTo>
                  <a:pt x="701385" y="304801"/>
                </a:lnTo>
                <a:lnTo>
                  <a:pt x="699169" y="315596"/>
                </a:lnTo>
                <a:lnTo>
                  <a:pt x="696952" y="326391"/>
                </a:lnTo>
                <a:lnTo>
                  <a:pt x="694103" y="337504"/>
                </a:lnTo>
                <a:lnTo>
                  <a:pt x="691253" y="347664"/>
                </a:lnTo>
                <a:lnTo>
                  <a:pt x="687771" y="357189"/>
                </a:lnTo>
                <a:lnTo>
                  <a:pt x="684604" y="367031"/>
                </a:lnTo>
                <a:lnTo>
                  <a:pt x="680488" y="376239"/>
                </a:lnTo>
                <a:lnTo>
                  <a:pt x="676372" y="384811"/>
                </a:lnTo>
                <a:lnTo>
                  <a:pt x="671623" y="393066"/>
                </a:lnTo>
                <a:lnTo>
                  <a:pt x="666874" y="401004"/>
                </a:lnTo>
                <a:lnTo>
                  <a:pt x="662124" y="407989"/>
                </a:lnTo>
                <a:lnTo>
                  <a:pt x="656742" y="414974"/>
                </a:lnTo>
                <a:lnTo>
                  <a:pt x="651042" y="421006"/>
                </a:lnTo>
                <a:lnTo>
                  <a:pt x="645027" y="426404"/>
                </a:lnTo>
                <a:lnTo>
                  <a:pt x="639011" y="431484"/>
                </a:lnTo>
                <a:lnTo>
                  <a:pt x="633312" y="435294"/>
                </a:lnTo>
                <a:lnTo>
                  <a:pt x="627929" y="438151"/>
                </a:lnTo>
                <a:lnTo>
                  <a:pt x="622230" y="441326"/>
                </a:lnTo>
                <a:lnTo>
                  <a:pt x="616531" y="443549"/>
                </a:lnTo>
                <a:lnTo>
                  <a:pt x="610515" y="444819"/>
                </a:lnTo>
                <a:lnTo>
                  <a:pt x="604183" y="446089"/>
                </a:lnTo>
                <a:lnTo>
                  <a:pt x="597850" y="446724"/>
                </a:lnTo>
                <a:lnTo>
                  <a:pt x="591201" y="446724"/>
                </a:lnTo>
                <a:lnTo>
                  <a:pt x="586135" y="446406"/>
                </a:lnTo>
                <a:lnTo>
                  <a:pt x="581703" y="445771"/>
                </a:lnTo>
                <a:lnTo>
                  <a:pt x="576953" y="444501"/>
                </a:lnTo>
                <a:lnTo>
                  <a:pt x="572204" y="442914"/>
                </a:lnTo>
                <a:lnTo>
                  <a:pt x="567771" y="441326"/>
                </a:lnTo>
                <a:lnTo>
                  <a:pt x="563339" y="438786"/>
                </a:lnTo>
                <a:lnTo>
                  <a:pt x="559222" y="436246"/>
                </a:lnTo>
                <a:lnTo>
                  <a:pt x="555106" y="433706"/>
                </a:lnTo>
                <a:lnTo>
                  <a:pt x="549091" y="429261"/>
                </a:lnTo>
                <a:lnTo>
                  <a:pt x="543391" y="424181"/>
                </a:lnTo>
                <a:lnTo>
                  <a:pt x="538009" y="419101"/>
                </a:lnTo>
                <a:lnTo>
                  <a:pt x="532626" y="413069"/>
                </a:lnTo>
                <a:lnTo>
                  <a:pt x="527244" y="406719"/>
                </a:lnTo>
                <a:lnTo>
                  <a:pt x="522495" y="399416"/>
                </a:lnTo>
                <a:lnTo>
                  <a:pt x="517745" y="392431"/>
                </a:lnTo>
                <a:lnTo>
                  <a:pt x="512996" y="384494"/>
                </a:lnTo>
                <a:lnTo>
                  <a:pt x="508563" y="376556"/>
                </a:lnTo>
                <a:lnTo>
                  <a:pt x="504447" y="367984"/>
                </a:lnTo>
                <a:lnTo>
                  <a:pt x="500648" y="359094"/>
                </a:lnTo>
                <a:lnTo>
                  <a:pt x="496848" y="349886"/>
                </a:lnTo>
                <a:lnTo>
                  <a:pt x="493366" y="340679"/>
                </a:lnTo>
                <a:lnTo>
                  <a:pt x="489883" y="331154"/>
                </a:lnTo>
                <a:lnTo>
                  <a:pt x="486717" y="321311"/>
                </a:lnTo>
                <a:lnTo>
                  <a:pt x="483867" y="311151"/>
                </a:lnTo>
                <a:lnTo>
                  <a:pt x="484500" y="323534"/>
                </a:lnTo>
                <a:lnTo>
                  <a:pt x="485450" y="335599"/>
                </a:lnTo>
                <a:lnTo>
                  <a:pt x="487666" y="358459"/>
                </a:lnTo>
                <a:lnTo>
                  <a:pt x="490199" y="378779"/>
                </a:lnTo>
                <a:lnTo>
                  <a:pt x="493366" y="396559"/>
                </a:lnTo>
                <a:lnTo>
                  <a:pt x="495899" y="411164"/>
                </a:lnTo>
                <a:lnTo>
                  <a:pt x="498115" y="421959"/>
                </a:lnTo>
                <a:lnTo>
                  <a:pt x="500015" y="431484"/>
                </a:lnTo>
                <a:lnTo>
                  <a:pt x="454105" y="450534"/>
                </a:lnTo>
                <a:lnTo>
                  <a:pt x="447772" y="453074"/>
                </a:lnTo>
                <a:lnTo>
                  <a:pt x="441440" y="454979"/>
                </a:lnTo>
                <a:lnTo>
                  <a:pt x="435424" y="456884"/>
                </a:lnTo>
                <a:lnTo>
                  <a:pt x="429725" y="458154"/>
                </a:lnTo>
                <a:lnTo>
                  <a:pt x="424659" y="458471"/>
                </a:lnTo>
                <a:lnTo>
                  <a:pt x="419593" y="458789"/>
                </a:lnTo>
                <a:lnTo>
                  <a:pt x="414844" y="458789"/>
                </a:lnTo>
                <a:lnTo>
                  <a:pt x="410728" y="458471"/>
                </a:lnTo>
                <a:lnTo>
                  <a:pt x="406611" y="457836"/>
                </a:lnTo>
                <a:lnTo>
                  <a:pt x="402495" y="456884"/>
                </a:lnTo>
                <a:lnTo>
                  <a:pt x="399013" y="455614"/>
                </a:lnTo>
                <a:lnTo>
                  <a:pt x="395846" y="454344"/>
                </a:lnTo>
                <a:lnTo>
                  <a:pt x="392364" y="452439"/>
                </a:lnTo>
                <a:lnTo>
                  <a:pt x="389831" y="450534"/>
                </a:lnTo>
                <a:lnTo>
                  <a:pt x="386664" y="448629"/>
                </a:lnTo>
                <a:lnTo>
                  <a:pt x="384448" y="446724"/>
                </a:lnTo>
                <a:lnTo>
                  <a:pt x="380015" y="442279"/>
                </a:lnTo>
                <a:lnTo>
                  <a:pt x="376533" y="437834"/>
                </a:lnTo>
                <a:lnTo>
                  <a:pt x="374000" y="433389"/>
                </a:lnTo>
                <a:lnTo>
                  <a:pt x="371783" y="429261"/>
                </a:lnTo>
                <a:lnTo>
                  <a:pt x="370200" y="425451"/>
                </a:lnTo>
                <a:lnTo>
                  <a:pt x="369250" y="422911"/>
                </a:lnTo>
                <a:lnTo>
                  <a:pt x="368300" y="420054"/>
                </a:lnTo>
                <a:lnTo>
                  <a:pt x="371467" y="420371"/>
                </a:lnTo>
                <a:lnTo>
                  <a:pt x="375266" y="421006"/>
                </a:lnTo>
                <a:lnTo>
                  <a:pt x="379699" y="421006"/>
                </a:lnTo>
                <a:lnTo>
                  <a:pt x="384765" y="420371"/>
                </a:lnTo>
                <a:lnTo>
                  <a:pt x="390780" y="419419"/>
                </a:lnTo>
                <a:lnTo>
                  <a:pt x="393947" y="418784"/>
                </a:lnTo>
                <a:lnTo>
                  <a:pt x="396796" y="417514"/>
                </a:lnTo>
                <a:lnTo>
                  <a:pt x="399962" y="415926"/>
                </a:lnTo>
                <a:lnTo>
                  <a:pt x="403129" y="414339"/>
                </a:lnTo>
                <a:lnTo>
                  <a:pt x="406295" y="412116"/>
                </a:lnTo>
                <a:lnTo>
                  <a:pt x="408828" y="409894"/>
                </a:lnTo>
                <a:lnTo>
                  <a:pt x="411994" y="407036"/>
                </a:lnTo>
                <a:lnTo>
                  <a:pt x="414527" y="403861"/>
                </a:lnTo>
                <a:lnTo>
                  <a:pt x="416743" y="400051"/>
                </a:lnTo>
                <a:lnTo>
                  <a:pt x="418960" y="395924"/>
                </a:lnTo>
                <a:lnTo>
                  <a:pt x="420859" y="391479"/>
                </a:lnTo>
                <a:lnTo>
                  <a:pt x="422759" y="386716"/>
                </a:lnTo>
                <a:lnTo>
                  <a:pt x="423709" y="380684"/>
                </a:lnTo>
                <a:lnTo>
                  <a:pt x="424976" y="374651"/>
                </a:lnTo>
                <a:lnTo>
                  <a:pt x="425609" y="367984"/>
                </a:lnTo>
                <a:lnTo>
                  <a:pt x="426242" y="360364"/>
                </a:lnTo>
                <a:lnTo>
                  <a:pt x="425609" y="352426"/>
                </a:lnTo>
                <a:lnTo>
                  <a:pt x="425292" y="343536"/>
                </a:lnTo>
                <a:lnTo>
                  <a:pt x="424342" y="334011"/>
                </a:lnTo>
                <a:lnTo>
                  <a:pt x="422443" y="323851"/>
                </a:lnTo>
                <a:lnTo>
                  <a:pt x="420859" y="313691"/>
                </a:lnTo>
                <a:lnTo>
                  <a:pt x="419276" y="303531"/>
                </a:lnTo>
                <a:lnTo>
                  <a:pt x="418010" y="293371"/>
                </a:lnTo>
                <a:lnTo>
                  <a:pt x="417060" y="283211"/>
                </a:lnTo>
                <a:lnTo>
                  <a:pt x="416427" y="272733"/>
                </a:lnTo>
                <a:lnTo>
                  <a:pt x="416427" y="262256"/>
                </a:lnTo>
                <a:lnTo>
                  <a:pt x="416743" y="251461"/>
                </a:lnTo>
                <a:lnTo>
                  <a:pt x="417377" y="240031"/>
                </a:lnTo>
                <a:lnTo>
                  <a:pt x="418960" y="228283"/>
                </a:lnTo>
                <a:lnTo>
                  <a:pt x="420859" y="216218"/>
                </a:lnTo>
                <a:lnTo>
                  <a:pt x="423709" y="203836"/>
                </a:lnTo>
                <a:lnTo>
                  <a:pt x="427192" y="191136"/>
                </a:lnTo>
                <a:lnTo>
                  <a:pt x="431308" y="177483"/>
                </a:lnTo>
                <a:lnTo>
                  <a:pt x="436690" y="163831"/>
                </a:lnTo>
                <a:lnTo>
                  <a:pt x="442706" y="148591"/>
                </a:lnTo>
                <a:lnTo>
                  <a:pt x="449355" y="133351"/>
                </a:lnTo>
                <a:lnTo>
                  <a:pt x="453471" y="125096"/>
                </a:lnTo>
                <a:lnTo>
                  <a:pt x="457904" y="117476"/>
                </a:lnTo>
                <a:lnTo>
                  <a:pt x="462970" y="109856"/>
                </a:lnTo>
                <a:lnTo>
                  <a:pt x="467719" y="103188"/>
                </a:lnTo>
                <a:lnTo>
                  <a:pt x="463920" y="103506"/>
                </a:lnTo>
                <a:lnTo>
                  <a:pt x="467719" y="100966"/>
                </a:lnTo>
                <a:lnTo>
                  <a:pt x="471835" y="97791"/>
                </a:lnTo>
                <a:lnTo>
                  <a:pt x="479118" y="89853"/>
                </a:lnTo>
                <a:lnTo>
                  <a:pt x="486400" y="82868"/>
                </a:lnTo>
                <a:lnTo>
                  <a:pt x="493999" y="76518"/>
                </a:lnTo>
                <a:lnTo>
                  <a:pt x="501914" y="70803"/>
                </a:lnTo>
                <a:lnTo>
                  <a:pt x="506980" y="67311"/>
                </a:lnTo>
                <a:lnTo>
                  <a:pt x="512363" y="64453"/>
                </a:lnTo>
                <a:lnTo>
                  <a:pt x="522811" y="58738"/>
                </a:lnTo>
                <a:lnTo>
                  <a:pt x="532943" y="53976"/>
                </a:lnTo>
                <a:lnTo>
                  <a:pt x="543391" y="49848"/>
                </a:lnTo>
                <a:lnTo>
                  <a:pt x="553523" y="46673"/>
                </a:lnTo>
                <a:lnTo>
                  <a:pt x="563339" y="44133"/>
                </a:lnTo>
                <a:lnTo>
                  <a:pt x="573154" y="42228"/>
                </a:lnTo>
                <a:lnTo>
                  <a:pt x="581703" y="40641"/>
                </a:lnTo>
                <a:lnTo>
                  <a:pt x="589935" y="39688"/>
                </a:lnTo>
                <a:lnTo>
                  <a:pt x="597850" y="38735"/>
                </a:lnTo>
                <a:lnTo>
                  <a:pt x="610198" y="38100"/>
                </a:lnTo>
                <a:close/>
                <a:moveTo>
                  <a:pt x="1727817" y="0"/>
                </a:moveTo>
                <a:lnTo>
                  <a:pt x="1736060" y="0"/>
                </a:lnTo>
                <a:lnTo>
                  <a:pt x="1738914" y="0"/>
                </a:lnTo>
                <a:lnTo>
                  <a:pt x="1730670" y="3175"/>
                </a:lnTo>
                <a:lnTo>
                  <a:pt x="1723061" y="6350"/>
                </a:lnTo>
                <a:lnTo>
                  <a:pt x="1715768" y="10160"/>
                </a:lnTo>
                <a:lnTo>
                  <a:pt x="1708476" y="13970"/>
                </a:lnTo>
                <a:lnTo>
                  <a:pt x="1710695" y="14605"/>
                </a:lnTo>
                <a:lnTo>
                  <a:pt x="1719256" y="13970"/>
                </a:lnTo>
                <a:lnTo>
                  <a:pt x="1728768" y="13970"/>
                </a:lnTo>
                <a:lnTo>
                  <a:pt x="1738597" y="13970"/>
                </a:lnTo>
                <a:lnTo>
                  <a:pt x="1748425" y="14605"/>
                </a:lnTo>
                <a:lnTo>
                  <a:pt x="1758888" y="15875"/>
                </a:lnTo>
                <a:lnTo>
                  <a:pt x="1769034" y="18098"/>
                </a:lnTo>
                <a:lnTo>
                  <a:pt x="1779497" y="20638"/>
                </a:lnTo>
                <a:lnTo>
                  <a:pt x="1789960" y="24448"/>
                </a:lnTo>
                <a:lnTo>
                  <a:pt x="1795350" y="26670"/>
                </a:lnTo>
                <a:lnTo>
                  <a:pt x="1800423" y="28893"/>
                </a:lnTo>
                <a:lnTo>
                  <a:pt x="1805813" y="31750"/>
                </a:lnTo>
                <a:lnTo>
                  <a:pt x="1810569" y="34608"/>
                </a:lnTo>
                <a:lnTo>
                  <a:pt x="1815959" y="38100"/>
                </a:lnTo>
                <a:lnTo>
                  <a:pt x="1820715" y="41593"/>
                </a:lnTo>
                <a:lnTo>
                  <a:pt x="1825788" y="45085"/>
                </a:lnTo>
                <a:lnTo>
                  <a:pt x="1830227" y="49213"/>
                </a:lnTo>
                <a:lnTo>
                  <a:pt x="1834666" y="53975"/>
                </a:lnTo>
                <a:lnTo>
                  <a:pt x="1839105" y="58738"/>
                </a:lnTo>
                <a:lnTo>
                  <a:pt x="1843226" y="64135"/>
                </a:lnTo>
                <a:lnTo>
                  <a:pt x="1847348" y="69215"/>
                </a:lnTo>
                <a:lnTo>
                  <a:pt x="1851470" y="75248"/>
                </a:lnTo>
                <a:lnTo>
                  <a:pt x="1855275" y="81280"/>
                </a:lnTo>
                <a:lnTo>
                  <a:pt x="1858762" y="87948"/>
                </a:lnTo>
                <a:lnTo>
                  <a:pt x="1862250" y="95250"/>
                </a:lnTo>
                <a:lnTo>
                  <a:pt x="1868908" y="110490"/>
                </a:lnTo>
                <a:lnTo>
                  <a:pt x="1874932" y="125413"/>
                </a:lnTo>
                <a:lnTo>
                  <a:pt x="1879688" y="139700"/>
                </a:lnTo>
                <a:lnTo>
                  <a:pt x="1883810" y="153036"/>
                </a:lnTo>
                <a:lnTo>
                  <a:pt x="1887298" y="165736"/>
                </a:lnTo>
                <a:lnTo>
                  <a:pt x="1890151" y="178435"/>
                </a:lnTo>
                <a:lnTo>
                  <a:pt x="1892053" y="190183"/>
                </a:lnTo>
                <a:lnTo>
                  <a:pt x="1893639" y="201931"/>
                </a:lnTo>
                <a:lnTo>
                  <a:pt x="1894907" y="213361"/>
                </a:lnTo>
                <a:lnTo>
                  <a:pt x="1895224" y="224156"/>
                </a:lnTo>
                <a:lnTo>
                  <a:pt x="1894907" y="234633"/>
                </a:lnTo>
                <a:lnTo>
                  <a:pt x="1894273" y="245111"/>
                </a:lnTo>
                <a:lnTo>
                  <a:pt x="1893639" y="255271"/>
                </a:lnTo>
                <a:lnTo>
                  <a:pt x="1892371" y="265431"/>
                </a:lnTo>
                <a:lnTo>
                  <a:pt x="1891102" y="275591"/>
                </a:lnTo>
                <a:lnTo>
                  <a:pt x="1889200" y="285433"/>
                </a:lnTo>
                <a:lnTo>
                  <a:pt x="1887615" y="295593"/>
                </a:lnTo>
                <a:lnTo>
                  <a:pt x="1886346" y="305436"/>
                </a:lnTo>
                <a:lnTo>
                  <a:pt x="1885712" y="314008"/>
                </a:lnTo>
                <a:lnTo>
                  <a:pt x="1885712" y="321946"/>
                </a:lnTo>
                <a:lnTo>
                  <a:pt x="1885712" y="329566"/>
                </a:lnTo>
                <a:lnTo>
                  <a:pt x="1886346" y="336233"/>
                </a:lnTo>
                <a:lnTo>
                  <a:pt x="1887615" y="342583"/>
                </a:lnTo>
                <a:lnTo>
                  <a:pt x="1889200" y="348298"/>
                </a:lnTo>
                <a:lnTo>
                  <a:pt x="1890785" y="353061"/>
                </a:lnTo>
                <a:lnTo>
                  <a:pt x="1892371" y="358141"/>
                </a:lnTo>
                <a:lnTo>
                  <a:pt x="1894907" y="361633"/>
                </a:lnTo>
                <a:lnTo>
                  <a:pt x="1897443" y="365443"/>
                </a:lnTo>
                <a:lnTo>
                  <a:pt x="1899980" y="368936"/>
                </a:lnTo>
                <a:lnTo>
                  <a:pt x="1902516" y="371476"/>
                </a:lnTo>
                <a:lnTo>
                  <a:pt x="1905687" y="373698"/>
                </a:lnTo>
                <a:lnTo>
                  <a:pt x="1908541" y="375921"/>
                </a:lnTo>
                <a:lnTo>
                  <a:pt x="1911711" y="377508"/>
                </a:lnTo>
                <a:lnTo>
                  <a:pt x="1914565" y="379096"/>
                </a:lnTo>
                <a:lnTo>
                  <a:pt x="1917735" y="380366"/>
                </a:lnTo>
                <a:lnTo>
                  <a:pt x="1920589" y="381001"/>
                </a:lnTo>
                <a:lnTo>
                  <a:pt x="1926613" y="381953"/>
                </a:lnTo>
                <a:lnTo>
                  <a:pt x="1932003" y="382906"/>
                </a:lnTo>
                <a:lnTo>
                  <a:pt x="1936442" y="382906"/>
                </a:lnTo>
                <a:lnTo>
                  <a:pt x="1940247" y="382589"/>
                </a:lnTo>
                <a:lnTo>
                  <a:pt x="1943100" y="381636"/>
                </a:lnTo>
                <a:lnTo>
                  <a:pt x="1942466" y="384494"/>
                </a:lnTo>
                <a:lnTo>
                  <a:pt x="1941832" y="387351"/>
                </a:lnTo>
                <a:lnTo>
                  <a:pt x="1940247" y="390843"/>
                </a:lnTo>
                <a:lnTo>
                  <a:pt x="1938027" y="394971"/>
                </a:lnTo>
                <a:lnTo>
                  <a:pt x="1934857" y="399416"/>
                </a:lnTo>
                <a:lnTo>
                  <a:pt x="1931686" y="403861"/>
                </a:lnTo>
                <a:lnTo>
                  <a:pt x="1927564" y="408306"/>
                </a:lnTo>
                <a:lnTo>
                  <a:pt x="1924711" y="410211"/>
                </a:lnTo>
                <a:lnTo>
                  <a:pt x="1922174" y="412433"/>
                </a:lnTo>
                <a:lnTo>
                  <a:pt x="1919321" y="414021"/>
                </a:lnTo>
                <a:lnTo>
                  <a:pt x="1916150" y="415926"/>
                </a:lnTo>
                <a:lnTo>
                  <a:pt x="1912662" y="417513"/>
                </a:lnTo>
                <a:lnTo>
                  <a:pt x="1909175" y="418466"/>
                </a:lnTo>
                <a:lnTo>
                  <a:pt x="1905370" y="419736"/>
                </a:lnTo>
                <a:lnTo>
                  <a:pt x="1901248" y="420053"/>
                </a:lnTo>
                <a:lnTo>
                  <a:pt x="1896492" y="420371"/>
                </a:lnTo>
                <a:lnTo>
                  <a:pt x="1891736" y="420689"/>
                </a:lnTo>
                <a:lnTo>
                  <a:pt x="1886981" y="420371"/>
                </a:lnTo>
                <a:lnTo>
                  <a:pt x="1881591" y="419736"/>
                </a:lnTo>
                <a:lnTo>
                  <a:pt x="1875883" y="418466"/>
                </a:lnTo>
                <a:lnTo>
                  <a:pt x="1869859" y="417196"/>
                </a:lnTo>
                <a:lnTo>
                  <a:pt x="1863835" y="414656"/>
                </a:lnTo>
                <a:lnTo>
                  <a:pt x="1857177" y="412116"/>
                </a:lnTo>
                <a:lnTo>
                  <a:pt x="1811520" y="393066"/>
                </a:lnTo>
                <a:lnTo>
                  <a:pt x="1813740" y="381953"/>
                </a:lnTo>
                <a:lnTo>
                  <a:pt x="1815642" y="369253"/>
                </a:lnTo>
                <a:lnTo>
                  <a:pt x="1817862" y="352108"/>
                </a:lnTo>
                <a:lnTo>
                  <a:pt x="1819764" y="331788"/>
                </a:lnTo>
                <a:lnTo>
                  <a:pt x="1820398" y="320041"/>
                </a:lnTo>
                <a:lnTo>
                  <a:pt x="1821032" y="307976"/>
                </a:lnTo>
                <a:lnTo>
                  <a:pt x="1821666" y="295593"/>
                </a:lnTo>
                <a:lnTo>
                  <a:pt x="1821666" y="282576"/>
                </a:lnTo>
                <a:lnTo>
                  <a:pt x="1821666" y="268923"/>
                </a:lnTo>
                <a:lnTo>
                  <a:pt x="1820715" y="254636"/>
                </a:lnTo>
                <a:lnTo>
                  <a:pt x="1819447" y="266383"/>
                </a:lnTo>
                <a:lnTo>
                  <a:pt x="1816910" y="277496"/>
                </a:lnTo>
                <a:lnTo>
                  <a:pt x="1814691" y="288608"/>
                </a:lnTo>
                <a:lnTo>
                  <a:pt x="1812154" y="299086"/>
                </a:lnTo>
                <a:lnTo>
                  <a:pt x="1809301" y="309246"/>
                </a:lnTo>
                <a:lnTo>
                  <a:pt x="1805813" y="319406"/>
                </a:lnTo>
                <a:lnTo>
                  <a:pt x="1802326" y="328613"/>
                </a:lnTo>
                <a:lnTo>
                  <a:pt x="1798204" y="337821"/>
                </a:lnTo>
                <a:lnTo>
                  <a:pt x="1794082" y="346393"/>
                </a:lnTo>
                <a:lnTo>
                  <a:pt x="1789643" y="354648"/>
                </a:lnTo>
                <a:lnTo>
                  <a:pt x="1784887" y="362586"/>
                </a:lnTo>
                <a:lnTo>
                  <a:pt x="1779814" y="369571"/>
                </a:lnTo>
                <a:lnTo>
                  <a:pt x="1774107" y="376556"/>
                </a:lnTo>
                <a:lnTo>
                  <a:pt x="1768717" y="382589"/>
                </a:lnTo>
                <a:lnTo>
                  <a:pt x="1763010" y="387986"/>
                </a:lnTo>
                <a:lnTo>
                  <a:pt x="1756669" y="393066"/>
                </a:lnTo>
                <a:lnTo>
                  <a:pt x="1751279" y="396876"/>
                </a:lnTo>
                <a:lnTo>
                  <a:pt x="1745572" y="400051"/>
                </a:lnTo>
                <a:lnTo>
                  <a:pt x="1740182" y="402908"/>
                </a:lnTo>
                <a:lnTo>
                  <a:pt x="1734158" y="405131"/>
                </a:lnTo>
                <a:lnTo>
                  <a:pt x="1728134" y="407036"/>
                </a:lnTo>
                <a:lnTo>
                  <a:pt x="1722110" y="407988"/>
                </a:lnTo>
                <a:lnTo>
                  <a:pt x="1715768" y="408306"/>
                </a:lnTo>
                <a:lnTo>
                  <a:pt x="1708793" y="408306"/>
                </a:lnTo>
                <a:lnTo>
                  <a:pt x="1704037" y="407988"/>
                </a:lnTo>
                <a:lnTo>
                  <a:pt x="1699598" y="407353"/>
                </a:lnTo>
                <a:lnTo>
                  <a:pt x="1694525" y="406084"/>
                </a:lnTo>
                <a:lnTo>
                  <a:pt x="1690086" y="404813"/>
                </a:lnTo>
                <a:lnTo>
                  <a:pt x="1685648" y="402908"/>
                </a:lnTo>
                <a:lnTo>
                  <a:pt x="1681209" y="400368"/>
                </a:lnTo>
                <a:lnTo>
                  <a:pt x="1677087" y="398146"/>
                </a:lnTo>
                <a:lnTo>
                  <a:pt x="1672331" y="395288"/>
                </a:lnTo>
                <a:lnTo>
                  <a:pt x="1666941" y="391161"/>
                </a:lnTo>
                <a:lnTo>
                  <a:pt x="1660917" y="386081"/>
                </a:lnTo>
                <a:lnTo>
                  <a:pt x="1655527" y="380683"/>
                </a:lnTo>
                <a:lnTo>
                  <a:pt x="1650454" y="374651"/>
                </a:lnTo>
                <a:lnTo>
                  <a:pt x="1645064" y="368301"/>
                </a:lnTo>
                <a:lnTo>
                  <a:pt x="1640308" y="361316"/>
                </a:lnTo>
                <a:lnTo>
                  <a:pt x="1635235" y="354013"/>
                </a:lnTo>
                <a:lnTo>
                  <a:pt x="1630796" y="346076"/>
                </a:lnTo>
                <a:lnTo>
                  <a:pt x="1626357" y="338138"/>
                </a:lnTo>
                <a:lnTo>
                  <a:pt x="1622236" y="329566"/>
                </a:lnTo>
                <a:lnTo>
                  <a:pt x="1618431" y="320676"/>
                </a:lnTo>
                <a:lnTo>
                  <a:pt x="1614309" y="311786"/>
                </a:lnTo>
                <a:lnTo>
                  <a:pt x="1610822" y="302261"/>
                </a:lnTo>
                <a:lnTo>
                  <a:pt x="1607651" y="292736"/>
                </a:lnTo>
                <a:lnTo>
                  <a:pt x="1604480" y="282893"/>
                </a:lnTo>
                <a:lnTo>
                  <a:pt x="1601627" y="272733"/>
                </a:lnTo>
                <a:lnTo>
                  <a:pt x="1601944" y="285116"/>
                </a:lnTo>
                <a:lnTo>
                  <a:pt x="1602895" y="297181"/>
                </a:lnTo>
                <a:lnTo>
                  <a:pt x="1605114" y="320041"/>
                </a:lnTo>
                <a:lnTo>
                  <a:pt x="1607968" y="340361"/>
                </a:lnTo>
                <a:lnTo>
                  <a:pt x="1610505" y="358458"/>
                </a:lnTo>
                <a:lnTo>
                  <a:pt x="1613041" y="372746"/>
                </a:lnTo>
                <a:lnTo>
                  <a:pt x="1615260" y="383858"/>
                </a:lnTo>
                <a:lnTo>
                  <a:pt x="1617797" y="393066"/>
                </a:lnTo>
                <a:lnTo>
                  <a:pt x="1571823" y="412116"/>
                </a:lnTo>
                <a:lnTo>
                  <a:pt x="1565165" y="414656"/>
                </a:lnTo>
                <a:lnTo>
                  <a:pt x="1559141" y="417196"/>
                </a:lnTo>
                <a:lnTo>
                  <a:pt x="1553117" y="418466"/>
                </a:lnTo>
                <a:lnTo>
                  <a:pt x="1547410" y="419736"/>
                </a:lnTo>
                <a:lnTo>
                  <a:pt x="1542337" y="420371"/>
                </a:lnTo>
                <a:lnTo>
                  <a:pt x="1537264" y="420689"/>
                </a:lnTo>
                <a:lnTo>
                  <a:pt x="1532508" y="420371"/>
                </a:lnTo>
                <a:lnTo>
                  <a:pt x="1528069" y="420053"/>
                </a:lnTo>
                <a:lnTo>
                  <a:pt x="1523630" y="419736"/>
                </a:lnTo>
                <a:lnTo>
                  <a:pt x="1520143" y="418466"/>
                </a:lnTo>
                <a:lnTo>
                  <a:pt x="1516338" y="417513"/>
                </a:lnTo>
                <a:lnTo>
                  <a:pt x="1512850" y="415926"/>
                </a:lnTo>
                <a:lnTo>
                  <a:pt x="1509997" y="414021"/>
                </a:lnTo>
                <a:lnTo>
                  <a:pt x="1506826" y="412433"/>
                </a:lnTo>
                <a:lnTo>
                  <a:pt x="1504290" y="410211"/>
                </a:lnTo>
                <a:lnTo>
                  <a:pt x="1502070" y="408306"/>
                </a:lnTo>
                <a:lnTo>
                  <a:pt x="1497631" y="403861"/>
                </a:lnTo>
                <a:lnTo>
                  <a:pt x="1494144" y="399416"/>
                </a:lnTo>
                <a:lnTo>
                  <a:pt x="1490973" y="394971"/>
                </a:lnTo>
                <a:lnTo>
                  <a:pt x="1489388" y="390843"/>
                </a:lnTo>
                <a:lnTo>
                  <a:pt x="1487802" y="387351"/>
                </a:lnTo>
                <a:lnTo>
                  <a:pt x="1486534" y="384494"/>
                </a:lnTo>
                <a:lnTo>
                  <a:pt x="1485900" y="381636"/>
                </a:lnTo>
                <a:lnTo>
                  <a:pt x="1488754" y="382589"/>
                </a:lnTo>
                <a:lnTo>
                  <a:pt x="1492558" y="382906"/>
                </a:lnTo>
                <a:lnTo>
                  <a:pt x="1496997" y="382906"/>
                </a:lnTo>
                <a:lnTo>
                  <a:pt x="1502387" y="381953"/>
                </a:lnTo>
                <a:lnTo>
                  <a:pt x="1508411" y="381001"/>
                </a:lnTo>
                <a:lnTo>
                  <a:pt x="1511265" y="380366"/>
                </a:lnTo>
                <a:lnTo>
                  <a:pt x="1514435" y="379096"/>
                </a:lnTo>
                <a:lnTo>
                  <a:pt x="1517289" y="377508"/>
                </a:lnTo>
                <a:lnTo>
                  <a:pt x="1520460" y="375921"/>
                </a:lnTo>
                <a:lnTo>
                  <a:pt x="1523313" y="373698"/>
                </a:lnTo>
                <a:lnTo>
                  <a:pt x="1526484" y="371476"/>
                </a:lnTo>
                <a:lnTo>
                  <a:pt x="1529020" y="368936"/>
                </a:lnTo>
                <a:lnTo>
                  <a:pt x="1531557" y="365443"/>
                </a:lnTo>
                <a:lnTo>
                  <a:pt x="1534410" y="361633"/>
                </a:lnTo>
                <a:lnTo>
                  <a:pt x="1536630" y="358141"/>
                </a:lnTo>
                <a:lnTo>
                  <a:pt x="1538532" y="353061"/>
                </a:lnTo>
                <a:lnTo>
                  <a:pt x="1540434" y="348298"/>
                </a:lnTo>
                <a:lnTo>
                  <a:pt x="1541386" y="342583"/>
                </a:lnTo>
                <a:lnTo>
                  <a:pt x="1542654" y="336233"/>
                </a:lnTo>
                <a:lnTo>
                  <a:pt x="1543288" y="329566"/>
                </a:lnTo>
                <a:lnTo>
                  <a:pt x="1543605" y="321946"/>
                </a:lnTo>
                <a:lnTo>
                  <a:pt x="1543288" y="314008"/>
                </a:lnTo>
                <a:lnTo>
                  <a:pt x="1542971" y="305436"/>
                </a:lnTo>
                <a:lnTo>
                  <a:pt x="1541703" y="295593"/>
                </a:lnTo>
                <a:lnTo>
                  <a:pt x="1539800" y="285433"/>
                </a:lnTo>
                <a:lnTo>
                  <a:pt x="1538532" y="275591"/>
                </a:lnTo>
                <a:lnTo>
                  <a:pt x="1536630" y="265431"/>
                </a:lnTo>
                <a:lnTo>
                  <a:pt x="1535361" y="255271"/>
                </a:lnTo>
                <a:lnTo>
                  <a:pt x="1534727" y="244793"/>
                </a:lnTo>
                <a:lnTo>
                  <a:pt x="1533776" y="234633"/>
                </a:lnTo>
                <a:lnTo>
                  <a:pt x="1533776" y="223838"/>
                </a:lnTo>
                <a:lnTo>
                  <a:pt x="1534410" y="213043"/>
                </a:lnTo>
                <a:lnTo>
                  <a:pt x="1535044" y="201613"/>
                </a:lnTo>
                <a:lnTo>
                  <a:pt x="1536630" y="190183"/>
                </a:lnTo>
                <a:lnTo>
                  <a:pt x="1538532" y="178435"/>
                </a:lnTo>
                <a:lnTo>
                  <a:pt x="1541386" y="165736"/>
                </a:lnTo>
                <a:lnTo>
                  <a:pt x="1544873" y="152718"/>
                </a:lnTo>
                <a:lnTo>
                  <a:pt x="1548995" y="139066"/>
                </a:lnTo>
                <a:lnTo>
                  <a:pt x="1554068" y="125413"/>
                </a:lnTo>
                <a:lnTo>
                  <a:pt x="1559775" y="110490"/>
                </a:lnTo>
                <a:lnTo>
                  <a:pt x="1567067" y="95250"/>
                </a:lnTo>
                <a:lnTo>
                  <a:pt x="1571189" y="86995"/>
                </a:lnTo>
                <a:lnTo>
                  <a:pt x="1575628" y="79058"/>
                </a:lnTo>
                <a:lnTo>
                  <a:pt x="1580384" y="71755"/>
                </a:lnTo>
                <a:lnTo>
                  <a:pt x="1585457" y="64770"/>
                </a:lnTo>
                <a:lnTo>
                  <a:pt x="1581335" y="65088"/>
                </a:lnTo>
                <a:lnTo>
                  <a:pt x="1585457" y="62865"/>
                </a:lnTo>
                <a:lnTo>
                  <a:pt x="1589579" y="59373"/>
                </a:lnTo>
                <a:lnTo>
                  <a:pt x="1596554" y="52070"/>
                </a:lnTo>
                <a:lnTo>
                  <a:pt x="1604163" y="44768"/>
                </a:lnTo>
                <a:lnTo>
                  <a:pt x="1611773" y="38418"/>
                </a:lnTo>
                <a:lnTo>
                  <a:pt x="1619382" y="32385"/>
                </a:lnTo>
                <a:lnTo>
                  <a:pt x="1624772" y="28893"/>
                </a:lnTo>
                <a:lnTo>
                  <a:pt x="1630162" y="26035"/>
                </a:lnTo>
                <a:lnTo>
                  <a:pt x="1640308" y="20320"/>
                </a:lnTo>
                <a:lnTo>
                  <a:pt x="1650771" y="15558"/>
                </a:lnTo>
                <a:lnTo>
                  <a:pt x="1661234" y="11748"/>
                </a:lnTo>
                <a:lnTo>
                  <a:pt x="1671380" y="8255"/>
                </a:lnTo>
                <a:lnTo>
                  <a:pt x="1681209" y="5715"/>
                </a:lnTo>
                <a:lnTo>
                  <a:pt x="1690404" y="3810"/>
                </a:lnTo>
                <a:lnTo>
                  <a:pt x="1699598" y="2223"/>
                </a:lnTo>
                <a:lnTo>
                  <a:pt x="1707842" y="1270"/>
                </a:lnTo>
                <a:lnTo>
                  <a:pt x="1715134" y="318"/>
                </a:lnTo>
                <a:lnTo>
                  <a:pt x="1727817" y="0"/>
                </a:lnTo>
                <a:close/>
                <a:moveTo>
                  <a:pt x="1161733" y="0"/>
                </a:moveTo>
                <a:lnTo>
                  <a:pt x="1177608" y="0"/>
                </a:lnTo>
                <a:lnTo>
                  <a:pt x="1192848" y="317"/>
                </a:lnTo>
                <a:lnTo>
                  <a:pt x="1207453" y="1903"/>
                </a:lnTo>
                <a:lnTo>
                  <a:pt x="1221423" y="4123"/>
                </a:lnTo>
                <a:lnTo>
                  <a:pt x="1234758" y="6660"/>
                </a:lnTo>
                <a:lnTo>
                  <a:pt x="1247458" y="9831"/>
                </a:lnTo>
                <a:lnTo>
                  <a:pt x="1259841" y="13637"/>
                </a:lnTo>
                <a:lnTo>
                  <a:pt x="1271588" y="17759"/>
                </a:lnTo>
                <a:lnTo>
                  <a:pt x="1282701" y="22199"/>
                </a:lnTo>
                <a:lnTo>
                  <a:pt x="1293178" y="26639"/>
                </a:lnTo>
                <a:lnTo>
                  <a:pt x="1303021" y="31713"/>
                </a:lnTo>
                <a:lnTo>
                  <a:pt x="1311911" y="36787"/>
                </a:lnTo>
                <a:lnTo>
                  <a:pt x="1320166" y="41861"/>
                </a:lnTo>
                <a:lnTo>
                  <a:pt x="1328103" y="46618"/>
                </a:lnTo>
                <a:lnTo>
                  <a:pt x="1335088" y="51375"/>
                </a:lnTo>
                <a:lnTo>
                  <a:pt x="1341121" y="56132"/>
                </a:lnTo>
                <a:lnTo>
                  <a:pt x="1351598" y="64695"/>
                </a:lnTo>
                <a:lnTo>
                  <a:pt x="1359536" y="71354"/>
                </a:lnTo>
                <a:lnTo>
                  <a:pt x="1364298" y="75477"/>
                </a:lnTo>
                <a:lnTo>
                  <a:pt x="1365568" y="77380"/>
                </a:lnTo>
                <a:lnTo>
                  <a:pt x="1363663" y="81820"/>
                </a:lnTo>
                <a:lnTo>
                  <a:pt x="1361123" y="86894"/>
                </a:lnTo>
                <a:lnTo>
                  <a:pt x="1357313" y="93554"/>
                </a:lnTo>
                <a:lnTo>
                  <a:pt x="1352233" y="100530"/>
                </a:lnTo>
                <a:lnTo>
                  <a:pt x="1346201" y="108459"/>
                </a:lnTo>
                <a:lnTo>
                  <a:pt x="1342708" y="112581"/>
                </a:lnTo>
                <a:lnTo>
                  <a:pt x="1338898" y="116704"/>
                </a:lnTo>
                <a:lnTo>
                  <a:pt x="1334771" y="120510"/>
                </a:lnTo>
                <a:lnTo>
                  <a:pt x="1330326" y="124632"/>
                </a:lnTo>
                <a:lnTo>
                  <a:pt x="1325563" y="128121"/>
                </a:lnTo>
                <a:lnTo>
                  <a:pt x="1320483" y="131926"/>
                </a:lnTo>
                <a:lnTo>
                  <a:pt x="1314768" y="134780"/>
                </a:lnTo>
                <a:lnTo>
                  <a:pt x="1309371" y="137952"/>
                </a:lnTo>
                <a:lnTo>
                  <a:pt x="1303338" y="140489"/>
                </a:lnTo>
                <a:lnTo>
                  <a:pt x="1296988" y="142392"/>
                </a:lnTo>
                <a:lnTo>
                  <a:pt x="1290003" y="144295"/>
                </a:lnTo>
                <a:lnTo>
                  <a:pt x="1283018" y="145246"/>
                </a:lnTo>
                <a:lnTo>
                  <a:pt x="1275398" y="145880"/>
                </a:lnTo>
                <a:lnTo>
                  <a:pt x="1267778" y="145880"/>
                </a:lnTo>
                <a:lnTo>
                  <a:pt x="1259523" y="144929"/>
                </a:lnTo>
                <a:lnTo>
                  <a:pt x="1250951" y="143343"/>
                </a:lnTo>
                <a:lnTo>
                  <a:pt x="1242378" y="141757"/>
                </a:lnTo>
                <a:lnTo>
                  <a:pt x="1232853" y="138586"/>
                </a:lnTo>
                <a:lnTo>
                  <a:pt x="1223011" y="134463"/>
                </a:lnTo>
                <a:lnTo>
                  <a:pt x="1213486" y="130024"/>
                </a:lnTo>
                <a:lnTo>
                  <a:pt x="1201738" y="124315"/>
                </a:lnTo>
                <a:lnTo>
                  <a:pt x="1189673" y="118924"/>
                </a:lnTo>
                <a:lnTo>
                  <a:pt x="1214121" y="130975"/>
                </a:lnTo>
                <a:lnTo>
                  <a:pt x="1237933" y="142392"/>
                </a:lnTo>
                <a:lnTo>
                  <a:pt x="1249046" y="147466"/>
                </a:lnTo>
                <a:lnTo>
                  <a:pt x="1260476" y="152540"/>
                </a:lnTo>
                <a:lnTo>
                  <a:pt x="1270953" y="156980"/>
                </a:lnTo>
                <a:lnTo>
                  <a:pt x="1281431" y="160785"/>
                </a:lnTo>
                <a:lnTo>
                  <a:pt x="1291591" y="163639"/>
                </a:lnTo>
                <a:lnTo>
                  <a:pt x="1301116" y="166494"/>
                </a:lnTo>
                <a:lnTo>
                  <a:pt x="1310323" y="167762"/>
                </a:lnTo>
                <a:lnTo>
                  <a:pt x="1314451" y="168396"/>
                </a:lnTo>
                <a:lnTo>
                  <a:pt x="1318896" y="168396"/>
                </a:lnTo>
                <a:lnTo>
                  <a:pt x="1323023" y="168396"/>
                </a:lnTo>
                <a:lnTo>
                  <a:pt x="1326833" y="167762"/>
                </a:lnTo>
                <a:lnTo>
                  <a:pt x="1330961" y="167128"/>
                </a:lnTo>
                <a:lnTo>
                  <a:pt x="1334771" y="166494"/>
                </a:lnTo>
                <a:lnTo>
                  <a:pt x="1338263" y="164908"/>
                </a:lnTo>
                <a:lnTo>
                  <a:pt x="1341438" y="163322"/>
                </a:lnTo>
                <a:lnTo>
                  <a:pt x="1344931" y="161419"/>
                </a:lnTo>
                <a:lnTo>
                  <a:pt x="1348106" y="159200"/>
                </a:lnTo>
                <a:lnTo>
                  <a:pt x="1349058" y="167445"/>
                </a:lnTo>
                <a:lnTo>
                  <a:pt x="1350011" y="175373"/>
                </a:lnTo>
                <a:lnTo>
                  <a:pt x="1350328" y="182984"/>
                </a:lnTo>
                <a:lnTo>
                  <a:pt x="1350328" y="190278"/>
                </a:lnTo>
                <a:lnTo>
                  <a:pt x="1350328" y="204549"/>
                </a:lnTo>
                <a:lnTo>
                  <a:pt x="1349376" y="218186"/>
                </a:lnTo>
                <a:lnTo>
                  <a:pt x="1350646" y="217234"/>
                </a:lnTo>
                <a:lnTo>
                  <a:pt x="1351598" y="215966"/>
                </a:lnTo>
                <a:lnTo>
                  <a:pt x="1353186" y="215332"/>
                </a:lnTo>
                <a:lnTo>
                  <a:pt x="1354456" y="214697"/>
                </a:lnTo>
                <a:lnTo>
                  <a:pt x="1356361" y="215332"/>
                </a:lnTo>
                <a:lnTo>
                  <a:pt x="1357631" y="216283"/>
                </a:lnTo>
                <a:lnTo>
                  <a:pt x="1359536" y="217869"/>
                </a:lnTo>
                <a:lnTo>
                  <a:pt x="1361123" y="220406"/>
                </a:lnTo>
                <a:lnTo>
                  <a:pt x="1362711" y="223260"/>
                </a:lnTo>
                <a:lnTo>
                  <a:pt x="1364298" y="226748"/>
                </a:lnTo>
                <a:lnTo>
                  <a:pt x="1365251" y="230554"/>
                </a:lnTo>
                <a:lnTo>
                  <a:pt x="1366521" y="234994"/>
                </a:lnTo>
                <a:lnTo>
                  <a:pt x="1368743" y="245776"/>
                </a:lnTo>
                <a:lnTo>
                  <a:pt x="1370013" y="257193"/>
                </a:lnTo>
                <a:lnTo>
                  <a:pt x="1371283" y="270512"/>
                </a:lnTo>
                <a:lnTo>
                  <a:pt x="1371601" y="284466"/>
                </a:lnTo>
                <a:lnTo>
                  <a:pt x="1371283" y="298737"/>
                </a:lnTo>
                <a:lnTo>
                  <a:pt x="1370013" y="311422"/>
                </a:lnTo>
                <a:lnTo>
                  <a:pt x="1368743" y="323473"/>
                </a:lnTo>
                <a:lnTo>
                  <a:pt x="1366521" y="333621"/>
                </a:lnTo>
                <a:lnTo>
                  <a:pt x="1365251" y="338061"/>
                </a:lnTo>
                <a:lnTo>
                  <a:pt x="1364298" y="342184"/>
                </a:lnTo>
                <a:lnTo>
                  <a:pt x="1362711" y="345672"/>
                </a:lnTo>
                <a:lnTo>
                  <a:pt x="1361123" y="348527"/>
                </a:lnTo>
                <a:lnTo>
                  <a:pt x="1359536" y="350746"/>
                </a:lnTo>
                <a:lnTo>
                  <a:pt x="1357631" y="352649"/>
                </a:lnTo>
                <a:lnTo>
                  <a:pt x="1356361" y="353918"/>
                </a:lnTo>
                <a:lnTo>
                  <a:pt x="1354456" y="354235"/>
                </a:lnTo>
                <a:lnTo>
                  <a:pt x="1352868" y="353918"/>
                </a:lnTo>
                <a:lnTo>
                  <a:pt x="1350963" y="352649"/>
                </a:lnTo>
                <a:lnTo>
                  <a:pt x="1349058" y="350746"/>
                </a:lnTo>
                <a:lnTo>
                  <a:pt x="1347471" y="348209"/>
                </a:lnTo>
                <a:lnTo>
                  <a:pt x="1346201" y="344721"/>
                </a:lnTo>
                <a:lnTo>
                  <a:pt x="1344613" y="340915"/>
                </a:lnTo>
                <a:lnTo>
                  <a:pt x="1343343" y="336793"/>
                </a:lnTo>
                <a:lnTo>
                  <a:pt x="1342073" y="332036"/>
                </a:lnTo>
                <a:lnTo>
                  <a:pt x="1340486" y="344087"/>
                </a:lnTo>
                <a:lnTo>
                  <a:pt x="1338581" y="356138"/>
                </a:lnTo>
                <a:lnTo>
                  <a:pt x="1336041" y="367237"/>
                </a:lnTo>
                <a:lnTo>
                  <a:pt x="1332866" y="378654"/>
                </a:lnTo>
                <a:lnTo>
                  <a:pt x="1329691" y="389436"/>
                </a:lnTo>
                <a:lnTo>
                  <a:pt x="1326198" y="400219"/>
                </a:lnTo>
                <a:lnTo>
                  <a:pt x="1322071" y="410367"/>
                </a:lnTo>
                <a:lnTo>
                  <a:pt x="1317626" y="420515"/>
                </a:lnTo>
                <a:lnTo>
                  <a:pt x="1312546" y="430029"/>
                </a:lnTo>
                <a:lnTo>
                  <a:pt x="1307783" y="439543"/>
                </a:lnTo>
                <a:lnTo>
                  <a:pt x="1302068" y="448423"/>
                </a:lnTo>
                <a:lnTo>
                  <a:pt x="1296353" y="456668"/>
                </a:lnTo>
                <a:lnTo>
                  <a:pt x="1290956" y="464913"/>
                </a:lnTo>
                <a:lnTo>
                  <a:pt x="1284923" y="472842"/>
                </a:lnTo>
                <a:lnTo>
                  <a:pt x="1278573" y="480453"/>
                </a:lnTo>
                <a:lnTo>
                  <a:pt x="1271906" y="487430"/>
                </a:lnTo>
                <a:lnTo>
                  <a:pt x="1265238" y="494406"/>
                </a:lnTo>
                <a:lnTo>
                  <a:pt x="1258571" y="500115"/>
                </a:lnTo>
                <a:lnTo>
                  <a:pt x="1251268" y="506140"/>
                </a:lnTo>
                <a:lnTo>
                  <a:pt x="1244601" y="511849"/>
                </a:lnTo>
                <a:lnTo>
                  <a:pt x="1237298" y="517240"/>
                </a:lnTo>
                <a:lnTo>
                  <a:pt x="1230313" y="521680"/>
                </a:lnTo>
                <a:lnTo>
                  <a:pt x="1222693" y="525802"/>
                </a:lnTo>
                <a:lnTo>
                  <a:pt x="1215708" y="529925"/>
                </a:lnTo>
                <a:lnTo>
                  <a:pt x="1208406" y="533413"/>
                </a:lnTo>
                <a:lnTo>
                  <a:pt x="1201421" y="536268"/>
                </a:lnTo>
                <a:lnTo>
                  <a:pt x="1193801" y="538805"/>
                </a:lnTo>
                <a:lnTo>
                  <a:pt x="1186816" y="540708"/>
                </a:lnTo>
                <a:lnTo>
                  <a:pt x="1179831" y="542293"/>
                </a:lnTo>
                <a:lnTo>
                  <a:pt x="1172846" y="543879"/>
                </a:lnTo>
                <a:lnTo>
                  <a:pt x="1165861" y="544513"/>
                </a:lnTo>
                <a:lnTo>
                  <a:pt x="1159193" y="544513"/>
                </a:lnTo>
                <a:lnTo>
                  <a:pt x="1153478" y="544196"/>
                </a:lnTo>
                <a:lnTo>
                  <a:pt x="1148081" y="543562"/>
                </a:lnTo>
                <a:lnTo>
                  <a:pt x="1142048" y="542293"/>
                </a:lnTo>
                <a:lnTo>
                  <a:pt x="1136016" y="540708"/>
                </a:lnTo>
                <a:lnTo>
                  <a:pt x="1129666" y="538488"/>
                </a:lnTo>
                <a:lnTo>
                  <a:pt x="1122998" y="535951"/>
                </a:lnTo>
                <a:lnTo>
                  <a:pt x="1116648" y="532462"/>
                </a:lnTo>
                <a:lnTo>
                  <a:pt x="1109981" y="529291"/>
                </a:lnTo>
                <a:lnTo>
                  <a:pt x="1103313" y="525168"/>
                </a:lnTo>
                <a:lnTo>
                  <a:pt x="1096011" y="521045"/>
                </a:lnTo>
                <a:lnTo>
                  <a:pt x="1089343" y="515971"/>
                </a:lnTo>
                <a:lnTo>
                  <a:pt x="1082041" y="510897"/>
                </a:lnTo>
                <a:lnTo>
                  <a:pt x="1075373" y="505189"/>
                </a:lnTo>
                <a:lnTo>
                  <a:pt x="1068388" y="499164"/>
                </a:lnTo>
                <a:lnTo>
                  <a:pt x="1061403" y="493138"/>
                </a:lnTo>
                <a:lnTo>
                  <a:pt x="1054736" y="486478"/>
                </a:lnTo>
                <a:lnTo>
                  <a:pt x="1048068" y="479184"/>
                </a:lnTo>
                <a:lnTo>
                  <a:pt x="1041083" y="472207"/>
                </a:lnTo>
                <a:lnTo>
                  <a:pt x="1034416" y="464279"/>
                </a:lnTo>
                <a:lnTo>
                  <a:pt x="1028066" y="456351"/>
                </a:lnTo>
                <a:lnTo>
                  <a:pt x="1022033" y="448106"/>
                </a:lnTo>
                <a:lnTo>
                  <a:pt x="1016001" y="439543"/>
                </a:lnTo>
                <a:lnTo>
                  <a:pt x="1009968" y="430346"/>
                </a:lnTo>
                <a:lnTo>
                  <a:pt x="1004253" y="421467"/>
                </a:lnTo>
                <a:lnTo>
                  <a:pt x="999173" y="411953"/>
                </a:lnTo>
                <a:lnTo>
                  <a:pt x="993776" y="402122"/>
                </a:lnTo>
                <a:lnTo>
                  <a:pt x="989013" y="392608"/>
                </a:lnTo>
                <a:lnTo>
                  <a:pt x="984251" y="382460"/>
                </a:lnTo>
                <a:lnTo>
                  <a:pt x="980123" y="372311"/>
                </a:lnTo>
                <a:lnTo>
                  <a:pt x="976631" y="361529"/>
                </a:lnTo>
                <a:lnTo>
                  <a:pt x="973138" y="350746"/>
                </a:lnTo>
                <a:lnTo>
                  <a:pt x="969646" y="339964"/>
                </a:lnTo>
                <a:lnTo>
                  <a:pt x="967423" y="346941"/>
                </a:lnTo>
                <a:lnTo>
                  <a:pt x="966471" y="350112"/>
                </a:lnTo>
                <a:lnTo>
                  <a:pt x="964883" y="352649"/>
                </a:lnTo>
                <a:lnTo>
                  <a:pt x="963296" y="354552"/>
                </a:lnTo>
                <a:lnTo>
                  <a:pt x="961708" y="356138"/>
                </a:lnTo>
                <a:lnTo>
                  <a:pt x="960438" y="357089"/>
                </a:lnTo>
                <a:lnTo>
                  <a:pt x="958851" y="357089"/>
                </a:lnTo>
                <a:lnTo>
                  <a:pt x="956946" y="356772"/>
                </a:lnTo>
                <a:lnTo>
                  <a:pt x="955041" y="356138"/>
                </a:lnTo>
                <a:lnTo>
                  <a:pt x="953453" y="354235"/>
                </a:lnTo>
                <a:lnTo>
                  <a:pt x="952183" y="352015"/>
                </a:lnTo>
                <a:lnTo>
                  <a:pt x="950596" y="348844"/>
                </a:lnTo>
                <a:lnTo>
                  <a:pt x="949008" y="345672"/>
                </a:lnTo>
                <a:lnTo>
                  <a:pt x="948056" y="341550"/>
                </a:lnTo>
                <a:lnTo>
                  <a:pt x="946786" y="336793"/>
                </a:lnTo>
                <a:lnTo>
                  <a:pt x="944563" y="326644"/>
                </a:lnTo>
                <a:lnTo>
                  <a:pt x="942976" y="314593"/>
                </a:lnTo>
                <a:lnTo>
                  <a:pt x="942023" y="301908"/>
                </a:lnTo>
                <a:lnTo>
                  <a:pt x="941388" y="287637"/>
                </a:lnTo>
                <a:lnTo>
                  <a:pt x="942023" y="273684"/>
                </a:lnTo>
                <a:lnTo>
                  <a:pt x="942976" y="260681"/>
                </a:lnTo>
                <a:lnTo>
                  <a:pt x="944563" y="248947"/>
                </a:lnTo>
                <a:lnTo>
                  <a:pt x="946786" y="238482"/>
                </a:lnTo>
                <a:lnTo>
                  <a:pt x="948056" y="234042"/>
                </a:lnTo>
                <a:lnTo>
                  <a:pt x="949008" y="229920"/>
                </a:lnTo>
                <a:lnTo>
                  <a:pt x="950596" y="226431"/>
                </a:lnTo>
                <a:lnTo>
                  <a:pt x="952183" y="223577"/>
                </a:lnTo>
                <a:lnTo>
                  <a:pt x="953453" y="221357"/>
                </a:lnTo>
                <a:lnTo>
                  <a:pt x="955041" y="219772"/>
                </a:lnTo>
                <a:lnTo>
                  <a:pt x="956946" y="218503"/>
                </a:lnTo>
                <a:lnTo>
                  <a:pt x="958851" y="218186"/>
                </a:lnTo>
                <a:lnTo>
                  <a:pt x="959486" y="218503"/>
                </a:lnTo>
                <a:lnTo>
                  <a:pt x="960756" y="218820"/>
                </a:lnTo>
                <a:lnTo>
                  <a:pt x="961073" y="209623"/>
                </a:lnTo>
                <a:lnTo>
                  <a:pt x="961708" y="201061"/>
                </a:lnTo>
                <a:lnTo>
                  <a:pt x="962661" y="192181"/>
                </a:lnTo>
                <a:lnTo>
                  <a:pt x="963931" y="184887"/>
                </a:lnTo>
                <a:lnTo>
                  <a:pt x="963296" y="175056"/>
                </a:lnTo>
                <a:lnTo>
                  <a:pt x="962978" y="165859"/>
                </a:lnTo>
                <a:lnTo>
                  <a:pt x="962978" y="156980"/>
                </a:lnTo>
                <a:lnTo>
                  <a:pt x="963296" y="149051"/>
                </a:lnTo>
                <a:lnTo>
                  <a:pt x="963931" y="141123"/>
                </a:lnTo>
                <a:lnTo>
                  <a:pt x="965201" y="134146"/>
                </a:lnTo>
                <a:lnTo>
                  <a:pt x="966788" y="127486"/>
                </a:lnTo>
                <a:lnTo>
                  <a:pt x="968058" y="121461"/>
                </a:lnTo>
                <a:lnTo>
                  <a:pt x="970598" y="115435"/>
                </a:lnTo>
                <a:lnTo>
                  <a:pt x="973138" y="110044"/>
                </a:lnTo>
                <a:lnTo>
                  <a:pt x="975678" y="105287"/>
                </a:lnTo>
                <a:lnTo>
                  <a:pt x="979171" y="100530"/>
                </a:lnTo>
                <a:lnTo>
                  <a:pt x="982663" y="96408"/>
                </a:lnTo>
                <a:lnTo>
                  <a:pt x="986156" y="92919"/>
                </a:lnTo>
                <a:lnTo>
                  <a:pt x="989966" y="89431"/>
                </a:lnTo>
                <a:lnTo>
                  <a:pt x="994411" y="86260"/>
                </a:lnTo>
                <a:lnTo>
                  <a:pt x="975361" y="86260"/>
                </a:lnTo>
                <a:lnTo>
                  <a:pt x="960756" y="87211"/>
                </a:lnTo>
                <a:lnTo>
                  <a:pt x="948373" y="87845"/>
                </a:lnTo>
                <a:lnTo>
                  <a:pt x="952501" y="85625"/>
                </a:lnTo>
                <a:lnTo>
                  <a:pt x="956946" y="83088"/>
                </a:lnTo>
                <a:lnTo>
                  <a:pt x="965836" y="77380"/>
                </a:lnTo>
                <a:lnTo>
                  <a:pt x="975043" y="71037"/>
                </a:lnTo>
                <a:lnTo>
                  <a:pt x="983616" y="64378"/>
                </a:lnTo>
                <a:lnTo>
                  <a:pt x="1001078" y="51375"/>
                </a:lnTo>
                <a:lnTo>
                  <a:pt x="1009333" y="45984"/>
                </a:lnTo>
                <a:lnTo>
                  <a:pt x="1016318" y="41227"/>
                </a:lnTo>
                <a:lnTo>
                  <a:pt x="1026478" y="36470"/>
                </a:lnTo>
                <a:lnTo>
                  <a:pt x="1036321" y="32030"/>
                </a:lnTo>
                <a:lnTo>
                  <a:pt x="1046163" y="27590"/>
                </a:lnTo>
                <a:lnTo>
                  <a:pt x="1055688" y="23785"/>
                </a:lnTo>
                <a:lnTo>
                  <a:pt x="1065213" y="19979"/>
                </a:lnTo>
                <a:lnTo>
                  <a:pt x="1074738" y="16491"/>
                </a:lnTo>
                <a:lnTo>
                  <a:pt x="1083946" y="13954"/>
                </a:lnTo>
                <a:lnTo>
                  <a:pt x="1093153" y="11417"/>
                </a:lnTo>
                <a:lnTo>
                  <a:pt x="1102043" y="8563"/>
                </a:lnTo>
                <a:lnTo>
                  <a:pt x="1111251" y="6660"/>
                </a:lnTo>
                <a:lnTo>
                  <a:pt x="1119823" y="4757"/>
                </a:lnTo>
                <a:lnTo>
                  <a:pt x="1128396" y="3488"/>
                </a:lnTo>
                <a:lnTo>
                  <a:pt x="1136968" y="2220"/>
                </a:lnTo>
                <a:lnTo>
                  <a:pt x="1145223" y="1586"/>
                </a:lnTo>
                <a:lnTo>
                  <a:pt x="1153478" y="634"/>
                </a:lnTo>
                <a:lnTo>
                  <a:pt x="1161733" y="0"/>
                </a:lnTo>
                <a:close/>
              </a:path>
            </a:pathLst>
          </a:custGeom>
          <a:solidFill>
            <a:srgbClr val="023D7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人"/>
          <p:cNvSpPr/>
          <p:nvPr/>
        </p:nvSpPr>
        <p:spPr bwMode="auto">
          <a:xfrm flipH="1">
            <a:off x="10344150" y="2006600"/>
            <a:ext cx="290195" cy="810895"/>
          </a:xfrm>
          <a:custGeom>
            <a:avLst/>
            <a:gdLst/>
            <a:ahLst/>
            <a:cxnLst/>
            <a:rect l="0" t="0" r="r" b="b"/>
            <a:pathLst>
              <a:path w="1616075" h="3432175">
                <a:moveTo>
                  <a:pt x="838526" y="268288"/>
                </a:moveTo>
                <a:lnTo>
                  <a:pt x="846138" y="268288"/>
                </a:lnTo>
                <a:lnTo>
                  <a:pt x="854068" y="268288"/>
                </a:lnTo>
                <a:lnTo>
                  <a:pt x="862314" y="268605"/>
                </a:lnTo>
                <a:lnTo>
                  <a:pt x="869927" y="269240"/>
                </a:lnTo>
                <a:lnTo>
                  <a:pt x="877856" y="269874"/>
                </a:lnTo>
                <a:lnTo>
                  <a:pt x="885786" y="270826"/>
                </a:lnTo>
                <a:lnTo>
                  <a:pt x="893398" y="271777"/>
                </a:lnTo>
                <a:lnTo>
                  <a:pt x="901327" y="273363"/>
                </a:lnTo>
                <a:lnTo>
                  <a:pt x="909257" y="274632"/>
                </a:lnTo>
                <a:lnTo>
                  <a:pt x="917504" y="276535"/>
                </a:lnTo>
                <a:lnTo>
                  <a:pt x="925433" y="278438"/>
                </a:lnTo>
                <a:lnTo>
                  <a:pt x="933045" y="280658"/>
                </a:lnTo>
                <a:lnTo>
                  <a:pt x="940658" y="282878"/>
                </a:lnTo>
                <a:lnTo>
                  <a:pt x="948270" y="285416"/>
                </a:lnTo>
                <a:lnTo>
                  <a:pt x="955565" y="287953"/>
                </a:lnTo>
                <a:lnTo>
                  <a:pt x="962860" y="290808"/>
                </a:lnTo>
                <a:lnTo>
                  <a:pt x="970473" y="293662"/>
                </a:lnTo>
                <a:lnTo>
                  <a:pt x="977768" y="296834"/>
                </a:lnTo>
                <a:lnTo>
                  <a:pt x="984746" y="300323"/>
                </a:lnTo>
                <a:lnTo>
                  <a:pt x="991724" y="303812"/>
                </a:lnTo>
                <a:lnTo>
                  <a:pt x="998384" y="307618"/>
                </a:lnTo>
                <a:lnTo>
                  <a:pt x="1005045" y="311425"/>
                </a:lnTo>
                <a:lnTo>
                  <a:pt x="1018050" y="319671"/>
                </a:lnTo>
                <a:lnTo>
                  <a:pt x="1031054" y="328235"/>
                </a:lnTo>
                <a:lnTo>
                  <a:pt x="1043107" y="337433"/>
                </a:lnTo>
                <a:lnTo>
                  <a:pt x="1054525" y="347266"/>
                </a:lnTo>
                <a:lnTo>
                  <a:pt x="1065627" y="357733"/>
                </a:lnTo>
                <a:lnTo>
                  <a:pt x="1076411" y="368834"/>
                </a:lnTo>
                <a:lnTo>
                  <a:pt x="1086560" y="379935"/>
                </a:lnTo>
                <a:lnTo>
                  <a:pt x="1095759" y="391671"/>
                </a:lnTo>
                <a:lnTo>
                  <a:pt x="1104640" y="403724"/>
                </a:lnTo>
                <a:lnTo>
                  <a:pt x="1112886" y="416728"/>
                </a:lnTo>
                <a:lnTo>
                  <a:pt x="1120499" y="429733"/>
                </a:lnTo>
                <a:lnTo>
                  <a:pt x="1127477" y="443054"/>
                </a:lnTo>
                <a:lnTo>
                  <a:pt x="1134137" y="456376"/>
                </a:lnTo>
                <a:lnTo>
                  <a:pt x="1139847" y="470649"/>
                </a:lnTo>
                <a:lnTo>
                  <a:pt x="1144921" y="484922"/>
                </a:lnTo>
                <a:lnTo>
                  <a:pt x="1149362" y="499512"/>
                </a:lnTo>
                <a:lnTo>
                  <a:pt x="1152851" y="514102"/>
                </a:lnTo>
                <a:lnTo>
                  <a:pt x="1156023" y="529327"/>
                </a:lnTo>
                <a:lnTo>
                  <a:pt x="1158243" y="544552"/>
                </a:lnTo>
                <a:lnTo>
                  <a:pt x="1159512" y="559776"/>
                </a:lnTo>
                <a:lnTo>
                  <a:pt x="1160146" y="567388"/>
                </a:lnTo>
                <a:lnTo>
                  <a:pt x="1160463" y="575001"/>
                </a:lnTo>
                <a:lnTo>
                  <a:pt x="1160463" y="583247"/>
                </a:lnTo>
                <a:lnTo>
                  <a:pt x="1160463" y="590860"/>
                </a:lnTo>
                <a:lnTo>
                  <a:pt x="1160146" y="598789"/>
                </a:lnTo>
                <a:lnTo>
                  <a:pt x="1159512" y="606402"/>
                </a:lnTo>
                <a:lnTo>
                  <a:pt x="1158877" y="614331"/>
                </a:lnTo>
                <a:lnTo>
                  <a:pt x="1157926" y="622261"/>
                </a:lnTo>
                <a:lnTo>
                  <a:pt x="1156974" y="630190"/>
                </a:lnTo>
                <a:lnTo>
                  <a:pt x="1155388" y="638120"/>
                </a:lnTo>
                <a:lnTo>
                  <a:pt x="1154120" y="646049"/>
                </a:lnTo>
                <a:lnTo>
                  <a:pt x="1152217" y="653978"/>
                </a:lnTo>
                <a:lnTo>
                  <a:pt x="1150313" y="661908"/>
                </a:lnTo>
                <a:lnTo>
                  <a:pt x="1148093" y="669520"/>
                </a:lnTo>
                <a:lnTo>
                  <a:pt x="1145873" y="677133"/>
                </a:lnTo>
                <a:lnTo>
                  <a:pt x="1143336" y="684745"/>
                </a:lnTo>
                <a:lnTo>
                  <a:pt x="1140798" y="692674"/>
                </a:lnTo>
                <a:lnTo>
                  <a:pt x="1137943" y="699970"/>
                </a:lnTo>
                <a:lnTo>
                  <a:pt x="1135089" y="707265"/>
                </a:lnTo>
                <a:lnTo>
                  <a:pt x="1131917" y="714243"/>
                </a:lnTo>
                <a:lnTo>
                  <a:pt x="1128111" y="721221"/>
                </a:lnTo>
                <a:lnTo>
                  <a:pt x="1124622" y="728199"/>
                </a:lnTo>
                <a:lnTo>
                  <a:pt x="1121133" y="734859"/>
                </a:lnTo>
                <a:lnTo>
                  <a:pt x="1117327" y="741837"/>
                </a:lnTo>
                <a:lnTo>
                  <a:pt x="1109080" y="755159"/>
                </a:lnTo>
                <a:lnTo>
                  <a:pt x="1100516" y="767529"/>
                </a:lnTo>
                <a:lnTo>
                  <a:pt x="1091318" y="779582"/>
                </a:lnTo>
                <a:lnTo>
                  <a:pt x="1081485" y="791317"/>
                </a:lnTo>
                <a:lnTo>
                  <a:pt x="1070701" y="802419"/>
                </a:lnTo>
                <a:lnTo>
                  <a:pt x="1059917" y="813203"/>
                </a:lnTo>
                <a:lnTo>
                  <a:pt x="1048816" y="823035"/>
                </a:lnTo>
                <a:lnTo>
                  <a:pt x="1037080" y="832551"/>
                </a:lnTo>
                <a:lnTo>
                  <a:pt x="1025028" y="841114"/>
                </a:lnTo>
                <a:lnTo>
                  <a:pt x="1012023" y="849361"/>
                </a:lnTo>
                <a:lnTo>
                  <a:pt x="999019" y="857291"/>
                </a:lnTo>
                <a:lnTo>
                  <a:pt x="985697" y="864269"/>
                </a:lnTo>
                <a:lnTo>
                  <a:pt x="972376" y="870612"/>
                </a:lnTo>
                <a:lnTo>
                  <a:pt x="958103" y="876321"/>
                </a:lnTo>
                <a:lnTo>
                  <a:pt x="943830" y="881396"/>
                </a:lnTo>
                <a:lnTo>
                  <a:pt x="929239" y="885837"/>
                </a:lnTo>
                <a:lnTo>
                  <a:pt x="914649" y="889643"/>
                </a:lnTo>
                <a:lnTo>
                  <a:pt x="899424" y="892498"/>
                </a:lnTo>
                <a:lnTo>
                  <a:pt x="884200" y="894718"/>
                </a:lnTo>
                <a:lnTo>
                  <a:pt x="868975" y="896304"/>
                </a:lnTo>
                <a:lnTo>
                  <a:pt x="861363" y="896621"/>
                </a:lnTo>
                <a:lnTo>
                  <a:pt x="853433" y="896938"/>
                </a:lnTo>
                <a:lnTo>
                  <a:pt x="845504" y="896938"/>
                </a:lnTo>
                <a:lnTo>
                  <a:pt x="837891" y="896938"/>
                </a:lnTo>
                <a:lnTo>
                  <a:pt x="829962" y="896621"/>
                </a:lnTo>
                <a:lnTo>
                  <a:pt x="822350" y="895987"/>
                </a:lnTo>
                <a:lnTo>
                  <a:pt x="814420" y="895352"/>
                </a:lnTo>
                <a:lnTo>
                  <a:pt x="806491" y="894401"/>
                </a:lnTo>
                <a:lnTo>
                  <a:pt x="798244" y="893449"/>
                </a:lnTo>
                <a:lnTo>
                  <a:pt x="790632" y="892180"/>
                </a:lnTo>
                <a:lnTo>
                  <a:pt x="782702" y="890595"/>
                </a:lnTo>
                <a:lnTo>
                  <a:pt x="774773" y="888691"/>
                </a:lnTo>
                <a:lnTo>
                  <a:pt x="766843" y="886788"/>
                </a:lnTo>
                <a:lnTo>
                  <a:pt x="759231" y="884885"/>
                </a:lnTo>
                <a:lnTo>
                  <a:pt x="751619" y="882348"/>
                </a:lnTo>
                <a:lnTo>
                  <a:pt x="743689" y="880128"/>
                </a:lnTo>
                <a:lnTo>
                  <a:pt x="736077" y="877273"/>
                </a:lnTo>
                <a:lnTo>
                  <a:pt x="728782" y="874418"/>
                </a:lnTo>
                <a:lnTo>
                  <a:pt x="721487" y="871564"/>
                </a:lnTo>
                <a:lnTo>
                  <a:pt x="714509" y="868392"/>
                </a:lnTo>
                <a:lnTo>
                  <a:pt x="707531" y="864903"/>
                </a:lnTo>
                <a:lnTo>
                  <a:pt x="700553" y="861414"/>
                </a:lnTo>
                <a:lnTo>
                  <a:pt x="693892" y="857925"/>
                </a:lnTo>
                <a:lnTo>
                  <a:pt x="686914" y="853802"/>
                </a:lnTo>
                <a:lnTo>
                  <a:pt x="673592" y="845555"/>
                </a:lnTo>
                <a:lnTo>
                  <a:pt x="661222" y="836991"/>
                </a:lnTo>
                <a:lnTo>
                  <a:pt x="649170" y="827793"/>
                </a:lnTo>
                <a:lnTo>
                  <a:pt x="637434" y="817960"/>
                </a:lnTo>
                <a:lnTo>
                  <a:pt x="626333" y="807811"/>
                </a:lnTo>
                <a:lnTo>
                  <a:pt x="615549" y="796709"/>
                </a:lnTo>
                <a:lnTo>
                  <a:pt x="605716" y="785291"/>
                </a:lnTo>
                <a:lnTo>
                  <a:pt x="596201" y="773555"/>
                </a:lnTo>
                <a:lnTo>
                  <a:pt x="587637" y="761502"/>
                </a:lnTo>
                <a:lnTo>
                  <a:pt x="579390" y="748815"/>
                </a:lnTo>
                <a:lnTo>
                  <a:pt x="571461" y="735811"/>
                </a:lnTo>
                <a:lnTo>
                  <a:pt x="564483" y="722489"/>
                </a:lnTo>
                <a:lnTo>
                  <a:pt x="557822" y="708851"/>
                </a:lnTo>
                <a:lnTo>
                  <a:pt x="552113" y="694895"/>
                </a:lnTo>
                <a:lnTo>
                  <a:pt x="547355" y="680304"/>
                </a:lnTo>
                <a:lnTo>
                  <a:pt x="542914" y="666031"/>
                </a:lnTo>
                <a:lnTo>
                  <a:pt x="539108" y="651124"/>
                </a:lnTo>
                <a:lnTo>
                  <a:pt x="536254" y="636216"/>
                </a:lnTo>
                <a:lnTo>
                  <a:pt x="534033" y="620992"/>
                </a:lnTo>
                <a:lnTo>
                  <a:pt x="532447" y="605767"/>
                </a:lnTo>
                <a:lnTo>
                  <a:pt x="532130" y="597838"/>
                </a:lnTo>
                <a:lnTo>
                  <a:pt x="531813" y="590225"/>
                </a:lnTo>
                <a:lnTo>
                  <a:pt x="531813" y="582613"/>
                </a:lnTo>
                <a:lnTo>
                  <a:pt x="531813" y="574366"/>
                </a:lnTo>
                <a:lnTo>
                  <a:pt x="532130" y="566754"/>
                </a:lnTo>
                <a:lnTo>
                  <a:pt x="532765" y="558825"/>
                </a:lnTo>
                <a:lnTo>
                  <a:pt x="533399" y="550895"/>
                </a:lnTo>
                <a:lnTo>
                  <a:pt x="534351" y="542966"/>
                </a:lnTo>
                <a:lnTo>
                  <a:pt x="535302" y="535353"/>
                </a:lnTo>
                <a:lnTo>
                  <a:pt x="536571" y="527424"/>
                </a:lnTo>
                <a:lnTo>
                  <a:pt x="538157" y="519177"/>
                </a:lnTo>
                <a:lnTo>
                  <a:pt x="540060" y="511248"/>
                </a:lnTo>
                <a:lnTo>
                  <a:pt x="541963" y="503318"/>
                </a:lnTo>
                <a:lnTo>
                  <a:pt x="543866" y="495706"/>
                </a:lnTo>
                <a:lnTo>
                  <a:pt x="546403" y="488094"/>
                </a:lnTo>
                <a:lnTo>
                  <a:pt x="548624" y="480481"/>
                </a:lnTo>
                <a:lnTo>
                  <a:pt x="551478" y="473186"/>
                </a:lnTo>
                <a:lnTo>
                  <a:pt x="554333" y="465574"/>
                </a:lnTo>
                <a:lnTo>
                  <a:pt x="557187" y="458279"/>
                </a:lnTo>
                <a:lnTo>
                  <a:pt x="560359" y="450984"/>
                </a:lnTo>
                <a:lnTo>
                  <a:pt x="563848" y="444006"/>
                </a:lnTo>
                <a:lnTo>
                  <a:pt x="567337" y="437028"/>
                </a:lnTo>
                <a:lnTo>
                  <a:pt x="570826" y="430367"/>
                </a:lnTo>
                <a:lnTo>
                  <a:pt x="574632" y="423706"/>
                </a:lnTo>
                <a:lnTo>
                  <a:pt x="583196" y="410385"/>
                </a:lnTo>
                <a:lnTo>
                  <a:pt x="591760" y="397697"/>
                </a:lnTo>
                <a:lnTo>
                  <a:pt x="600958" y="385645"/>
                </a:lnTo>
                <a:lnTo>
                  <a:pt x="610791" y="374226"/>
                </a:lnTo>
                <a:lnTo>
                  <a:pt x="620941" y="363125"/>
                </a:lnTo>
                <a:lnTo>
                  <a:pt x="631725" y="352341"/>
                </a:lnTo>
                <a:lnTo>
                  <a:pt x="643460" y="342191"/>
                </a:lnTo>
                <a:lnTo>
                  <a:pt x="655196" y="332993"/>
                </a:lnTo>
                <a:lnTo>
                  <a:pt x="667249" y="324112"/>
                </a:lnTo>
                <a:lnTo>
                  <a:pt x="679936" y="315865"/>
                </a:lnTo>
                <a:lnTo>
                  <a:pt x="692940" y="308253"/>
                </a:lnTo>
                <a:lnTo>
                  <a:pt x="706262" y="300958"/>
                </a:lnTo>
                <a:lnTo>
                  <a:pt x="719901" y="294614"/>
                </a:lnTo>
                <a:lnTo>
                  <a:pt x="733857" y="288905"/>
                </a:lnTo>
                <a:lnTo>
                  <a:pt x="748447" y="283830"/>
                </a:lnTo>
                <a:lnTo>
                  <a:pt x="762720" y="279389"/>
                </a:lnTo>
                <a:lnTo>
                  <a:pt x="777627" y="275900"/>
                </a:lnTo>
                <a:lnTo>
                  <a:pt x="792535" y="272729"/>
                </a:lnTo>
                <a:lnTo>
                  <a:pt x="807759" y="270508"/>
                </a:lnTo>
                <a:lnTo>
                  <a:pt x="822984" y="269240"/>
                </a:lnTo>
                <a:lnTo>
                  <a:pt x="830914" y="268605"/>
                </a:lnTo>
                <a:lnTo>
                  <a:pt x="838526" y="268288"/>
                </a:lnTo>
                <a:close/>
                <a:moveTo>
                  <a:pt x="112735" y="0"/>
                </a:moveTo>
                <a:lnTo>
                  <a:pt x="118451" y="0"/>
                </a:lnTo>
                <a:lnTo>
                  <a:pt x="124167" y="635"/>
                </a:lnTo>
                <a:lnTo>
                  <a:pt x="129883" y="1270"/>
                </a:lnTo>
                <a:lnTo>
                  <a:pt x="135282" y="2223"/>
                </a:lnTo>
                <a:lnTo>
                  <a:pt x="140998" y="3175"/>
                </a:lnTo>
                <a:lnTo>
                  <a:pt x="146396" y="4763"/>
                </a:lnTo>
                <a:lnTo>
                  <a:pt x="151795" y="6350"/>
                </a:lnTo>
                <a:lnTo>
                  <a:pt x="156876" y="8573"/>
                </a:lnTo>
                <a:lnTo>
                  <a:pt x="161639" y="10478"/>
                </a:lnTo>
                <a:lnTo>
                  <a:pt x="166403" y="13018"/>
                </a:lnTo>
                <a:lnTo>
                  <a:pt x="171166" y="15558"/>
                </a:lnTo>
                <a:lnTo>
                  <a:pt x="175612" y="18733"/>
                </a:lnTo>
                <a:lnTo>
                  <a:pt x="180058" y="21590"/>
                </a:lnTo>
                <a:lnTo>
                  <a:pt x="184504" y="25083"/>
                </a:lnTo>
                <a:lnTo>
                  <a:pt x="188315" y="28575"/>
                </a:lnTo>
                <a:lnTo>
                  <a:pt x="192443" y="32385"/>
                </a:lnTo>
                <a:lnTo>
                  <a:pt x="196254" y="36195"/>
                </a:lnTo>
                <a:lnTo>
                  <a:pt x="199747" y="40323"/>
                </a:lnTo>
                <a:lnTo>
                  <a:pt x="203240" y="44450"/>
                </a:lnTo>
                <a:lnTo>
                  <a:pt x="206416" y="48895"/>
                </a:lnTo>
                <a:lnTo>
                  <a:pt x="209274" y="53340"/>
                </a:lnTo>
                <a:lnTo>
                  <a:pt x="211814" y="57785"/>
                </a:lnTo>
                <a:lnTo>
                  <a:pt x="214355" y="62548"/>
                </a:lnTo>
                <a:lnTo>
                  <a:pt x="216578" y="67628"/>
                </a:lnTo>
                <a:lnTo>
                  <a:pt x="218801" y="72708"/>
                </a:lnTo>
                <a:lnTo>
                  <a:pt x="220388" y="77788"/>
                </a:lnTo>
                <a:lnTo>
                  <a:pt x="221976" y="83185"/>
                </a:lnTo>
                <a:lnTo>
                  <a:pt x="223246" y="88583"/>
                </a:lnTo>
                <a:lnTo>
                  <a:pt x="224199" y="93980"/>
                </a:lnTo>
                <a:lnTo>
                  <a:pt x="225152" y="99695"/>
                </a:lnTo>
                <a:lnTo>
                  <a:pt x="225469" y="105093"/>
                </a:lnTo>
                <a:lnTo>
                  <a:pt x="225787" y="110808"/>
                </a:lnTo>
                <a:lnTo>
                  <a:pt x="225787" y="116523"/>
                </a:lnTo>
                <a:lnTo>
                  <a:pt x="224834" y="137160"/>
                </a:lnTo>
                <a:lnTo>
                  <a:pt x="224517" y="157480"/>
                </a:lnTo>
                <a:lnTo>
                  <a:pt x="224199" y="177483"/>
                </a:lnTo>
                <a:lnTo>
                  <a:pt x="223882" y="197168"/>
                </a:lnTo>
                <a:lnTo>
                  <a:pt x="224199" y="222250"/>
                </a:lnTo>
                <a:lnTo>
                  <a:pt x="224834" y="246380"/>
                </a:lnTo>
                <a:lnTo>
                  <a:pt x="225469" y="270510"/>
                </a:lnTo>
                <a:lnTo>
                  <a:pt x="226740" y="293688"/>
                </a:lnTo>
                <a:lnTo>
                  <a:pt x="228010" y="316548"/>
                </a:lnTo>
                <a:lnTo>
                  <a:pt x="229598" y="338773"/>
                </a:lnTo>
                <a:lnTo>
                  <a:pt x="231821" y="360680"/>
                </a:lnTo>
                <a:lnTo>
                  <a:pt x="234044" y="381953"/>
                </a:lnTo>
                <a:lnTo>
                  <a:pt x="236584" y="402590"/>
                </a:lnTo>
                <a:lnTo>
                  <a:pt x="239442" y="423228"/>
                </a:lnTo>
                <a:lnTo>
                  <a:pt x="242300" y="442913"/>
                </a:lnTo>
                <a:lnTo>
                  <a:pt x="245476" y="461963"/>
                </a:lnTo>
                <a:lnTo>
                  <a:pt x="249287" y="481330"/>
                </a:lnTo>
                <a:lnTo>
                  <a:pt x="253097" y="499428"/>
                </a:lnTo>
                <a:lnTo>
                  <a:pt x="256908" y="517525"/>
                </a:lnTo>
                <a:lnTo>
                  <a:pt x="261036" y="534988"/>
                </a:lnTo>
                <a:lnTo>
                  <a:pt x="265482" y="552133"/>
                </a:lnTo>
                <a:lnTo>
                  <a:pt x="269928" y="568643"/>
                </a:lnTo>
                <a:lnTo>
                  <a:pt x="274692" y="585153"/>
                </a:lnTo>
                <a:lnTo>
                  <a:pt x="279455" y="600710"/>
                </a:lnTo>
                <a:lnTo>
                  <a:pt x="284536" y="615950"/>
                </a:lnTo>
                <a:lnTo>
                  <a:pt x="289617" y="630873"/>
                </a:lnTo>
                <a:lnTo>
                  <a:pt x="295016" y="645478"/>
                </a:lnTo>
                <a:lnTo>
                  <a:pt x="300414" y="659448"/>
                </a:lnTo>
                <a:lnTo>
                  <a:pt x="306448" y="673100"/>
                </a:lnTo>
                <a:lnTo>
                  <a:pt x="312164" y="686435"/>
                </a:lnTo>
                <a:lnTo>
                  <a:pt x="317880" y="699770"/>
                </a:lnTo>
                <a:lnTo>
                  <a:pt x="323596" y="712153"/>
                </a:lnTo>
                <a:lnTo>
                  <a:pt x="329630" y="724218"/>
                </a:lnTo>
                <a:lnTo>
                  <a:pt x="335664" y="735965"/>
                </a:lnTo>
                <a:lnTo>
                  <a:pt x="342015" y="747713"/>
                </a:lnTo>
                <a:lnTo>
                  <a:pt x="348049" y="758825"/>
                </a:lnTo>
                <a:lnTo>
                  <a:pt x="354400" y="769620"/>
                </a:lnTo>
                <a:lnTo>
                  <a:pt x="361069" y="779780"/>
                </a:lnTo>
                <a:lnTo>
                  <a:pt x="367420" y="789940"/>
                </a:lnTo>
                <a:lnTo>
                  <a:pt x="373771" y="799783"/>
                </a:lnTo>
                <a:lnTo>
                  <a:pt x="380440" y="809308"/>
                </a:lnTo>
                <a:lnTo>
                  <a:pt x="386791" y="818515"/>
                </a:lnTo>
                <a:lnTo>
                  <a:pt x="393460" y="827405"/>
                </a:lnTo>
                <a:lnTo>
                  <a:pt x="400129" y="835978"/>
                </a:lnTo>
                <a:lnTo>
                  <a:pt x="413149" y="852170"/>
                </a:lnTo>
                <a:lnTo>
                  <a:pt x="426486" y="867410"/>
                </a:lnTo>
                <a:lnTo>
                  <a:pt x="439824" y="881380"/>
                </a:lnTo>
                <a:lnTo>
                  <a:pt x="452527" y="894398"/>
                </a:lnTo>
                <a:lnTo>
                  <a:pt x="465547" y="906145"/>
                </a:lnTo>
                <a:lnTo>
                  <a:pt x="478249" y="917575"/>
                </a:lnTo>
                <a:lnTo>
                  <a:pt x="490634" y="927418"/>
                </a:lnTo>
                <a:lnTo>
                  <a:pt x="502701" y="936625"/>
                </a:lnTo>
                <a:lnTo>
                  <a:pt x="514134" y="945198"/>
                </a:lnTo>
                <a:lnTo>
                  <a:pt x="525566" y="952500"/>
                </a:lnTo>
                <a:lnTo>
                  <a:pt x="536363" y="959485"/>
                </a:lnTo>
                <a:lnTo>
                  <a:pt x="546525" y="965518"/>
                </a:lnTo>
                <a:lnTo>
                  <a:pt x="556052" y="970915"/>
                </a:lnTo>
                <a:lnTo>
                  <a:pt x="564944" y="975678"/>
                </a:lnTo>
                <a:lnTo>
                  <a:pt x="572883" y="979805"/>
                </a:lnTo>
                <a:lnTo>
                  <a:pt x="580504" y="982980"/>
                </a:lnTo>
                <a:lnTo>
                  <a:pt x="592572" y="988060"/>
                </a:lnTo>
                <a:lnTo>
                  <a:pt x="600828" y="991235"/>
                </a:lnTo>
                <a:lnTo>
                  <a:pt x="1116867" y="991235"/>
                </a:lnTo>
                <a:lnTo>
                  <a:pt x="1124171" y="991553"/>
                </a:lnTo>
                <a:lnTo>
                  <a:pt x="1131793" y="992188"/>
                </a:lnTo>
                <a:lnTo>
                  <a:pt x="1133063" y="992188"/>
                </a:lnTo>
                <a:lnTo>
                  <a:pt x="1144813" y="992505"/>
                </a:lnTo>
                <a:lnTo>
                  <a:pt x="1158150" y="993458"/>
                </a:lnTo>
                <a:lnTo>
                  <a:pt x="1165137" y="994093"/>
                </a:lnTo>
                <a:lnTo>
                  <a:pt x="1172758" y="995045"/>
                </a:lnTo>
                <a:lnTo>
                  <a:pt x="1180697" y="996315"/>
                </a:lnTo>
                <a:lnTo>
                  <a:pt x="1189271" y="997903"/>
                </a:lnTo>
                <a:lnTo>
                  <a:pt x="1197846" y="999808"/>
                </a:lnTo>
                <a:lnTo>
                  <a:pt x="1206737" y="1002030"/>
                </a:lnTo>
                <a:lnTo>
                  <a:pt x="1215629" y="1004570"/>
                </a:lnTo>
                <a:lnTo>
                  <a:pt x="1225156" y="1007428"/>
                </a:lnTo>
                <a:lnTo>
                  <a:pt x="1234683" y="1010603"/>
                </a:lnTo>
                <a:lnTo>
                  <a:pt x="1244845" y="1014413"/>
                </a:lnTo>
                <a:lnTo>
                  <a:pt x="1255007" y="1018223"/>
                </a:lnTo>
                <a:lnTo>
                  <a:pt x="1265169" y="1022985"/>
                </a:lnTo>
                <a:lnTo>
                  <a:pt x="1275331" y="1028383"/>
                </a:lnTo>
                <a:lnTo>
                  <a:pt x="1285810" y="1033780"/>
                </a:lnTo>
                <a:lnTo>
                  <a:pt x="1296290" y="1039813"/>
                </a:lnTo>
                <a:lnTo>
                  <a:pt x="1307405" y="1046163"/>
                </a:lnTo>
                <a:lnTo>
                  <a:pt x="1317884" y="1053465"/>
                </a:lnTo>
                <a:lnTo>
                  <a:pt x="1328681" y="1061085"/>
                </a:lnTo>
                <a:lnTo>
                  <a:pt x="1339478" y="1069023"/>
                </a:lnTo>
                <a:lnTo>
                  <a:pt x="1349958" y="1077913"/>
                </a:lnTo>
                <a:lnTo>
                  <a:pt x="1361073" y="1087438"/>
                </a:lnTo>
                <a:lnTo>
                  <a:pt x="1371552" y="1097280"/>
                </a:lnTo>
                <a:lnTo>
                  <a:pt x="1382349" y="1107440"/>
                </a:lnTo>
                <a:lnTo>
                  <a:pt x="1392829" y="1118553"/>
                </a:lnTo>
                <a:lnTo>
                  <a:pt x="1402991" y="1129983"/>
                </a:lnTo>
                <a:lnTo>
                  <a:pt x="1413470" y="1142683"/>
                </a:lnTo>
                <a:lnTo>
                  <a:pt x="1423632" y="1155383"/>
                </a:lnTo>
                <a:lnTo>
                  <a:pt x="1433477" y="1169035"/>
                </a:lnTo>
                <a:lnTo>
                  <a:pt x="1443321" y="1183005"/>
                </a:lnTo>
                <a:lnTo>
                  <a:pt x="1452848" y="1198245"/>
                </a:lnTo>
                <a:lnTo>
                  <a:pt x="1462375" y="1213485"/>
                </a:lnTo>
                <a:lnTo>
                  <a:pt x="1471584" y="1229678"/>
                </a:lnTo>
                <a:lnTo>
                  <a:pt x="1480476" y="1246505"/>
                </a:lnTo>
                <a:lnTo>
                  <a:pt x="1489368" y="1263968"/>
                </a:lnTo>
                <a:lnTo>
                  <a:pt x="1497942" y="1282065"/>
                </a:lnTo>
                <a:lnTo>
                  <a:pt x="1506199" y="1301115"/>
                </a:lnTo>
                <a:lnTo>
                  <a:pt x="1514455" y="1320483"/>
                </a:lnTo>
                <a:lnTo>
                  <a:pt x="1522712" y="1340485"/>
                </a:lnTo>
                <a:lnTo>
                  <a:pt x="1530016" y="1361758"/>
                </a:lnTo>
                <a:lnTo>
                  <a:pt x="1537637" y="1383665"/>
                </a:lnTo>
                <a:lnTo>
                  <a:pt x="1544624" y="1406208"/>
                </a:lnTo>
                <a:lnTo>
                  <a:pt x="1551292" y="1429703"/>
                </a:lnTo>
                <a:lnTo>
                  <a:pt x="1557961" y="1453833"/>
                </a:lnTo>
                <a:lnTo>
                  <a:pt x="1563995" y="1479233"/>
                </a:lnTo>
                <a:lnTo>
                  <a:pt x="1570029" y="1504950"/>
                </a:lnTo>
                <a:lnTo>
                  <a:pt x="1575745" y="1531938"/>
                </a:lnTo>
                <a:lnTo>
                  <a:pt x="1581143" y="1559560"/>
                </a:lnTo>
                <a:lnTo>
                  <a:pt x="1586224" y="1588453"/>
                </a:lnTo>
                <a:lnTo>
                  <a:pt x="1590670" y="1617980"/>
                </a:lnTo>
                <a:lnTo>
                  <a:pt x="1594799" y="1648778"/>
                </a:lnTo>
                <a:lnTo>
                  <a:pt x="1598927" y="1680210"/>
                </a:lnTo>
                <a:lnTo>
                  <a:pt x="1602420" y="1712595"/>
                </a:lnTo>
                <a:lnTo>
                  <a:pt x="1605596" y="1746250"/>
                </a:lnTo>
                <a:lnTo>
                  <a:pt x="1608136" y="1780858"/>
                </a:lnTo>
                <a:lnTo>
                  <a:pt x="1610677" y="1816418"/>
                </a:lnTo>
                <a:lnTo>
                  <a:pt x="1612582" y="1853248"/>
                </a:lnTo>
                <a:lnTo>
                  <a:pt x="1614170" y="1890713"/>
                </a:lnTo>
                <a:lnTo>
                  <a:pt x="1615123" y="1929448"/>
                </a:lnTo>
                <a:lnTo>
                  <a:pt x="1616075" y="1969453"/>
                </a:lnTo>
                <a:lnTo>
                  <a:pt x="1616075" y="2010410"/>
                </a:lnTo>
                <a:lnTo>
                  <a:pt x="1616075" y="2045653"/>
                </a:lnTo>
                <a:lnTo>
                  <a:pt x="1615440" y="2081848"/>
                </a:lnTo>
                <a:lnTo>
                  <a:pt x="1614805" y="2118360"/>
                </a:lnTo>
                <a:lnTo>
                  <a:pt x="1613535" y="2156460"/>
                </a:lnTo>
                <a:lnTo>
                  <a:pt x="1613217" y="2161858"/>
                </a:lnTo>
                <a:lnTo>
                  <a:pt x="1612582" y="2167573"/>
                </a:lnTo>
                <a:lnTo>
                  <a:pt x="1611947" y="2172970"/>
                </a:lnTo>
                <a:lnTo>
                  <a:pt x="1610677" y="2178050"/>
                </a:lnTo>
                <a:lnTo>
                  <a:pt x="1609406" y="2183448"/>
                </a:lnTo>
                <a:lnTo>
                  <a:pt x="1607819" y="2188845"/>
                </a:lnTo>
                <a:lnTo>
                  <a:pt x="1605913" y="2193925"/>
                </a:lnTo>
                <a:lnTo>
                  <a:pt x="1603690" y="2198688"/>
                </a:lnTo>
                <a:lnTo>
                  <a:pt x="1601467" y="2203450"/>
                </a:lnTo>
                <a:lnTo>
                  <a:pt x="1598927" y="2208213"/>
                </a:lnTo>
                <a:lnTo>
                  <a:pt x="1596069" y="2212658"/>
                </a:lnTo>
                <a:lnTo>
                  <a:pt x="1593211" y="2217103"/>
                </a:lnTo>
                <a:lnTo>
                  <a:pt x="1590035" y="2221230"/>
                </a:lnTo>
                <a:lnTo>
                  <a:pt x="1586859" y="2225358"/>
                </a:lnTo>
                <a:lnTo>
                  <a:pt x="1583366" y="2229168"/>
                </a:lnTo>
                <a:lnTo>
                  <a:pt x="1579556" y="2232978"/>
                </a:lnTo>
                <a:lnTo>
                  <a:pt x="1575745" y="2236470"/>
                </a:lnTo>
                <a:lnTo>
                  <a:pt x="1571299" y="2239645"/>
                </a:lnTo>
                <a:lnTo>
                  <a:pt x="1567171" y="2243138"/>
                </a:lnTo>
                <a:lnTo>
                  <a:pt x="1563042" y="2246313"/>
                </a:lnTo>
                <a:lnTo>
                  <a:pt x="1558596" y="2248853"/>
                </a:lnTo>
                <a:lnTo>
                  <a:pt x="1553833" y="2251393"/>
                </a:lnTo>
                <a:lnTo>
                  <a:pt x="1549070" y="2253933"/>
                </a:lnTo>
                <a:lnTo>
                  <a:pt x="1544306" y="2256155"/>
                </a:lnTo>
                <a:lnTo>
                  <a:pt x="1539543" y="2258060"/>
                </a:lnTo>
                <a:lnTo>
                  <a:pt x="1534462" y="2259648"/>
                </a:lnTo>
                <a:lnTo>
                  <a:pt x="1529063" y="2260918"/>
                </a:lnTo>
                <a:lnTo>
                  <a:pt x="1523982" y="2262188"/>
                </a:lnTo>
                <a:lnTo>
                  <a:pt x="1518584" y="2263140"/>
                </a:lnTo>
                <a:lnTo>
                  <a:pt x="1512867" y="2263775"/>
                </a:lnTo>
                <a:lnTo>
                  <a:pt x="1507469" y="2264093"/>
                </a:lnTo>
                <a:lnTo>
                  <a:pt x="1501753" y="2264410"/>
                </a:lnTo>
                <a:lnTo>
                  <a:pt x="1497942" y="2264410"/>
                </a:lnTo>
                <a:lnTo>
                  <a:pt x="1492226" y="2264093"/>
                </a:lnTo>
                <a:lnTo>
                  <a:pt x="1486510" y="2263458"/>
                </a:lnTo>
                <a:lnTo>
                  <a:pt x="1480794" y="2262505"/>
                </a:lnTo>
                <a:lnTo>
                  <a:pt x="1475395" y="2261235"/>
                </a:lnTo>
                <a:lnTo>
                  <a:pt x="1470314" y="2259648"/>
                </a:lnTo>
                <a:lnTo>
                  <a:pt x="1464915" y="2258060"/>
                </a:lnTo>
                <a:lnTo>
                  <a:pt x="1459517" y="2256155"/>
                </a:lnTo>
                <a:lnTo>
                  <a:pt x="1454436" y="2253933"/>
                </a:lnTo>
                <a:lnTo>
                  <a:pt x="1449672" y="2251710"/>
                </a:lnTo>
                <a:lnTo>
                  <a:pt x="1444909" y="2248853"/>
                </a:lnTo>
                <a:lnTo>
                  <a:pt x="1440463" y="2246313"/>
                </a:lnTo>
                <a:lnTo>
                  <a:pt x="1436017" y="2243138"/>
                </a:lnTo>
                <a:lnTo>
                  <a:pt x="1431889" y="2239645"/>
                </a:lnTo>
                <a:lnTo>
                  <a:pt x="1427761" y="2236153"/>
                </a:lnTo>
                <a:lnTo>
                  <a:pt x="1423632" y="2232343"/>
                </a:lnTo>
                <a:lnTo>
                  <a:pt x="1420139" y="2228533"/>
                </a:lnTo>
                <a:lnTo>
                  <a:pt x="1416328" y="2224723"/>
                </a:lnTo>
                <a:lnTo>
                  <a:pt x="1413153" y="2220595"/>
                </a:lnTo>
                <a:lnTo>
                  <a:pt x="1409977" y="2216150"/>
                </a:lnTo>
                <a:lnTo>
                  <a:pt x="1407119" y="2211705"/>
                </a:lnTo>
                <a:lnTo>
                  <a:pt x="1403944" y="2206943"/>
                </a:lnTo>
                <a:lnTo>
                  <a:pt x="1401403" y="2202498"/>
                </a:lnTo>
                <a:lnTo>
                  <a:pt x="1399180" y="2197418"/>
                </a:lnTo>
                <a:lnTo>
                  <a:pt x="1396957" y="2192338"/>
                </a:lnTo>
                <a:lnTo>
                  <a:pt x="1395369" y="2187258"/>
                </a:lnTo>
                <a:lnTo>
                  <a:pt x="1393782" y="2181860"/>
                </a:lnTo>
                <a:lnTo>
                  <a:pt x="1392511" y="2176463"/>
                </a:lnTo>
                <a:lnTo>
                  <a:pt x="1391241" y="2171065"/>
                </a:lnTo>
                <a:lnTo>
                  <a:pt x="1390606" y="2165668"/>
                </a:lnTo>
                <a:lnTo>
                  <a:pt x="1389971" y="2159953"/>
                </a:lnTo>
                <a:lnTo>
                  <a:pt x="1389971" y="2154238"/>
                </a:lnTo>
                <a:lnTo>
                  <a:pt x="1389971" y="2148523"/>
                </a:lnTo>
                <a:lnTo>
                  <a:pt x="1390923" y="2112645"/>
                </a:lnTo>
                <a:lnTo>
                  <a:pt x="1391876" y="2077720"/>
                </a:lnTo>
                <a:lnTo>
                  <a:pt x="1392194" y="2043748"/>
                </a:lnTo>
                <a:lnTo>
                  <a:pt x="1392194" y="2010410"/>
                </a:lnTo>
                <a:lnTo>
                  <a:pt x="1392194" y="1981518"/>
                </a:lnTo>
                <a:lnTo>
                  <a:pt x="1391876" y="1952943"/>
                </a:lnTo>
                <a:lnTo>
                  <a:pt x="1391241" y="1925638"/>
                </a:lnTo>
                <a:lnTo>
                  <a:pt x="1390606" y="1898333"/>
                </a:lnTo>
                <a:lnTo>
                  <a:pt x="1389336" y="1872298"/>
                </a:lnTo>
                <a:lnTo>
                  <a:pt x="1388065" y="1846263"/>
                </a:lnTo>
                <a:lnTo>
                  <a:pt x="1386795" y="1821498"/>
                </a:lnTo>
                <a:lnTo>
                  <a:pt x="1384890" y="1797050"/>
                </a:lnTo>
                <a:lnTo>
                  <a:pt x="1383302" y="1773555"/>
                </a:lnTo>
                <a:lnTo>
                  <a:pt x="1381079" y="1750378"/>
                </a:lnTo>
                <a:lnTo>
                  <a:pt x="1378856" y="1727835"/>
                </a:lnTo>
                <a:lnTo>
                  <a:pt x="1376316" y="1706245"/>
                </a:lnTo>
                <a:lnTo>
                  <a:pt x="1373775" y="1684655"/>
                </a:lnTo>
                <a:lnTo>
                  <a:pt x="1371235" y="1664335"/>
                </a:lnTo>
                <a:lnTo>
                  <a:pt x="1368059" y="1644333"/>
                </a:lnTo>
                <a:lnTo>
                  <a:pt x="1365201" y="1624965"/>
                </a:lnTo>
                <a:lnTo>
                  <a:pt x="1362025" y="1606233"/>
                </a:lnTo>
                <a:lnTo>
                  <a:pt x="1358532" y="1587818"/>
                </a:lnTo>
                <a:lnTo>
                  <a:pt x="1355039" y="1570038"/>
                </a:lnTo>
                <a:lnTo>
                  <a:pt x="1351228" y="1552893"/>
                </a:lnTo>
                <a:lnTo>
                  <a:pt x="1347417" y="1536700"/>
                </a:lnTo>
                <a:lnTo>
                  <a:pt x="1343607" y="1520190"/>
                </a:lnTo>
                <a:lnTo>
                  <a:pt x="1339796" y="1504950"/>
                </a:lnTo>
                <a:lnTo>
                  <a:pt x="1335668" y="1490028"/>
                </a:lnTo>
                <a:lnTo>
                  <a:pt x="1331539" y="1475740"/>
                </a:lnTo>
                <a:lnTo>
                  <a:pt x="1327411" y="1461770"/>
                </a:lnTo>
                <a:lnTo>
                  <a:pt x="1322965" y="1448435"/>
                </a:lnTo>
                <a:lnTo>
                  <a:pt x="1318837" y="1435418"/>
                </a:lnTo>
                <a:lnTo>
                  <a:pt x="1314391" y="1423353"/>
                </a:lnTo>
                <a:lnTo>
                  <a:pt x="1309945" y="1411288"/>
                </a:lnTo>
                <a:lnTo>
                  <a:pt x="1305182" y="1399858"/>
                </a:lnTo>
                <a:lnTo>
                  <a:pt x="1300736" y="1389063"/>
                </a:lnTo>
                <a:lnTo>
                  <a:pt x="1295655" y="1377950"/>
                </a:lnTo>
                <a:lnTo>
                  <a:pt x="1290891" y="1367790"/>
                </a:lnTo>
                <a:lnTo>
                  <a:pt x="1285810" y="1357630"/>
                </a:lnTo>
                <a:lnTo>
                  <a:pt x="1281047" y="1348105"/>
                </a:lnTo>
                <a:lnTo>
                  <a:pt x="1276283" y="1338898"/>
                </a:lnTo>
                <a:lnTo>
                  <a:pt x="1271520" y="1330643"/>
                </a:lnTo>
                <a:lnTo>
                  <a:pt x="1266439" y="1322388"/>
                </a:lnTo>
                <a:lnTo>
                  <a:pt x="1261676" y="1314768"/>
                </a:lnTo>
                <a:lnTo>
                  <a:pt x="1257230" y="1307465"/>
                </a:lnTo>
                <a:lnTo>
                  <a:pt x="1252466" y="1300798"/>
                </a:lnTo>
                <a:lnTo>
                  <a:pt x="1243257" y="1287780"/>
                </a:lnTo>
                <a:lnTo>
                  <a:pt x="1233730" y="1276668"/>
                </a:lnTo>
                <a:lnTo>
                  <a:pt x="1224838" y="1266825"/>
                </a:lnTo>
                <a:lnTo>
                  <a:pt x="1224838" y="1791018"/>
                </a:lnTo>
                <a:lnTo>
                  <a:pt x="1224838" y="2056130"/>
                </a:lnTo>
                <a:lnTo>
                  <a:pt x="1224838" y="3259138"/>
                </a:lnTo>
                <a:lnTo>
                  <a:pt x="1224521" y="3268028"/>
                </a:lnTo>
                <a:lnTo>
                  <a:pt x="1223886" y="3276918"/>
                </a:lnTo>
                <a:lnTo>
                  <a:pt x="1222933" y="3285490"/>
                </a:lnTo>
                <a:lnTo>
                  <a:pt x="1221345" y="3294063"/>
                </a:lnTo>
                <a:lnTo>
                  <a:pt x="1219440" y="3302635"/>
                </a:lnTo>
                <a:lnTo>
                  <a:pt x="1217217" y="3310573"/>
                </a:lnTo>
                <a:lnTo>
                  <a:pt x="1214359" y="3318828"/>
                </a:lnTo>
                <a:lnTo>
                  <a:pt x="1211501" y="3326448"/>
                </a:lnTo>
                <a:lnTo>
                  <a:pt x="1208008" y="3334068"/>
                </a:lnTo>
                <a:lnTo>
                  <a:pt x="1204197" y="3341370"/>
                </a:lnTo>
                <a:lnTo>
                  <a:pt x="1200068" y="3348990"/>
                </a:lnTo>
                <a:lnTo>
                  <a:pt x="1195623" y="3355975"/>
                </a:lnTo>
                <a:lnTo>
                  <a:pt x="1190859" y="3362643"/>
                </a:lnTo>
                <a:lnTo>
                  <a:pt x="1185461" y="3369310"/>
                </a:lnTo>
                <a:lnTo>
                  <a:pt x="1179744" y="3375343"/>
                </a:lnTo>
                <a:lnTo>
                  <a:pt x="1174346" y="3381375"/>
                </a:lnTo>
                <a:lnTo>
                  <a:pt x="1168312" y="3387090"/>
                </a:lnTo>
                <a:lnTo>
                  <a:pt x="1161961" y="3392488"/>
                </a:lnTo>
                <a:lnTo>
                  <a:pt x="1155610" y="3397568"/>
                </a:lnTo>
                <a:lnTo>
                  <a:pt x="1148623" y="3402648"/>
                </a:lnTo>
                <a:lnTo>
                  <a:pt x="1141637" y="3407410"/>
                </a:lnTo>
                <a:lnTo>
                  <a:pt x="1134651" y="3411538"/>
                </a:lnTo>
                <a:lnTo>
                  <a:pt x="1126712" y="3415348"/>
                </a:lnTo>
                <a:lnTo>
                  <a:pt x="1119090" y="3418523"/>
                </a:lnTo>
                <a:lnTo>
                  <a:pt x="1111469" y="3421698"/>
                </a:lnTo>
                <a:lnTo>
                  <a:pt x="1103529" y="3424555"/>
                </a:lnTo>
                <a:lnTo>
                  <a:pt x="1095273" y="3426778"/>
                </a:lnTo>
                <a:lnTo>
                  <a:pt x="1087016" y="3428683"/>
                </a:lnTo>
                <a:lnTo>
                  <a:pt x="1078442" y="3430270"/>
                </a:lnTo>
                <a:lnTo>
                  <a:pt x="1069550" y="3431223"/>
                </a:lnTo>
                <a:lnTo>
                  <a:pt x="1060659" y="3431858"/>
                </a:lnTo>
                <a:lnTo>
                  <a:pt x="1052084" y="3432175"/>
                </a:lnTo>
                <a:lnTo>
                  <a:pt x="1043193" y="3431858"/>
                </a:lnTo>
                <a:lnTo>
                  <a:pt x="1034301" y="3431223"/>
                </a:lnTo>
                <a:lnTo>
                  <a:pt x="1025727" y="3430270"/>
                </a:lnTo>
                <a:lnTo>
                  <a:pt x="1016835" y="3428683"/>
                </a:lnTo>
                <a:lnTo>
                  <a:pt x="1008578" y="3426778"/>
                </a:lnTo>
                <a:lnTo>
                  <a:pt x="1000322" y="3424555"/>
                </a:lnTo>
                <a:lnTo>
                  <a:pt x="992383" y="3421698"/>
                </a:lnTo>
                <a:lnTo>
                  <a:pt x="984761" y="3418523"/>
                </a:lnTo>
                <a:lnTo>
                  <a:pt x="977140" y="3415348"/>
                </a:lnTo>
                <a:lnTo>
                  <a:pt x="969518" y="3411538"/>
                </a:lnTo>
                <a:lnTo>
                  <a:pt x="962214" y="3407410"/>
                </a:lnTo>
                <a:lnTo>
                  <a:pt x="955228" y="3402648"/>
                </a:lnTo>
                <a:lnTo>
                  <a:pt x="948242" y="3397568"/>
                </a:lnTo>
                <a:lnTo>
                  <a:pt x="941890" y="3392488"/>
                </a:lnTo>
                <a:lnTo>
                  <a:pt x="935539" y="3387090"/>
                </a:lnTo>
                <a:lnTo>
                  <a:pt x="929823" y="3381375"/>
                </a:lnTo>
                <a:lnTo>
                  <a:pt x="924107" y="3375343"/>
                </a:lnTo>
                <a:lnTo>
                  <a:pt x="918708" y="3369310"/>
                </a:lnTo>
                <a:lnTo>
                  <a:pt x="913627" y="3362643"/>
                </a:lnTo>
                <a:lnTo>
                  <a:pt x="908229" y="3355975"/>
                </a:lnTo>
                <a:lnTo>
                  <a:pt x="903783" y="3348990"/>
                </a:lnTo>
                <a:lnTo>
                  <a:pt x="899654" y="3341370"/>
                </a:lnTo>
                <a:lnTo>
                  <a:pt x="895844" y="3334068"/>
                </a:lnTo>
                <a:lnTo>
                  <a:pt x="892350" y="3326448"/>
                </a:lnTo>
                <a:lnTo>
                  <a:pt x="889492" y="3318828"/>
                </a:lnTo>
                <a:lnTo>
                  <a:pt x="886634" y="3310573"/>
                </a:lnTo>
                <a:lnTo>
                  <a:pt x="884411" y="3302635"/>
                </a:lnTo>
                <a:lnTo>
                  <a:pt x="882506" y="3294063"/>
                </a:lnTo>
                <a:lnTo>
                  <a:pt x="880918" y="3285490"/>
                </a:lnTo>
                <a:lnTo>
                  <a:pt x="879966" y="3276918"/>
                </a:lnTo>
                <a:lnTo>
                  <a:pt x="879330" y="3268028"/>
                </a:lnTo>
                <a:lnTo>
                  <a:pt x="879013" y="3259138"/>
                </a:lnTo>
                <a:lnTo>
                  <a:pt x="879013" y="2164080"/>
                </a:lnTo>
                <a:lnTo>
                  <a:pt x="814230" y="2164080"/>
                </a:lnTo>
                <a:lnTo>
                  <a:pt x="814230" y="3259138"/>
                </a:lnTo>
                <a:lnTo>
                  <a:pt x="813913" y="3268028"/>
                </a:lnTo>
                <a:lnTo>
                  <a:pt x="813277" y="3276918"/>
                </a:lnTo>
                <a:lnTo>
                  <a:pt x="812325" y="3285490"/>
                </a:lnTo>
                <a:lnTo>
                  <a:pt x="810737" y="3294063"/>
                </a:lnTo>
                <a:lnTo>
                  <a:pt x="808832" y="3302635"/>
                </a:lnTo>
                <a:lnTo>
                  <a:pt x="806291" y="3310573"/>
                </a:lnTo>
                <a:lnTo>
                  <a:pt x="803751" y="3318828"/>
                </a:lnTo>
                <a:lnTo>
                  <a:pt x="800575" y="3326448"/>
                </a:lnTo>
                <a:lnTo>
                  <a:pt x="796764" y="3334068"/>
                </a:lnTo>
                <a:lnTo>
                  <a:pt x="792953" y="3341370"/>
                </a:lnTo>
                <a:lnTo>
                  <a:pt x="788825" y="3348990"/>
                </a:lnTo>
                <a:lnTo>
                  <a:pt x="784379" y="3355975"/>
                </a:lnTo>
                <a:lnTo>
                  <a:pt x="779616" y="3362643"/>
                </a:lnTo>
                <a:lnTo>
                  <a:pt x="774535" y="3369310"/>
                </a:lnTo>
                <a:lnTo>
                  <a:pt x="769136" y="3375343"/>
                </a:lnTo>
                <a:lnTo>
                  <a:pt x="763420" y="3381375"/>
                </a:lnTo>
                <a:lnTo>
                  <a:pt x="757386" y="3387090"/>
                </a:lnTo>
                <a:lnTo>
                  <a:pt x="751353" y="3392488"/>
                </a:lnTo>
                <a:lnTo>
                  <a:pt x="744366" y="3397568"/>
                </a:lnTo>
                <a:lnTo>
                  <a:pt x="737698" y="3402648"/>
                </a:lnTo>
                <a:lnTo>
                  <a:pt x="730711" y="3407410"/>
                </a:lnTo>
                <a:lnTo>
                  <a:pt x="723407" y="3411538"/>
                </a:lnTo>
                <a:lnTo>
                  <a:pt x="716103" y="3415348"/>
                </a:lnTo>
                <a:lnTo>
                  <a:pt x="708482" y="3418523"/>
                </a:lnTo>
                <a:lnTo>
                  <a:pt x="700543" y="3421698"/>
                </a:lnTo>
                <a:lnTo>
                  <a:pt x="692604" y="3424555"/>
                </a:lnTo>
                <a:lnTo>
                  <a:pt x="684347" y="3426778"/>
                </a:lnTo>
                <a:lnTo>
                  <a:pt x="675773" y="3428683"/>
                </a:lnTo>
                <a:lnTo>
                  <a:pt x="667516" y="3430270"/>
                </a:lnTo>
                <a:lnTo>
                  <a:pt x="658942" y="3431223"/>
                </a:lnTo>
                <a:lnTo>
                  <a:pt x="650050" y="3431858"/>
                </a:lnTo>
                <a:lnTo>
                  <a:pt x="641159" y="3432175"/>
                </a:lnTo>
                <a:lnTo>
                  <a:pt x="631949" y="3431858"/>
                </a:lnTo>
                <a:lnTo>
                  <a:pt x="623375" y="3431223"/>
                </a:lnTo>
                <a:lnTo>
                  <a:pt x="614801" y="3430270"/>
                </a:lnTo>
                <a:lnTo>
                  <a:pt x="606227" y="3428683"/>
                </a:lnTo>
                <a:lnTo>
                  <a:pt x="597970" y="3426778"/>
                </a:lnTo>
                <a:lnTo>
                  <a:pt x="589714" y="3424555"/>
                </a:lnTo>
                <a:lnTo>
                  <a:pt x="581774" y="3421698"/>
                </a:lnTo>
                <a:lnTo>
                  <a:pt x="573518" y="3418523"/>
                </a:lnTo>
                <a:lnTo>
                  <a:pt x="565896" y="3415348"/>
                </a:lnTo>
                <a:lnTo>
                  <a:pt x="558592" y="3411538"/>
                </a:lnTo>
                <a:lnTo>
                  <a:pt x="551288" y="3407410"/>
                </a:lnTo>
                <a:lnTo>
                  <a:pt x="544302" y="3402648"/>
                </a:lnTo>
                <a:lnTo>
                  <a:pt x="537633" y="3397568"/>
                </a:lnTo>
                <a:lnTo>
                  <a:pt x="531282" y="3392488"/>
                </a:lnTo>
                <a:lnTo>
                  <a:pt x="524931" y="3387090"/>
                </a:lnTo>
                <a:lnTo>
                  <a:pt x="518580" y="3381375"/>
                </a:lnTo>
                <a:lnTo>
                  <a:pt x="512863" y="3375343"/>
                </a:lnTo>
                <a:lnTo>
                  <a:pt x="507465" y="3369310"/>
                </a:lnTo>
                <a:lnTo>
                  <a:pt x="502384" y="3362643"/>
                </a:lnTo>
                <a:lnTo>
                  <a:pt x="497620" y="3355975"/>
                </a:lnTo>
                <a:lnTo>
                  <a:pt x="493175" y="3348990"/>
                </a:lnTo>
                <a:lnTo>
                  <a:pt x="489046" y="3341370"/>
                </a:lnTo>
                <a:lnTo>
                  <a:pt x="485235" y="3334068"/>
                </a:lnTo>
                <a:lnTo>
                  <a:pt x="481742" y="3326448"/>
                </a:lnTo>
                <a:lnTo>
                  <a:pt x="478567" y="3318828"/>
                </a:lnTo>
                <a:lnTo>
                  <a:pt x="476026" y="3310573"/>
                </a:lnTo>
                <a:lnTo>
                  <a:pt x="473803" y="3302635"/>
                </a:lnTo>
                <a:lnTo>
                  <a:pt x="471898" y="3294063"/>
                </a:lnTo>
                <a:lnTo>
                  <a:pt x="470310" y="3285490"/>
                </a:lnTo>
                <a:lnTo>
                  <a:pt x="468722" y="3276918"/>
                </a:lnTo>
                <a:lnTo>
                  <a:pt x="468087" y="3268028"/>
                </a:lnTo>
                <a:lnTo>
                  <a:pt x="468087" y="3259138"/>
                </a:lnTo>
                <a:lnTo>
                  <a:pt x="468087" y="2056130"/>
                </a:lnTo>
                <a:lnTo>
                  <a:pt x="468087" y="1791018"/>
                </a:lnTo>
                <a:lnTo>
                  <a:pt x="468087" y="1177290"/>
                </a:lnTo>
                <a:lnTo>
                  <a:pt x="457290" y="1171893"/>
                </a:lnTo>
                <a:lnTo>
                  <a:pt x="446493" y="1166178"/>
                </a:lnTo>
                <a:lnTo>
                  <a:pt x="435061" y="1159828"/>
                </a:lnTo>
                <a:lnTo>
                  <a:pt x="423311" y="1152843"/>
                </a:lnTo>
                <a:lnTo>
                  <a:pt x="410926" y="1145223"/>
                </a:lnTo>
                <a:lnTo>
                  <a:pt x="398223" y="1136968"/>
                </a:lnTo>
                <a:lnTo>
                  <a:pt x="385521" y="1128078"/>
                </a:lnTo>
                <a:lnTo>
                  <a:pt x="372501" y="1118553"/>
                </a:lnTo>
                <a:lnTo>
                  <a:pt x="359163" y="1108710"/>
                </a:lnTo>
                <a:lnTo>
                  <a:pt x="345190" y="1097915"/>
                </a:lnTo>
                <a:lnTo>
                  <a:pt x="331535" y="1086485"/>
                </a:lnTo>
                <a:lnTo>
                  <a:pt x="317563" y="1074103"/>
                </a:lnTo>
                <a:lnTo>
                  <a:pt x="303590" y="1061085"/>
                </a:lnTo>
                <a:lnTo>
                  <a:pt x="289299" y="1047750"/>
                </a:lnTo>
                <a:lnTo>
                  <a:pt x="275009" y="1033145"/>
                </a:lnTo>
                <a:lnTo>
                  <a:pt x="261036" y="1017588"/>
                </a:lnTo>
                <a:lnTo>
                  <a:pt x="248016" y="1003618"/>
                </a:lnTo>
                <a:lnTo>
                  <a:pt x="235314" y="988695"/>
                </a:lnTo>
                <a:lnTo>
                  <a:pt x="222929" y="973138"/>
                </a:lnTo>
                <a:lnTo>
                  <a:pt x="210544" y="956628"/>
                </a:lnTo>
                <a:lnTo>
                  <a:pt x="198477" y="939800"/>
                </a:lnTo>
                <a:lnTo>
                  <a:pt x="186092" y="922338"/>
                </a:lnTo>
                <a:lnTo>
                  <a:pt x="174342" y="903923"/>
                </a:lnTo>
                <a:lnTo>
                  <a:pt x="162592" y="884873"/>
                </a:lnTo>
                <a:lnTo>
                  <a:pt x="151160" y="865188"/>
                </a:lnTo>
                <a:lnTo>
                  <a:pt x="140045" y="844550"/>
                </a:lnTo>
                <a:lnTo>
                  <a:pt x="128930" y="823595"/>
                </a:lnTo>
                <a:lnTo>
                  <a:pt x="118451" y="801688"/>
                </a:lnTo>
                <a:lnTo>
                  <a:pt x="107971" y="779145"/>
                </a:lnTo>
                <a:lnTo>
                  <a:pt x="98127" y="755968"/>
                </a:lnTo>
                <a:lnTo>
                  <a:pt x="88600" y="731520"/>
                </a:lnTo>
                <a:lnTo>
                  <a:pt x="79073" y="706755"/>
                </a:lnTo>
                <a:lnTo>
                  <a:pt x="70181" y="681038"/>
                </a:lnTo>
                <a:lnTo>
                  <a:pt x="61925" y="654685"/>
                </a:lnTo>
                <a:lnTo>
                  <a:pt x="53986" y="627063"/>
                </a:lnTo>
                <a:lnTo>
                  <a:pt x="46364" y="599440"/>
                </a:lnTo>
                <a:lnTo>
                  <a:pt x="39378" y="570230"/>
                </a:lnTo>
                <a:lnTo>
                  <a:pt x="33027" y="540703"/>
                </a:lnTo>
                <a:lnTo>
                  <a:pt x="26675" y="510223"/>
                </a:lnTo>
                <a:lnTo>
                  <a:pt x="21277" y="479108"/>
                </a:lnTo>
                <a:lnTo>
                  <a:pt x="16513" y="446723"/>
                </a:lnTo>
                <a:lnTo>
                  <a:pt x="12067" y="413385"/>
                </a:lnTo>
                <a:lnTo>
                  <a:pt x="8574" y="379730"/>
                </a:lnTo>
                <a:lnTo>
                  <a:pt x="5399" y="344805"/>
                </a:lnTo>
                <a:lnTo>
                  <a:pt x="3176" y="309563"/>
                </a:lnTo>
                <a:lnTo>
                  <a:pt x="1588" y="273050"/>
                </a:lnTo>
                <a:lnTo>
                  <a:pt x="318" y="235268"/>
                </a:lnTo>
                <a:lnTo>
                  <a:pt x="0" y="197168"/>
                </a:lnTo>
                <a:lnTo>
                  <a:pt x="318" y="175260"/>
                </a:lnTo>
                <a:lnTo>
                  <a:pt x="635" y="153035"/>
                </a:lnTo>
                <a:lnTo>
                  <a:pt x="1270" y="130175"/>
                </a:lnTo>
                <a:lnTo>
                  <a:pt x="1905" y="107315"/>
                </a:lnTo>
                <a:lnTo>
                  <a:pt x="2541" y="101600"/>
                </a:lnTo>
                <a:lnTo>
                  <a:pt x="3176" y="95885"/>
                </a:lnTo>
                <a:lnTo>
                  <a:pt x="4128" y="90488"/>
                </a:lnTo>
                <a:lnTo>
                  <a:pt x="5081" y="85090"/>
                </a:lnTo>
                <a:lnTo>
                  <a:pt x="6669" y="79375"/>
                </a:lnTo>
                <a:lnTo>
                  <a:pt x="8257" y="73978"/>
                </a:lnTo>
                <a:lnTo>
                  <a:pt x="10480" y="68898"/>
                </a:lnTo>
                <a:lnTo>
                  <a:pt x="12703" y="64135"/>
                </a:lnTo>
                <a:lnTo>
                  <a:pt x="14926" y="59373"/>
                </a:lnTo>
                <a:lnTo>
                  <a:pt x="17784" y="54610"/>
                </a:lnTo>
                <a:lnTo>
                  <a:pt x="20642" y="49848"/>
                </a:lnTo>
                <a:lnTo>
                  <a:pt x="23500" y="45720"/>
                </a:lnTo>
                <a:lnTo>
                  <a:pt x="26993" y="41275"/>
                </a:lnTo>
                <a:lnTo>
                  <a:pt x="30804" y="37465"/>
                </a:lnTo>
                <a:lnTo>
                  <a:pt x="34297" y="33338"/>
                </a:lnTo>
                <a:lnTo>
                  <a:pt x="38108" y="29845"/>
                </a:lnTo>
                <a:lnTo>
                  <a:pt x="42236" y="25718"/>
                </a:lnTo>
                <a:lnTo>
                  <a:pt x="46364" y="22543"/>
                </a:lnTo>
                <a:lnTo>
                  <a:pt x="50810" y="19368"/>
                </a:lnTo>
                <a:lnTo>
                  <a:pt x="55256" y="16510"/>
                </a:lnTo>
                <a:lnTo>
                  <a:pt x="59702" y="13653"/>
                </a:lnTo>
                <a:lnTo>
                  <a:pt x="64465" y="11430"/>
                </a:lnTo>
                <a:lnTo>
                  <a:pt x="69546" y="9208"/>
                </a:lnTo>
                <a:lnTo>
                  <a:pt x="74627" y="6985"/>
                </a:lnTo>
                <a:lnTo>
                  <a:pt x="79708" y="5398"/>
                </a:lnTo>
                <a:lnTo>
                  <a:pt x="85107" y="3810"/>
                </a:lnTo>
                <a:lnTo>
                  <a:pt x="90505" y="2540"/>
                </a:lnTo>
                <a:lnTo>
                  <a:pt x="95904" y="1588"/>
                </a:lnTo>
                <a:lnTo>
                  <a:pt x="101620" y="635"/>
                </a:lnTo>
                <a:lnTo>
                  <a:pt x="107019" y="318"/>
                </a:lnTo>
                <a:lnTo>
                  <a:pt x="112735"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右箭头"/>
          <p:cNvSpPr/>
          <p:nvPr/>
        </p:nvSpPr>
        <p:spPr>
          <a:xfrm>
            <a:off x="8808720" y="2128520"/>
            <a:ext cx="1499235" cy="10668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右箭头"/>
          <p:cNvSpPr/>
          <p:nvPr/>
        </p:nvSpPr>
        <p:spPr>
          <a:xfrm rot="10800000">
            <a:off x="8797290" y="2312670"/>
            <a:ext cx="1499235" cy="10668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7749540" y="5217160"/>
            <a:ext cx="86804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律所</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336280" y="3978910"/>
            <a:ext cx="86804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交易所</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311640" y="3995420"/>
            <a:ext cx="104394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技术公司</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443595" y="3199130"/>
            <a:ext cx="163703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众筹业务系统</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319895" y="1728470"/>
            <a:ext cx="86804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支付</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007475" y="2419350"/>
            <a:ext cx="118681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股权转让</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515860" y="3673475"/>
            <a:ext cx="453390" cy="1254125"/>
          </a:xfrm>
          <a:prstGeom prst="rect">
            <a:avLst/>
          </a:prstGeom>
          <a:noFill/>
        </p:spPr>
        <p:txBody>
          <a:bodyPr vert="eaVert" wrap="square" rtlCol="0">
            <a:spAutoFit/>
          </a:bodyPr>
          <a:lstStyle/>
          <a:p>
            <a:pPr algn="just">
              <a:lnSpc>
                <a:spcPct val="110000"/>
              </a:lnSpc>
            </a:pPr>
            <a:r>
              <a:rPr lang="zh-CN" altLang="zh-CN" sz="1600">
                <a:solidFill>
                  <a:schemeClr val="bg1"/>
                </a:solidFill>
                <a:latin typeface="微软雅黑" panose="020B0503020204020204" pitchFamily="34" charset="-122"/>
                <a:ea typeface="微软雅黑" panose="020B0503020204020204" pitchFamily="34" charset="-122"/>
              </a:rPr>
              <a:t>交易成功</a:t>
            </a:r>
            <a:endParaRPr lang="zh-CN" altLang="zh-CN" sz="16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0144760" y="3707765"/>
            <a:ext cx="453390" cy="1254125"/>
          </a:xfrm>
          <a:prstGeom prst="rect">
            <a:avLst/>
          </a:prstGeom>
          <a:noFill/>
        </p:spPr>
        <p:txBody>
          <a:bodyPr vert="eaVert" wrap="square" rtlCol="0">
            <a:spAutoFit/>
          </a:bodyPr>
          <a:lstStyle/>
          <a:p>
            <a:pPr algn="just">
              <a:lnSpc>
                <a:spcPct val="110000"/>
              </a:lnSpc>
            </a:pPr>
            <a:r>
              <a:rPr lang="zh-CN" altLang="zh-CN" sz="1600">
                <a:solidFill>
                  <a:schemeClr val="bg1"/>
                </a:solidFill>
                <a:latin typeface="微软雅黑" panose="020B0503020204020204" pitchFamily="34" charset="-122"/>
                <a:ea typeface="微软雅黑" panose="020B0503020204020204" pitchFamily="34" charset="-122"/>
              </a:rPr>
              <a:t>股权变更</a:t>
            </a:r>
            <a:endParaRPr lang="zh-CN" altLang="zh-CN" sz="1600">
              <a:solidFill>
                <a:schemeClr val="bg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linds(horizontal)">
                                      <p:cBhvr>
                                        <p:cTn id="31" dur="500"/>
                                        <p:tgtEl>
                                          <p:spTgt spid="9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linds(horizontal)">
                                      <p:cBhvr>
                                        <p:cTn id="91" dur="500"/>
                                        <p:tgtEl>
                                          <p:spTgt spid="3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linds(horizontal)">
                                      <p:cBhvr>
                                        <p:cTn id="94" dur="500"/>
                                        <p:tgtEl>
                                          <p:spTgt spid="34"/>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linds(horizontal)">
                                      <p:cBhvr>
                                        <p:cTn id="97" dur="500"/>
                                        <p:tgtEl>
                                          <p:spTgt spid="3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blinds(horizontal)">
                                      <p:cBhvr>
                                        <p:cTn id="100" dur="500"/>
                                        <p:tgtEl>
                                          <p:spTgt spid="2"/>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93" grpId="0" animBg="1"/>
      <p:bldP spid="14" grpId="0" animBg="1"/>
      <p:bldP spid="2050" grpId="0" animBg="1"/>
      <p:bldP spid="15" grpId="0" animBg="1"/>
      <p:bldP spid="16" grpId="0" animBg="1"/>
      <p:bldP spid="17" grpId="0" animBg="1"/>
      <p:bldP spid="23" grpId="0"/>
      <p:bldP spid="24" grpId="0" animBg="1"/>
      <p:bldP spid="25" grpId="0" animBg="1"/>
      <p:bldP spid="26" grpId="0" animBg="1"/>
      <p:bldP spid="27" grpId="0" animBg="1"/>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区块链发展历程</a:t>
            </a:r>
          </a:p>
        </p:txBody>
      </p:sp>
      <p:sp>
        <p:nvSpPr>
          <p:cNvPr id="3" name="内容占位符 2"/>
          <p:cNvSpPr>
            <a:spLocks noGrp="1"/>
          </p:cNvSpPr>
          <p:nvPr>
            <p:ph idx="1"/>
          </p:nvPr>
        </p:nvSpPr>
        <p:spPr/>
        <p:txBody>
          <a:bodyPr>
            <a:normAutofit/>
          </a:bodyPr>
          <a:lstStyle/>
          <a:p>
            <a:pPr marL="0" indent="0">
              <a:buNone/>
            </a:pPr>
            <a:r>
              <a:rPr lang="en-US" altLang="zh-CN" b="1">
                <a:latin typeface="+mj-ea"/>
                <a:ea typeface="+mj-ea"/>
                <a:sym typeface="+mn-ea"/>
              </a:rPr>
              <a:t>      </a:t>
            </a:r>
            <a:endParaRPr b="1">
              <a:latin typeface="+mj-ea"/>
              <a:ea typeface="+mj-ea"/>
              <a:sym typeface="+mn-ea"/>
            </a:endParaRPr>
          </a:p>
          <a:p>
            <a:pPr marL="457200" lvl="1" indent="0">
              <a:buNone/>
            </a:pPr>
            <a:endParaRPr>
              <a:sym typeface="Arial" panose="020B0604020202020204" pitchFamily="34"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
        <p:nvSpPr>
          <p:cNvPr id="5" name="文本框 4"/>
          <p:cNvSpPr txBox="1"/>
          <p:nvPr/>
        </p:nvSpPr>
        <p:spPr>
          <a:xfrm>
            <a:off x="812800" y="1490345"/>
            <a:ext cx="10518140" cy="645160"/>
          </a:xfrm>
          <a:prstGeom prst="rect">
            <a:avLst/>
          </a:prstGeom>
          <a:noFill/>
          <a:ln w="9525">
            <a:noFill/>
          </a:ln>
        </p:spPr>
        <p:txBody>
          <a:bodyPr wrap="square">
            <a:spAutoFit/>
          </a:bodyPr>
          <a:lstStyle/>
          <a:p>
            <a:pPr marL="285750" indent="-285750">
              <a:buFont typeface="Arial" panose="020B0604020202020204" pitchFamily="34" charset="0"/>
              <a:buChar char="•"/>
            </a:pPr>
            <a:r>
              <a:rPr lang="zh-CN" altLang="en-US" b="1" spc="150">
                <a:solidFill>
                  <a:schemeClr val="tx1"/>
                </a:solidFill>
                <a:latin typeface="+mj-ea"/>
                <a:ea typeface="+mj-ea"/>
              </a:rPr>
              <a:t>纵观区块链整个发展过程，按照功能来划分可以用三个阶段来概括，即区块链1.0、区块链2.0和区块链3.0</a:t>
            </a:r>
            <a:endParaRPr lang="zh-CN" altLang="en-US" b="1" spc="150">
              <a:solidFill>
                <a:schemeClr val="tx1"/>
              </a:solidFill>
              <a:latin typeface="+mj-ea"/>
              <a:ea typeface="+mj-ea"/>
            </a:endParaRPr>
          </a:p>
        </p:txBody>
      </p:sp>
      <p:sp>
        <p:nvSpPr>
          <p:cNvPr id="36" name="文本框 35"/>
          <p:cNvSpPr txBox="1"/>
          <p:nvPr/>
        </p:nvSpPr>
        <p:spPr>
          <a:xfrm>
            <a:off x="551180" y="4935220"/>
            <a:ext cx="3415030" cy="1274445"/>
          </a:xfrm>
          <a:prstGeom prst="rect">
            <a:avLst/>
          </a:prstGeom>
          <a:noFill/>
        </p:spPr>
        <p:txBody>
          <a:bodyPr wrap="square" rtlCol="0">
            <a:spAutoFit/>
          </a:bodyPr>
          <a:lstStyle/>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可编程货币，是与转账、汇款和数字化支付相关的密码学货币应用。</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区块链技术还在探索的过程，并没有大型的金融区块链应用（非数字货币类）上线，尝试很多，普及尚早。</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180205" y="4935220"/>
            <a:ext cx="3403600" cy="1747520"/>
          </a:xfrm>
          <a:prstGeom prst="rect">
            <a:avLst/>
          </a:prstGeom>
          <a:noFill/>
        </p:spPr>
        <p:txBody>
          <a:bodyPr wrap="square" rtlCol="0">
            <a:spAutoFit/>
          </a:bodyPr>
          <a:lstStyle/>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可编程金融，是经济、市场和金融领域的区块链应用，例如股票、贷款、抵押、产品、智能财产和智能合约。</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区块链不仅仅是技术，所以这一轮技术革命中区块链的影响要远大于其他技术，可能会有颠覆性的业务、技术或者企业出现。</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90180" y="4935220"/>
            <a:ext cx="3762375" cy="1747520"/>
          </a:xfrm>
          <a:prstGeom prst="rect">
            <a:avLst/>
          </a:prstGeom>
          <a:noFill/>
        </p:spPr>
        <p:txBody>
          <a:bodyPr wrap="square" rtlCol="0">
            <a:spAutoFit/>
          </a:bodyPr>
          <a:lstStyle/>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可编程社会，是超越货币、金融和市场的应用，特别是在政府、健康、科学、文化和艺术领域的应用。</a:t>
            </a:r>
            <a:endParaRPr lang="zh-CN" altLang="zh-CN" sz="14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zh-CN" sz="1400">
                <a:solidFill>
                  <a:schemeClr val="tx1"/>
                </a:solidFill>
                <a:latin typeface="微软雅黑" panose="020B0503020204020204" pitchFamily="34" charset="-122"/>
                <a:ea typeface="微软雅黑" panose="020B0503020204020204" pitchFamily="34" charset="-122"/>
              </a:rPr>
              <a:t>应用生态决定最后的赢家。目前公链和私链（或联盟链）都有一些金融应用，但还不成气候，应该胜负未分，这里面大公司不一定有优势，开源力量不可小觑。</a:t>
            </a:r>
            <a:endParaRPr lang="zh-CN" altLang="zh-CN"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7921625" y="2312035"/>
            <a:ext cx="3414395" cy="240792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3" name="矩形 12"/>
          <p:cNvSpPr/>
          <p:nvPr/>
        </p:nvSpPr>
        <p:spPr>
          <a:xfrm>
            <a:off x="4342130" y="2312035"/>
            <a:ext cx="3414395" cy="240792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矩形 14"/>
          <p:cNvSpPr/>
          <p:nvPr/>
        </p:nvSpPr>
        <p:spPr>
          <a:xfrm>
            <a:off x="4352925" y="2312035"/>
            <a:ext cx="3398520" cy="487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区块链</a:t>
            </a:r>
            <a:r>
              <a:rPr lang="en-US" altLang="zh-CN" b="1">
                <a:latin typeface="微软雅黑" panose="020B0503020204020204" pitchFamily="34" charset="-122"/>
                <a:ea typeface="微软雅黑" panose="020B0503020204020204" pitchFamily="34" charset="-122"/>
              </a:rPr>
              <a:t>2.0-</a:t>
            </a:r>
            <a:r>
              <a:rPr lang="zh-CN" altLang="en-US" b="1">
                <a:latin typeface="微软雅黑" panose="020B0503020204020204" pitchFamily="34" charset="-122"/>
                <a:ea typeface="微软雅黑" panose="020B0503020204020204" pitchFamily="34" charset="-122"/>
              </a:rPr>
              <a:t>智能合约</a:t>
            </a:r>
            <a:endParaRPr lang="zh-CN" altLang="en-US" b="1">
              <a:latin typeface="微软雅黑" panose="020B0503020204020204" pitchFamily="34" charset="-122"/>
              <a:ea typeface="微软雅黑" panose="020B0503020204020204" pitchFamily="34" charset="-122"/>
            </a:endParaRPr>
          </a:p>
        </p:txBody>
      </p:sp>
      <p:sp>
        <p:nvSpPr>
          <p:cNvPr id="16" name="矩形 15"/>
          <p:cNvSpPr/>
          <p:nvPr/>
        </p:nvSpPr>
        <p:spPr>
          <a:xfrm>
            <a:off x="765810" y="2312035"/>
            <a:ext cx="3414395" cy="240792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6" name="矩形 55"/>
          <p:cNvSpPr/>
          <p:nvPr/>
        </p:nvSpPr>
        <p:spPr>
          <a:xfrm>
            <a:off x="781685" y="2312035"/>
            <a:ext cx="3398520" cy="48768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区块链</a:t>
            </a:r>
            <a:r>
              <a:rPr lang="en-US" altLang="zh-CN" b="1">
                <a:latin typeface="微软雅黑" panose="020B0503020204020204" pitchFamily="34" charset="-122"/>
                <a:ea typeface="微软雅黑" panose="020B0503020204020204" pitchFamily="34" charset="-122"/>
              </a:rPr>
              <a:t>1.0-</a:t>
            </a:r>
            <a:r>
              <a:rPr lang="zh-CN" altLang="en-US" b="1">
                <a:latin typeface="微软雅黑" panose="020B0503020204020204" pitchFamily="34" charset="-122"/>
                <a:ea typeface="微软雅黑" panose="020B0503020204020204" pitchFamily="34" charset="-122"/>
              </a:rPr>
              <a:t>数字货币</a:t>
            </a:r>
            <a:endParaRPr lang="zh-CN" altLang="en-US" b="1">
              <a:latin typeface="微软雅黑" panose="020B0503020204020204" pitchFamily="34" charset="-122"/>
              <a:ea typeface="微软雅黑" panose="020B0503020204020204" pitchFamily="34" charset="-122"/>
            </a:endParaRPr>
          </a:p>
        </p:txBody>
      </p:sp>
      <p:sp>
        <p:nvSpPr>
          <p:cNvPr id="57" name="矩形 56"/>
          <p:cNvSpPr/>
          <p:nvPr/>
        </p:nvSpPr>
        <p:spPr>
          <a:xfrm>
            <a:off x="7929245" y="2312035"/>
            <a:ext cx="3398520" cy="487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区块链</a:t>
            </a:r>
            <a:r>
              <a:rPr lang="en-US" altLang="zh-CN" b="1">
                <a:latin typeface="微软雅黑" panose="020B0503020204020204" pitchFamily="34" charset="-122"/>
                <a:ea typeface="微软雅黑" panose="020B0503020204020204" pitchFamily="34" charset="-122"/>
              </a:rPr>
              <a:t>3.0-</a:t>
            </a:r>
            <a:r>
              <a:rPr lang="zh-CN" altLang="en-US" b="1">
                <a:latin typeface="微软雅黑" panose="020B0503020204020204" pitchFamily="34" charset="-122"/>
                <a:ea typeface="微软雅黑" panose="020B0503020204020204" pitchFamily="34" charset="-122"/>
              </a:rPr>
              <a:t>去中心化互联网</a:t>
            </a:r>
            <a:endParaRPr lang="zh-CN" altLang="en-US" b="1">
              <a:latin typeface="微软雅黑" panose="020B0503020204020204" pitchFamily="34" charset="-122"/>
              <a:ea typeface="微软雅黑" panose="020B0503020204020204" pitchFamily="34" charset="-122"/>
            </a:endParaRPr>
          </a:p>
        </p:txBody>
      </p:sp>
      <p:sp>
        <p:nvSpPr>
          <p:cNvPr id="58" name="文本框 57"/>
          <p:cNvSpPr txBox="1"/>
          <p:nvPr/>
        </p:nvSpPr>
        <p:spPr>
          <a:xfrm>
            <a:off x="1732915" y="2936875"/>
            <a:ext cx="1692275" cy="395605"/>
          </a:xfrm>
          <a:prstGeom prst="rect">
            <a:avLst/>
          </a:prstGeom>
          <a:noFill/>
        </p:spPr>
        <p:txBody>
          <a:bodyPr wrap="square" rtlCol="0">
            <a:spAutoFit/>
          </a:bodyPr>
          <a:lstStyle/>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加密数字货币</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744085" y="2936875"/>
            <a:ext cx="2738755" cy="395605"/>
          </a:xfrm>
          <a:prstGeom prst="rect">
            <a:avLst/>
          </a:prstGeom>
          <a:noFill/>
        </p:spPr>
        <p:txBody>
          <a:bodyPr wrap="square" rtlCol="0">
            <a:spAutoFit/>
          </a:bodyPr>
          <a:lstStyle/>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加密数字货币</a:t>
            </a:r>
            <a:r>
              <a:rPr lang="en-US" altLang="zh-CN" b="1">
                <a:solidFill>
                  <a:srgbClr val="023D75"/>
                </a:solidFill>
                <a:latin typeface="微软雅黑" panose="020B0503020204020204" pitchFamily="34" charset="-122"/>
                <a:ea typeface="微软雅黑" panose="020B0503020204020204" pitchFamily="34" charset="-122"/>
              </a:rPr>
              <a:t>+</a:t>
            </a:r>
            <a:r>
              <a:rPr lang="zh-CN" altLang="en-US" b="1">
                <a:solidFill>
                  <a:srgbClr val="023D75"/>
                </a:solidFill>
                <a:latin typeface="微软雅黑" panose="020B0503020204020204" pitchFamily="34" charset="-122"/>
                <a:ea typeface="微软雅黑" panose="020B0503020204020204" pitchFamily="34" charset="-122"/>
              </a:rPr>
              <a:t>智能合约</a:t>
            </a:r>
            <a:endParaRPr lang="zh-CN" altLang="en-US" b="1">
              <a:solidFill>
                <a:srgbClr val="023D75"/>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038465" y="2936875"/>
            <a:ext cx="3180080" cy="395605"/>
          </a:xfrm>
          <a:prstGeom prst="rect">
            <a:avLst/>
          </a:prstGeom>
          <a:noFill/>
        </p:spPr>
        <p:txBody>
          <a:bodyPr wrap="square" rtlCol="0">
            <a:spAutoFit/>
          </a:bodyPr>
          <a:lstStyle/>
          <a:p>
            <a:pPr algn="ctr">
              <a:lnSpc>
                <a:spcPct val="110000"/>
              </a:lnSpc>
            </a:pPr>
            <a:r>
              <a:rPr lang="zh-CN" altLang="en-US" b="1">
                <a:solidFill>
                  <a:srgbClr val="023D75"/>
                </a:solidFill>
                <a:latin typeface="微软雅黑" panose="020B0503020204020204" pitchFamily="34" charset="-122"/>
                <a:ea typeface="微软雅黑" panose="020B0503020204020204" pitchFamily="34" charset="-122"/>
              </a:rPr>
              <a:t>成为成熟的数字经济基础设施</a:t>
            </a:r>
            <a:endParaRPr lang="zh-CN" altLang="en-US" b="1">
              <a:solidFill>
                <a:srgbClr val="023D75"/>
              </a:solidFill>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2"/>
          <a:stretch>
            <a:fillRect/>
          </a:stretch>
        </p:blipFill>
        <p:spPr>
          <a:xfrm>
            <a:off x="1473200" y="3332480"/>
            <a:ext cx="2214245" cy="1236345"/>
          </a:xfrm>
          <a:prstGeom prst="rect">
            <a:avLst/>
          </a:prstGeom>
        </p:spPr>
      </p:pic>
      <p:pic>
        <p:nvPicPr>
          <p:cNvPr id="62" name="图片 61"/>
          <p:cNvPicPr>
            <a:picLocks noChangeAspect="1"/>
          </p:cNvPicPr>
          <p:nvPr/>
        </p:nvPicPr>
        <p:blipFill>
          <a:blip r:embed="rId3"/>
          <a:stretch>
            <a:fillRect/>
          </a:stretch>
        </p:blipFill>
        <p:spPr>
          <a:xfrm>
            <a:off x="5087620" y="3332480"/>
            <a:ext cx="2051685" cy="1236980"/>
          </a:xfrm>
          <a:prstGeom prst="rect">
            <a:avLst/>
          </a:prstGeom>
        </p:spPr>
      </p:pic>
      <p:sp>
        <p:nvSpPr>
          <p:cNvPr id="63" name="文本框 62"/>
          <p:cNvSpPr txBox="1"/>
          <p:nvPr/>
        </p:nvSpPr>
        <p:spPr>
          <a:xfrm rot="20400000">
            <a:off x="8374380" y="3352165"/>
            <a:ext cx="1096645" cy="327660"/>
          </a:xfrm>
          <a:prstGeom prst="rect">
            <a:avLst/>
          </a:prstGeom>
          <a:noFill/>
        </p:spPr>
        <p:txBody>
          <a:bodyPr wrap="square" rtlCol="0">
            <a:spAutoFit/>
          </a:bodyPr>
          <a:lstStyle/>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分布式商业</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64" name="文本框 63"/>
          <p:cNvSpPr txBox="1"/>
          <p:nvPr/>
        </p:nvSpPr>
        <p:spPr>
          <a:xfrm rot="20400000">
            <a:off x="8562340" y="3636645"/>
            <a:ext cx="1096645" cy="327660"/>
          </a:xfrm>
          <a:prstGeom prst="rect">
            <a:avLst/>
          </a:prstGeom>
          <a:noFill/>
        </p:spPr>
        <p:txBody>
          <a:bodyPr wrap="square" rtlCol="0">
            <a:spAutoFit/>
          </a:bodyPr>
          <a:lstStyle/>
          <a:p>
            <a:pPr algn="ctr">
              <a:lnSpc>
                <a:spcPct val="110000"/>
              </a:lnSpc>
            </a:pPr>
            <a:r>
              <a:rPr lang="en-US" altLang="zh-CN" sz="1400">
                <a:solidFill>
                  <a:srgbClr val="023D75"/>
                </a:solidFill>
                <a:latin typeface="微软雅黑" panose="020B0503020204020204" pitchFamily="34" charset="-122"/>
                <a:ea typeface="微软雅黑" panose="020B0503020204020204" pitchFamily="34" charset="-122"/>
              </a:rPr>
              <a:t>Token</a:t>
            </a:r>
            <a:r>
              <a:rPr lang="zh-CN" altLang="en-US" sz="1400">
                <a:solidFill>
                  <a:srgbClr val="023D75"/>
                </a:solidFill>
                <a:latin typeface="微软雅黑" panose="020B0503020204020204" pitchFamily="34" charset="-122"/>
                <a:ea typeface="微软雅黑" panose="020B0503020204020204" pitchFamily="34" charset="-122"/>
              </a:rPr>
              <a:t>经济</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65" name="文本框 64"/>
          <p:cNvSpPr txBox="1"/>
          <p:nvPr/>
        </p:nvSpPr>
        <p:spPr>
          <a:xfrm rot="600000">
            <a:off x="9882505" y="3352165"/>
            <a:ext cx="1336040" cy="327660"/>
          </a:xfrm>
          <a:prstGeom prst="rect">
            <a:avLst/>
          </a:prstGeom>
          <a:noFill/>
        </p:spPr>
        <p:txBody>
          <a:bodyPr wrap="square" rtlCol="0">
            <a:spAutoFit/>
          </a:bodyPr>
          <a:lstStyle/>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数字孪生城市</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66" name="文本框 65"/>
          <p:cNvSpPr txBox="1"/>
          <p:nvPr/>
        </p:nvSpPr>
        <p:spPr>
          <a:xfrm rot="21180000">
            <a:off x="9300210" y="3636645"/>
            <a:ext cx="1336040" cy="327660"/>
          </a:xfrm>
          <a:prstGeom prst="rect">
            <a:avLst/>
          </a:prstGeom>
          <a:noFill/>
        </p:spPr>
        <p:txBody>
          <a:bodyPr wrap="square" rtlCol="0">
            <a:spAutoFit/>
          </a:bodyPr>
          <a:lstStyle/>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个人信用体系</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9621520" y="4044950"/>
            <a:ext cx="988060" cy="327660"/>
          </a:xfrm>
          <a:prstGeom prst="rect">
            <a:avLst/>
          </a:prstGeom>
          <a:noFill/>
        </p:spPr>
        <p:txBody>
          <a:bodyPr wrap="square" rtlCol="0">
            <a:spAutoFit/>
          </a:bodyPr>
          <a:lstStyle/>
          <a:p>
            <a:pPr algn="ctr">
              <a:lnSpc>
                <a:spcPct val="110000"/>
              </a:lnSpc>
            </a:pPr>
            <a:r>
              <a:rPr lang="zh-CN" altLang="en-US" sz="1400">
                <a:solidFill>
                  <a:srgbClr val="023D75"/>
                </a:solidFill>
                <a:latin typeface="微软雅黑" panose="020B0503020204020204" pitchFamily="34" charset="-122"/>
                <a:ea typeface="微软雅黑" panose="020B0503020204020204" pitchFamily="34" charset="-122"/>
              </a:rPr>
              <a:t>互助保险</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891905" y="4044950"/>
            <a:ext cx="729615" cy="327660"/>
          </a:xfrm>
          <a:prstGeom prst="rect">
            <a:avLst/>
          </a:prstGeom>
          <a:noFill/>
        </p:spPr>
        <p:txBody>
          <a:bodyPr wrap="square" rtlCol="0">
            <a:spAutoFit/>
          </a:bodyPr>
          <a:lstStyle/>
          <a:p>
            <a:pPr algn="ctr">
              <a:lnSpc>
                <a:spcPct val="110000"/>
              </a:lnSpc>
            </a:pPr>
            <a:r>
              <a:rPr lang="zh-CN" altLang="en-US" sz="1400">
                <a:solidFill>
                  <a:srgbClr val="023D75"/>
                </a:solidFill>
                <a:latin typeface="微软雅黑" panose="020B0503020204020204" pitchFamily="34" charset="-122"/>
                <a:ea typeface="微软雅黑" panose="020B0503020204020204" pitchFamily="34" charset="-122"/>
              </a:rPr>
              <a:t>供应链</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0280015" y="3814445"/>
            <a:ext cx="541020" cy="327660"/>
          </a:xfrm>
          <a:prstGeom prst="rect">
            <a:avLst/>
          </a:prstGeom>
          <a:noFill/>
        </p:spPr>
        <p:txBody>
          <a:bodyPr wrap="square" rtlCol="0">
            <a:spAutoFit/>
          </a:bodyPr>
          <a:lstStyle/>
          <a:p>
            <a:pPr algn="ctr">
              <a:lnSpc>
                <a:spcPct val="110000"/>
              </a:lnSpc>
            </a:pPr>
            <a:r>
              <a:rPr lang="zh-CN" altLang="en-US" sz="1400">
                <a:solidFill>
                  <a:srgbClr val="023D75"/>
                </a:solidFill>
                <a:latin typeface="微软雅黑" panose="020B0503020204020204" pitchFamily="34" charset="-122"/>
                <a:ea typeface="微软雅黑" panose="020B0503020204020204" pitchFamily="34" charset="-122"/>
              </a:rPr>
              <a:t>版权</a:t>
            </a:r>
            <a:endParaRPr lang="zh-CN" altLang="en-US" sz="1400">
              <a:solidFill>
                <a:srgbClr val="023D75"/>
              </a:solidFill>
              <a:latin typeface="微软雅黑" panose="020B0503020204020204" pitchFamily="34" charset="-122"/>
              <a:ea typeface="微软雅黑" panose="020B0503020204020204" pitchFamily="34" charset="-122"/>
            </a:endParaRPr>
          </a:p>
        </p:txBody>
      </p:sp>
      <p:sp>
        <p:nvSpPr>
          <p:cNvPr id="70" name="弧形双箭头"/>
          <p:cNvSpPr/>
          <p:nvPr/>
        </p:nvSpPr>
        <p:spPr>
          <a:xfrm>
            <a:off x="8089900" y="4175760"/>
            <a:ext cx="3180715" cy="594360"/>
          </a:xfrm>
          <a:custGeom>
            <a:avLst/>
            <a:gdLst>
              <a:gd name="connsiteX0" fmla="*/ 80252 w 547281"/>
              <a:gd name="connsiteY0" fmla="*/ 0 h 352719"/>
              <a:gd name="connsiteX1" fmla="*/ 160503 w 547281"/>
              <a:gd name="connsiteY1" fmla="*/ 138365 h 352719"/>
              <a:gd name="connsiteX2" fmla="*/ 130575 w 547281"/>
              <a:gd name="connsiteY2" fmla="*/ 138365 h 352719"/>
              <a:gd name="connsiteX3" fmla="*/ 130692 w 547281"/>
              <a:gd name="connsiteY3" fmla="*/ 138567 h 352719"/>
              <a:gd name="connsiteX4" fmla="*/ 102036 w 547281"/>
              <a:gd name="connsiteY4" fmla="*/ 138567 h 352719"/>
              <a:gd name="connsiteX5" fmla="*/ 274781 w 547281"/>
              <a:gd name="connsiteY5" fmla="*/ 309547 h 352719"/>
              <a:gd name="connsiteX6" fmla="*/ 447526 w 547281"/>
              <a:gd name="connsiteY6" fmla="*/ 138567 h 352719"/>
              <a:gd name="connsiteX7" fmla="*/ 416589 w 547281"/>
              <a:gd name="connsiteY7" fmla="*/ 138567 h 352719"/>
              <a:gd name="connsiteX8" fmla="*/ 416706 w 547281"/>
              <a:gd name="connsiteY8" fmla="*/ 138365 h 352719"/>
              <a:gd name="connsiteX9" fmla="*/ 386778 w 547281"/>
              <a:gd name="connsiteY9" fmla="*/ 138365 h 352719"/>
              <a:gd name="connsiteX10" fmla="*/ 467030 w 547281"/>
              <a:gd name="connsiteY10" fmla="*/ 0 h 352719"/>
              <a:gd name="connsiteX11" fmla="*/ 547281 w 547281"/>
              <a:gd name="connsiteY11" fmla="*/ 138365 h 352719"/>
              <a:gd name="connsiteX12" fmla="*/ 517161 w 547281"/>
              <a:gd name="connsiteY12" fmla="*/ 138365 h 352719"/>
              <a:gd name="connsiteX13" fmla="*/ 517278 w 547281"/>
              <a:gd name="connsiteY13" fmla="*/ 138567 h 352719"/>
              <a:gd name="connsiteX14" fmla="*/ 490698 w 547281"/>
              <a:gd name="connsiteY14" fmla="*/ 138567 h 352719"/>
              <a:gd name="connsiteX15" fmla="*/ 274781 w 547281"/>
              <a:gd name="connsiteY15" fmla="*/ 352719 h 352719"/>
              <a:gd name="connsiteX16" fmla="*/ 58865 w 547281"/>
              <a:gd name="connsiteY16" fmla="*/ 138567 h 352719"/>
              <a:gd name="connsiteX17" fmla="*/ 30002 w 547281"/>
              <a:gd name="connsiteY17" fmla="*/ 138567 h 352719"/>
              <a:gd name="connsiteX18" fmla="*/ 30119 w 547281"/>
              <a:gd name="connsiteY18" fmla="*/ 138365 h 352719"/>
              <a:gd name="connsiteX19" fmla="*/ 0 w 547281"/>
              <a:gd name="connsiteY19" fmla="*/ 138365 h 35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7281" h="352719">
                <a:moveTo>
                  <a:pt x="80252" y="0"/>
                </a:moveTo>
                <a:lnTo>
                  <a:pt x="160503" y="138365"/>
                </a:lnTo>
                <a:lnTo>
                  <a:pt x="130575" y="138365"/>
                </a:lnTo>
                <a:lnTo>
                  <a:pt x="130692" y="138567"/>
                </a:lnTo>
                <a:lnTo>
                  <a:pt x="102036" y="138567"/>
                </a:lnTo>
                <a:cubicBezTo>
                  <a:pt x="102949" y="233167"/>
                  <a:pt x="179946" y="309547"/>
                  <a:pt x="274781" y="309547"/>
                </a:cubicBezTo>
                <a:cubicBezTo>
                  <a:pt x="369617" y="309547"/>
                  <a:pt x="446613" y="233167"/>
                  <a:pt x="447526" y="138567"/>
                </a:cubicBezTo>
                <a:lnTo>
                  <a:pt x="416589" y="138567"/>
                </a:lnTo>
                <a:lnTo>
                  <a:pt x="416706" y="138365"/>
                </a:lnTo>
                <a:lnTo>
                  <a:pt x="386778" y="138365"/>
                </a:lnTo>
                <a:lnTo>
                  <a:pt x="467030" y="0"/>
                </a:lnTo>
                <a:lnTo>
                  <a:pt x="547281" y="138365"/>
                </a:lnTo>
                <a:lnTo>
                  <a:pt x="517161" y="138365"/>
                </a:lnTo>
                <a:lnTo>
                  <a:pt x="517278" y="138567"/>
                </a:lnTo>
                <a:lnTo>
                  <a:pt x="490698" y="138567"/>
                </a:lnTo>
                <a:cubicBezTo>
                  <a:pt x="489786" y="257011"/>
                  <a:pt x="393460" y="352719"/>
                  <a:pt x="274781" y="352719"/>
                </a:cubicBezTo>
                <a:cubicBezTo>
                  <a:pt x="156102" y="352719"/>
                  <a:pt x="59777" y="257011"/>
                  <a:pt x="58865" y="138567"/>
                </a:cubicBezTo>
                <a:lnTo>
                  <a:pt x="30002" y="138567"/>
                </a:lnTo>
                <a:lnTo>
                  <a:pt x="30119" y="138365"/>
                </a:lnTo>
                <a:lnTo>
                  <a:pt x="0" y="138365"/>
                </a:ln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linds(horizontal)">
                                      <p:cBhvr>
                                        <p:cTn id="18" dur="500"/>
                                        <p:tgtEl>
                                          <p:spTgt spid="5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blinds(horizontal)">
                                      <p:cBhvr>
                                        <p:cTn id="21" dur="500"/>
                                        <p:tgtEl>
                                          <p:spTgt spid="58"/>
                                        </p:tgtEl>
                                      </p:cBhvr>
                                    </p:animEffect>
                                  </p:childTnLst>
                                </p:cTn>
                              </p:par>
                              <p:par>
                                <p:cTn id="22" presetID="3" presetClass="entr" presetSubtype="1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linds(horizont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linds(horizontal)">
                                      <p:cBhvr>
                                        <p:cTn id="29" dur="500"/>
                                        <p:tgtEl>
                                          <p:spTgt spid="3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linds(horizontal)">
                                      <p:cBhvr>
                                        <p:cTn id="38" dur="500"/>
                                        <p:tgtEl>
                                          <p:spTgt spid="59"/>
                                        </p:tgtEl>
                                      </p:cBhvr>
                                    </p:animEffect>
                                  </p:childTnLst>
                                </p:cTn>
                              </p:par>
                              <p:par>
                                <p:cTn id="39" presetID="3" presetClass="entr" presetSubtype="1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linds(horizontal)">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blinds(horizontal)">
                                      <p:cBhvr>
                                        <p:cTn id="49" dur="500"/>
                                        <p:tgtEl>
                                          <p:spTgt spid="5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linds(horizontal)">
                                      <p:cBhvr>
                                        <p:cTn id="55" dur="500"/>
                                        <p:tgtEl>
                                          <p:spTgt spid="6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linds(horizontal)">
                                      <p:cBhvr>
                                        <p:cTn id="58" dur="500"/>
                                        <p:tgtEl>
                                          <p:spTgt spid="6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blinds(horizontal)">
                                      <p:cBhvr>
                                        <p:cTn id="61" dur="500"/>
                                        <p:tgtEl>
                                          <p:spTgt spid="6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blinds(horizontal)">
                                      <p:cBhvr>
                                        <p:cTn id="64" dur="500"/>
                                        <p:tgtEl>
                                          <p:spTgt spid="6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linds(horizontal)">
                                      <p:cBhvr>
                                        <p:cTn id="70" dur="500"/>
                                        <p:tgtEl>
                                          <p:spTgt spid="6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blinds(horizontal)">
                                      <p:cBhvr>
                                        <p:cTn id="73" dur="500"/>
                                        <p:tgtEl>
                                          <p:spTgt spid="6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blinds(horizontal)">
                                      <p:cBhvr>
                                        <p:cTn id="76" dur="500"/>
                                        <p:tgtEl>
                                          <p:spTgt spid="7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12" grpId="0" animBg="1"/>
      <p:bldP spid="13" grpId="0" animBg="1"/>
      <p:bldP spid="15" grpId="0" animBg="1"/>
      <p:bldP spid="16" grpId="0" animBg="1"/>
      <p:bldP spid="56" grpId="0" animBg="1"/>
      <p:bldP spid="57" grpId="0" animBg="1"/>
      <p:bldP spid="58" grpId="0"/>
      <p:bldP spid="59" grpId="0"/>
      <p:bldP spid="60" grpId="0"/>
      <p:bldP spid="63" grpId="0"/>
      <p:bldP spid="64" grpId="0"/>
      <p:bldP spid="65" grpId="0"/>
      <p:bldP spid="66" grpId="0"/>
      <p:bldP spid="67" grpId="0"/>
      <p:bldP spid="68" grpId="0"/>
      <p:bldP spid="69" grpId="0"/>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864100" y="2969260"/>
            <a:ext cx="2125980" cy="32893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1042860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区块链在金融服务的应用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资产转让与股权交易</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02260" y="1006475"/>
            <a:ext cx="11587480" cy="429895"/>
          </a:xfrm>
          <a:prstGeom prst="rect">
            <a:avLst/>
          </a:prstGeom>
          <a:noFill/>
        </p:spPr>
        <p:txBody>
          <a:bodyPr wrap="square" rtlCol="0">
            <a:spAutoFit/>
          </a:bodyPr>
          <a:lstStyle/>
          <a:p>
            <a:pPr algn="just">
              <a:lnSpc>
                <a:spcPct val="110000"/>
              </a:lnSpc>
            </a:pPr>
            <a:r>
              <a:rPr lang="en-US" altLang="zh-CN" sz="2000" b="1">
                <a:solidFill>
                  <a:schemeClr val="tx1"/>
                </a:solidFill>
                <a:latin typeface="微软雅黑" panose="020B0503020204020204" pitchFamily="34" charset="-122"/>
                <a:ea typeface="微软雅黑" panose="020B0503020204020204" pitchFamily="34" charset="-122"/>
              </a:rPr>
              <a:t>2018</a:t>
            </a:r>
            <a:r>
              <a:rPr lang="zh-CN" altLang="en-US" sz="2000" b="1">
                <a:solidFill>
                  <a:schemeClr val="tx1"/>
                </a:solidFill>
                <a:latin typeface="微软雅黑" panose="020B0503020204020204" pitchFamily="34" charset="-122"/>
                <a:ea typeface="微软雅黑" panose="020B0503020204020204" pitchFamily="34" charset="-122"/>
              </a:rPr>
              <a:t>年</a:t>
            </a:r>
            <a:r>
              <a:rPr lang="en-US" altLang="zh-CN" sz="2000" b="1">
                <a:solidFill>
                  <a:schemeClr val="tx1"/>
                </a:solidFill>
                <a:latin typeface="微软雅黑" panose="020B0503020204020204" pitchFamily="34" charset="-122"/>
                <a:ea typeface="微软雅黑" panose="020B0503020204020204" pitchFamily="34" charset="-122"/>
              </a:rPr>
              <a:t>1</a:t>
            </a:r>
            <a:r>
              <a:rPr lang="zh-CN" altLang="en-US" sz="2000" b="1">
                <a:solidFill>
                  <a:schemeClr val="tx1"/>
                </a:solidFill>
                <a:latin typeface="微软雅黑" panose="020B0503020204020204" pitchFamily="34" charset="-122"/>
                <a:ea typeface="微软雅黑" panose="020B0503020204020204" pitchFamily="34" charset="-122"/>
              </a:rPr>
              <a:t>月，基于区块链的股权管理与交易平台</a:t>
            </a:r>
            <a:r>
              <a:rPr lang="en-US" altLang="zh-CN" sz="2000" b="1">
                <a:solidFill>
                  <a:schemeClr val="tx1"/>
                </a:solidFill>
                <a:latin typeface="微软雅黑" panose="020B0503020204020204" pitchFamily="34" charset="-122"/>
                <a:ea typeface="微软雅黑" panose="020B0503020204020204" pitchFamily="34" charset="-122"/>
              </a:rPr>
              <a:t>”ShareX”</a:t>
            </a:r>
            <a:r>
              <a:rPr lang="zh-CN" altLang="en-US" sz="2000" b="1">
                <a:solidFill>
                  <a:schemeClr val="tx1"/>
                </a:solidFill>
                <a:latin typeface="微软雅黑" panose="020B0503020204020204" pitchFamily="34" charset="-122"/>
                <a:ea typeface="微软雅黑" panose="020B0503020204020204" pitchFamily="34" charset="-122"/>
              </a:rPr>
              <a:t>与股权转让平台</a:t>
            </a:r>
            <a:r>
              <a:rPr lang="en-US" altLang="zh-CN" sz="2000" b="1">
                <a:solidFill>
                  <a:schemeClr val="tx1"/>
                </a:solidFill>
                <a:latin typeface="微软雅黑" panose="020B0503020204020204" pitchFamily="34" charset="-122"/>
                <a:ea typeface="微软雅黑" panose="020B0503020204020204" pitchFamily="34" charset="-122"/>
              </a:rPr>
              <a:t>“</a:t>
            </a:r>
            <a:r>
              <a:rPr lang="zh-CN" altLang="en-US" sz="2000" b="1">
                <a:solidFill>
                  <a:schemeClr val="tx1"/>
                </a:solidFill>
                <a:latin typeface="微软雅黑" panose="020B0503020204020204" pitchFamily="34" charset="-122"/>
                <a:ea typeface="微软雅黑" panose="020B0503020204020204" pitchFamily="34" charset="-122"/>
              </a:rPr>
              <a:t>潜力股</a:t>
            </a:r>
            <a:r>
              <a:rPr lang="en-US" altLang="zh-CN" sz="2000" b="1">
                <a:solidFill>
                  <a:schemeClr val="tx1"/>
                </a:solidFill>
                <a:latin typeface="微软雅黑" panose="020B0503020204020204" pitchFamily="34" charset="-122"/>
                <a:ea typeface="微软雅黑" panose="020B0503020204020204" pitchFamily="34" charset="-122"/>
              </a:rPr>
              <a:t>”</a:t>
            </a:r>
            <a:r>
              <a:rPr lang="zh-CN" altLang="en-US" sz="2000" b="1">
                <a:solidFill>
                  <a:schemeClr val="tx1"/>
                </a:solidFill>
                <a:latin typeface="微软雅黑" panose="020B0503020204020204" pitchFamily="34" charset="-122"/>
                <a:ea typeface="微软雅黑" panose="020B0503020204020204" pitchFamily="34" charset="-122"/>
              </a:rPr>
              <a:t>达成战略合作。</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660400" y="2648585"/>
            <a:ext cx="2065655" cy="3564255"/>
          </a:xfrm>
          <a:prstGeom prst="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6" name="矩形 5"/>
          <p:cNvSpPr/>
          <p:nvPr/>
        </p:nvSpPr>
        <p:spPr>
          <a:xfrm>
            <a:off x="9391650" y="2648585"/>
            <a:ext cx="2142490" cy="3564255"/>
          </a:xfrm>
          <a:prstGeom prst="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7" name="矩形 6"/>
          <p:cNvSpPr/>
          <p:nvPr/>
        </p:nvSpPr>
        <p:spPr>
          <a:xfrm>
            <a:off x="5109210" y="3275330"/>
            <a:ext cx="1621155" cy="64262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SHAREX AMS</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管理系统</a:t>
            </a:r>
            <a:endParaRPr lang="zh-CN" altLang="en-US" sz="1600" b="1">
              <a:latin typeface="微软雅黑" panose="020B0503020204020204" pitchFamily="34" charset="-122"/>
              <a:ea typeface="微软雅黑" panose="020B0503020204020204" pitchFamily="34" charset="-122"/>
            </a:endParaRPr>
          </a:p>
        </p:txBody>
      </p:sp>
      <p:sp>
        <p:nvSpPr>
          <p:cNvPr id="8" name="矩形 7"/>
          <p:cNvSpPr/>
          <p:nvPr/>
        </p:nvSpPr>
        <p:spPr>
          <a:xfrm>
            <a:off x="5109210" y="5421630"/>
            <a:ext cx="1621155" cy="64262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SHAREX SSEX</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交易所</a:t>
            </a:r>
            <a:endParaRPr lang="zh-CN" altLang="en-US" sz="1600" b="1">
              <a:latin typeface="微软雅黑" panose="020B0503020204020204" pitchFamily="34" charset="-122"/>
              <a:ea typeface="微软雅黑" panose="020B0503020204020204" pitchFamily="34" charset="-122"/>
            </a:endParaRPr>
          </a:p>
        </p:txBody>
      </p:sp>
      <p:sp>
        <p:nvSpPr>
          <p:cNvPr id="9" name="椭圆 8"/>
          <p:cNvSpPr/>
          <p:nvPr/>
        </p:nvSpPr>
        <p:spPr>
          <a:xfrm>
            <a:off x="5461000" y="1730375"/>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企业</a:t>
            </a:r>
            <a:endParaRPr lang="zh-CN" altLang="en-US" b="1">
              <a:latin typeface="微软雅黑" panose="020B0503020204020204" pitchFamily="34" charset="-122"/>
              <a:ea typeface="微软雅黑" panose="020B0503020204020204" pitchFamily="34" charset="-122"/>
            </a:endParaRPr>
          </a:p>
        </p:txBody>
      </p:sp>
      <p:sp>
        <p:nvSpPr>
          <p:cNvPr id="11" name="椭圆 10"/>
          <p:cNvSpPr/>
          <p:nvPr/>
        </p:nvSpPr>
        <p:spPr>
          <a:xfrm>
            <a:off x="1219200" y="2999740"/>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椭圆 11"/>
          <p:cNvSpPr/>
          <p:nvPr/>
        </p:nvSpPr>
        <p:spPr>
          <a:xfrm>
            <a:off x="1219200" y="4142105"/>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椭圆 12"/>
          <p:cNvSpPr/>
          <p:nvPr/>
        </p:nvSpPr>
        <p:spPr>
          <a:xfrm>
            <a:off x="1219200" y="5283835"/>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文本框 13"/>
          <p:cNvSpPr txBox="1"/>
          <p:nvPr/>
        </p:nvSpPr>
        <p:spPr>
          <a:xfrm>
            <a:off x="1299845" y="3260090"/>
            <a:ext cx="836930"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创始人</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78560" y="4435475"/>
            <a:ext cx="1081405"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持股员工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275080" y="5561965"/>
            <a:ext cx="836930"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投资人</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10008235" y="2999740"/>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0" name="文本框 19"/>
          <p:cNvSpPr txBox="1"/>
          <p:nvPr/>
        </p:nvSpPr>
        <p:spPr>
          <a:xfrm>
            <a:off x="10048240" y="3277870"/>
            <a:ext cx="836930"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投资人</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a:off x="10008235" y="4142105"/>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文本框 21"/>
          <p:cNvSpPr txBox="1"/>
          <p:nvPr/>
        </p:nvSpPr>
        <p:spPr>
          <a:xfrm>
            <a:off x="9972040" y="4420235"/>
            <a:ext cx="1152525"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投资基金</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10008235" y="5283835"/>
            <a:ext cx="918210" cy="9182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4" name="文本框 23"/>
          <p:cNvSpPr txBox="1"/>
          <p:nvPr/>
        </p:nvSpPr>
        <p:spPr>
          <a:xfrm>
            <a:off x="9972040" y="5561965"/>
            <a:ext cx="1075690" cy="361950"/>
          </a:xfrm>
          <a:prstGeom prst="rect">
            <a:avLst/>
          </a:prstGeom>
          <a:noFill/>
        </p:spPr>
        <p:txBody>
          <a:bodyPr wrap="square" rtlCol="0">
            <a:spAutoFit/>
          </a:bodyPr>
          <a:lstStyle/>
          <a:p>
            <a:pPr algn="just">
              <a:lnSpc>
                <a:spcPct val="110000"/>
              </a:lnSpc>
            </a:pPr>
            <a:r>
              <a:rPr lang="zh-CN" altLang="en-US" sz="1600">
                <a:solidFill>
                  <a:schemeClr val="bg1"/>
                </a:solidFill>
                <a:latin typeface="微软雅黑" panose="020B0503020204020204" pitchFamily="34" charset="-122"/>
                <a:ea typeface="微软雅黑" panose="020B0503020204020204" pitchFamily="34" charset="-122"/>
              </a:rPr>
              <a:t>上市公司</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743075" y="2189480"/>
            <a:ext cx="131572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资产卖方</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189720" y="2189480"/>
            <a:ext cx="131572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资产买方</a:t>
            </a:r>
            <a:endParaRPr lang="zh-CN" altLang="zh-CN">
              <a:solidFill>
                <a:srgbClr val="023D75"/>
              </a:solidFill>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a:off x="3058795" y="3429000"/>
            <a:ext cx="19278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6852285" y="5923915"/>
            <a:ext cx="21723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058795" y="5561965"/>
            <a:ext cx="19278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074035" y="3657600"/>
            <a:ext cx="18510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3058795" y="5742940"/>
            <a:ext cx="18967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852285" y="5742940"/>
            <a:ext cx="21570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3058795" y="2051685"/>
            <a:ext cx="2279015" cy="810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6515735" y="2036445"/>
            <a:ext cx="2661920" cy="826135"/>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843270" y="2709545"/>
            <a:ext cx="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5981065" y="2694305"/>
            <a:ext cx="0" cy="520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843270" y="4072890"/>
            <a:ext cx="0" cy="1329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5981065" y="4057650"/>
            <a:ext cx="0" cy="1313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853180" y="1991360"/>
            <a:ext cx="68961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股东</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255510" y="1991995"/>
            <a:ext cx="131572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潜在投资</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244590" y="2604135"/>
            <a:ext cx="175831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股权登记账户</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925060" y="2604135"/>
            <a:ext cx="79502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托管</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165475" y="2999740"/>
            <a:ext cx="180530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股权最新估值</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181350" y="3700780"/>
            <a:ext cx="180530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股权行权</a:t>
            </a:r>
            <a:r>
              <a:rPr lang="en-US" altLang="zh-CN">
                <a:solidFill>
                  <a:srgbClr val="023D75"/>
                </a:solidFill>
                <a:latin typeface="微软雅黑" panose="020B0503020204020204" pitchFamily="34" charset="-122"/>
                <a:ea typeface="微软雅黑" panose="020B0503020204020204" pitchFamily="34" charset="-122"/>
              </a:rPr>
              <a:t>/</a:t>
            </a:r>
            <a:r>
              <a:rPr lang="zh-CN" altLang="en-US">
                <a:solidFill>
                  <a:srgbClr val="023D75"/>
                </a:solidFill>
                <a:latin typeface="微软雅黑" panose="020B0503020204020204" pitchFamily="34" charset="-122"/>
                <a:ea typeface="微软雅黑" panose="020B0503020204020204" pitchFamily="34" charset="-122"/>
              </a:rPr>
              <a:t>管理</a:t>
            </a:r>
            <a:endParaRPr lang="zh-CN" altLang="en-US">
              <a:solidFill>
                <a:srgbClr val="023D75"/>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058795" y="5166360"/>
            <a:ext cx="1805305" cy="395605"/>
          </a:xfrm>
          <a:prstGeom prst="rect">
            <a:avLst/>
          </a:prstGeom>
          <a:noFill/>
        </p:spPr>
        <p:txBody>
          <a:bodyPr wrap="square" rtlCol="0">
            <a:spAutoFit/>
          </a:bodyPr>
          <a:lstStyle/>
          <a:p>
            <a:pPr algn="just">
              <a:lnSpc>
                <a:spcPct val="110000"/>
              </a:lnSpc>
            </a:pPr>
            <a:r>
              <a:rPr lang="zh-CN" altLang="en-US">
                <a:solidFill>
                  <a:srgbClr val="023D75"/>
                </a:solidFill>
                <a:latin typeface="微软雅黑" panose="020B0503020204020204" pitchFamily="34" charset="-122"/>
                <a:ea typeface="微软雅黑" panose="020B0503020204020204" pitchFamily="34" charset="-122"/>
              </a:rPr>
              <a:t>转让或质押借款</a:t>
            </a:r>
            <a:endParaRPr lang="zh-CN" altLang="en-US">
              <a:solidFill>
                <a:srgbClr val="023D75"/>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363595" y="5725795"/>
            <a:ext cx="113220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变现退出</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386955" y="5347335"/>
            <a:ext cx="123952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现金投资</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929120" y="5923915"/>
            <a:ext cx="2462530"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股权</a:t>
            </a:r>
            <a:r>
              <a:rPr lang="en-US" altLang="zh-CN">
                <a:solidFill>
                  <a:srgbClr val="023D75"/>
                </a:solidFill>
                <a:latin typeface="微软雅黑" panose="020B0503020204020204" pitchFamily="34" charset="-122"/>
                <a:ea typeface="微软雅黑" panose="020B0503020204020204" pitchFamily="34" charset="-122"/>
              </a:rPr>
              <a:t>/LP</a:t>
            </a:r>
            <a:r>
              <a:rPr lang="zh-CN" altLang="en-US">
                <a:solidFill>
                  <a:srgbClr val="023D75"/>
                </a:solidFill>
                <a:latin typeface="微软雅黑" panose="020B0503020204020204" pitchFamily="34" charset="-122"/>
                <a:ea typeface="微软雅黑" panose="020B0503020204020204" pitchFamily="34" charset="-122"/>
              </a:rPr>
              <a:t>份额</a:t>
            </a:r>
            <a:r>
              <a:rPr lang="en-US" altLang="zh-CN">
                <a:solidFill>
                  <a:srgbClr val="023D75"/>
                </a:solidFill>
                <a:latin typeface="微软雅黑" panose="020B0503020204020204" pitchFamily="34" charset="-122"/>
                <a:ea typeface="微软雅黑" panose="020B0503020204020204" pitchFamily="34" charset="-122"/>
              </a:rPr>
              <a:t>/</a:t>
            </a:r>
            <a:r>
              <a:rPr lang="zh-CN" altLang="en-US">
                <a:solidFill>
                  <a:srgbClr val="023D75"/>
                </a:solidFill>
                <a:latin typeface="微软雅黑" panose="020B0503020204020204" pitchFamily="34" charset="-122"/>
                <a:ea typeface="微软雅黑" panose="020B0503020204020204" pitchFamily="34" charset="-122"/>
              </a:rPr>
              <a:t>收益权</a:t>
            </a:r>
            <a:endParaRPr lang="zh-CN" altLang="en-US">
              <a:solidFill>
                <a:srgbClr val="023D75"/>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123815" y="4539615"/>
            <a:ext cx="76390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转让</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057900" y="4570095"/>
            <a:ext cx="763905" cy="395605"/>
          </a:xfrm>
          <a:prstGeom prst="rect">
            <a:avLst/>
          </a:prstGeom>
          <a:noFill/>
        </p:spPr>
        <p:txBody>
          <a:bodyPr wrap="square" rtlCol="0">
            <a:spAutoFit/>
          </a:bodyPr>
          <a:lstStyle/>
          <a:p>
            <a:pPr algn="just">
              <a:lnSpc>
                <a:spcPct val="110000"/>
              </a:lnSpc>
            </a:pPr>
            <a:r>
              <a:rPr lang="zh-CN" altLang="zh-CN">
                <a:solidFill>
                  <a:srgbClr val="023D75"/>
                </a:solidFill>
                <a:latin typeface="微软雅黑" panose="020B0503020204020204" pitchFamily="34" charset="-122"/>
                <a:ea typeface="微软雅黑" panose="020B0503020204020204" pitchFamily="34" charset="-122"/>
              </a:rPr>
              <a:t>结算</a:t>
            </a:r>
            <a:endParaRPr lang="zh-CN" altLang="zh-CN">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par>
                                <p:cTn id="71" presetID="3" presetClass="entr" presetSubtype="1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linds(horizontal)">
                                      <p:cBhvr>
                                        <p:cTn id="76" dur="500"/>
                                        <p:tgtEl>
                                          <p:spTgt spid="32"/>
                                        </p:tgtEl>
                                      </p:cBhvr>
                                    </p:animEffect>
                                  </p:childTnLst>
                                </p:cTn>
                              </p:par>
                              <p:par>
                                <p:cTn id="77" presetID="3" presetClass="entr" presetSubtype="1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linds(horizontal)">
                                      <p:cBhvr>
                                        <p:cTn id="79" dur="500"/>
                                        <p:tgtEl>
                                          <p:spTgt spid="33"/>
                                        </p:tgtEl>
                                      </p:cBhvr>
                                    </p:animEffect>
                                  </p:childTnLst>
                                </p:cTn>
                              </p:par>
                              <p:par>
                                <p:cTn id="80" presetID="3" presetClass="entr" presetSubtype="10"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par>
                                <p:cTn id="83" presetID="3" presetClass="entr" presetSubtype="1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linds(horizontal)">
                                      <p:cBhvr>
                                        <p:cTn id="85" dur="500"/>
                                        <p:tgtEl>
                                          <p:spTgt spid="35"/>
                                        </p:tgtEl>
                                      </p:cBhvr>
                                    </p:animEffect>
                                  </p:childTnLst>
                                </p:cTn>
                              </p:par>
                              <p:par>
                                <p:cTn id="86" presetID="3" presetClass="entr" presetSubtype="1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500"/>
                                        <p:tgtEl>
                                          <p:spTgt spid="36"/>
                                        </p:tgtEl>
                                      </p:cBhvr>
                                    </p:animEffect>
                                  </p:childTnLst>
                                </p:cTn>
                              </p:par>
                              <p:par>
                                <p:cTn id="89" presetID="3" presetClass="entr" presetSubtype="1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par>
                                <p:cTn id="92" presetID="3" presetClass="entr" presetSubtype="1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linds(horizontal)">
                                      <p:cBhvr>
                                        <p:cTn id="94" dur="500"/>
                                        <p:tgtEl>
                                          <p:spTgt spid="38"/>
                                        </p:tgtEl>
                                      </p:cBhvr>
                                    </p:animEffect>
                                  </p:childTnLst>
                                </p:cTn>
                              </p:par>
                              <p:par>
                                <p:cTn id="95" presetID="3" presetClass="entr" presetSubtype="1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blinds(horizontal)">
                                      <p:cBhvr>
                                        <p:cTn id="97" dur="500"/>
                                        <p:tgtEl>
                                          <p:spTgt spid="39"/>
                                        </p:tgtEl>
                                      </p:cBhvr>
                                    </p:animEffect>
                                  </p:childTnLst>
                                </p:cTn>
                              </p:par>
                              <p:par>
                                <p:cTn id="98" presetID="3" presetClass="entr" presetSubtype="1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blinds(horizontal)">
                                      <p:cBhvr>
                                        <p:cTn id="100" dur="500"/>
                                        <p:tgtEl>
                                          <p:spTgt spid="40"/>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linds(horizontal)">
                                      <p:cBhvr>
                                        <p:cTn id="103" dur="500"/>
                                        <p:tgtEl>
                                          <p:spTgt spid="4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blinds(horizontal)">
                                      <p:cBhvr>
                                        <p:cTn id="106" dur="500"/>
                                        <p:tgtEl>
                                          <p:spTgt spid="42"/>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linds(horizontal)">
                                      <p:cBhvr>
                                        <p:cTn id="109" dur="500"/>
                                        <p:tgtEl>
                                          <p:spTgt spid="4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blinds(horizontal)">
                                      <p:cBhvr>
                                        <p:cTn id="112" dur="500"/>
                                        <p:tgtEl>
                                          <p:spTgt spid="4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linds(horizontal)">
                                      <p:cBhvr>
                                        <p:cTn id="121" dur="500"/>
                                        <p:tgtEl>
                                          <p:spTgt spid="4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linds(horizontal)">
                                      <p:cBhvr>
                                        <p:cTn id="124" dur="500"/>
                                        <p:tgtEl>
                                          <p:spTgt spid="4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blinds(horizontal)">
                                      <p:cBhvr>
                                        <p:cTn id="127" dur="500"/>
                                        <p:tgtEl>
                                          <p:spTgt spid="4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blinds(horizontal)">
                                      <p:cBhvr>
                                        <p:cTn id="130" dur="500"/>
                                        <p:tgtEl>
                                          <p:spTgt spid="50"/>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blinds(horizontal)">
                                      <p:cBhvr>
                                        <p:cTn id="133" dur="500"/>
                                        <p:tgtEl>
                                          <p:spTgt spid="5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blinds(horizontal)">
                                      <p:cBhvr>
                                        <p:cTn id="1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6" grpId="0" animBg="1"/>
      <p:bldP spid="7" grpId="0" animBg="1"/>
      <p:bldP spid="8" grpId="0" animBg="1"/>
      <p:bldP spid="9" grpId="0" animBg="1"/>
      <p:bldP spid="11" grpId="0" animBg="1"/>
      <p:bldP spid="12" grpId="0" animBg="1"/>
      <p:bldP spid="13" grpId="0" animBg="1"/>
      <p:bldP spid="14" grpId="0"/>
      <p:bldP spid="16" grpId="0"/>
      <p:bldP spid="17" grpId="0"/>
      <p:bldP spid="19" grpId="0" animBg="1"/>
      <p:bldP spid="20" grpId="0"/>
      <p:bldP spid="21" grpId="0" animBg="1"/>
      <p:bldP spid="22" grpId="0"/>
      <p:bldP spid="23" grpId="0" animBg="1"/>
      <p:bldP spid="24" grpId="0"/>
      <p:bldP spid="25" grpId="0"/>
      <p:bldP spid="26"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119888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区块链——数字货币与数字资产</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3" name="文本框 2"/>
          <p:cNvSpPr txBox="1"/>
          <p:nvPr/>
        </p:nvSpPr>
        <p:spPr>
          <a:xfrm>
            <a:off x="588467" y="1817536"/>
            <a:ext cx="5873293" cy="954107"/>
          </a:xfrm>
          <a:prstGeom prst="rect">
            <a:avLst/>
          </a:prstGeom>
          <a:noFill/>
        </p:spPr>
        <p:txBody>
          <a:bodyPr wrap="square" rtlCol="0">
            <a:spAutoFit/>
          </a:bodyPr>
          <a:lstStyle/>
          <a:p>
            <a:r>
              <a:rPr lang="zh-CN" altLang="en-US" sz="2000" b="1" dirty="0"/>
              <a:t>数字资产  </a:t>
            </a:r>
            <a:r>
              <a:rPr lang="zh-CN" altLang="en-US" dirty="0"/>
              <a:t>指企业拥有或控制的，以电子数据的形式存在的，在日常活动中持有以备出售或处在生产过程中的非货币性资产。</a:t>
            </a:r>
            <a:endParaRPr lang="en-US" altLang="zh-CN" dirty="0"/>
          </a:p>
        </p:txBody>
      </p:sp>
      <p:sp>
        <p:nvSpPr>
          <p:cNvPr id="4" name="文本框 3"/>
          <p:cNvSpPr txBox="1"/>
          <p:nvPr/>
        </p:nvSpPr>
        <p:spPr>
          <a:xfrm>
            <a:off x="588466" y="3014082"/>
            <a:ext cx="5873293" cy="1231106"/>
          </a:xfrm>
          <a:prstGeom prst="rect">
            <a:avLst/>
          </a:prstGeom>
          <a:noFill/>
        </p:spPr>
        <p:txBody>
          <a:bodyPr wrap="square" rtlCol="0">
            <a:spAutoFit/>
          </a:bodyPr>
          <a:lstStyle/>
          <a:p>
            <a:r>
              <a:rPr lang="zh-CN" altLang="en-US" sz="2000" b="1" dirty="0"/>
              <a:t>数字货币  </a:t>
            </a:r>
            <a:r>
              <a:rPr lang="zh-CN" altLang="en-US" dirty="0"/>
              <a:t>应用了区块链等最新数字网络技术的数字货币，具有分布式记账、独特加密技术、去中心化结算等特点。具有这些特点的数字化工具要成为主权化的货币或法定货币，必须获得国家信用的支撑。</a:t>
            </a:r>
            <a:endParaRPr lang="en-US" altLang="zh-CN" dirty="0"/>
          </a:p>
        </p:txBody>
      </p:sp>
      <p:sp>
        <p:nvSpPr>
          <p:cNvPr id="6" name="文本框 5"/>
          <p:cNvSpPr txBox="1"/>
          <p:nvPr/>
        </p:nvSpPr>
        <p:spPr>
          <a:xfrm>
            <a:off x="588465" y="4612294"/>
            <a:ext cx="5873293" cy="1506855"/>
          </a:xfrm>
          <a:prstGeom prst="rect">
            <a:avLst/>
          </a:prstGeom>
          <a:noFill/>
        </p:spPr>
        <p:txBody>
          <a:bodyPr wrap="square" rtlCol="0">
            <a:spAutoFit/>
          </a:bodyPr>
          <a:lstStyle/>
          <a:p>
            <a:r>
              <a:rPr lang="zh-CN" altLang="en-US" sz="2000" b="1" dirty="0"/>
              <a:t>二者的区别  </a:t>
            </a:r>
            <a:r>
              <a:rPr lang="zh-CN" altLang="en-US" dirty="0"/>
              <a:t>数字货币有可能取代有形货币，而数字资产只是经济体的一部分。</a:t>
            </a:r>
            <a:endParaRPr lang="zh-CN" altLang="en-US" dirty="0"/>
          </a:p>
          <a:p>
            <a:endParaRPr lang="en-US" altLang="zh-CN" dirty="0"/>
          </a:p>
          <a:p>
            <a:endParaRPr lang="en-US" altLang="zh-CN" dirty="0"/>
          </a:p>
          <a:p>
            <a:r>
              <a:rPr lang="zh-CN" altLang="en-US" dirty="0"/>
              <a:t>搞清楚：电子货币、虚拟货币、数字货币之间的区别？</a:t>
            </a:r>
            <a:endParaRPr lang="zh-CN" altLang="en-US" dirty="0"/>
          </a:p>
        </p:txBody>
      </p:sp>
      <p:pic>
        <p:nvPicPr>
          <p:cNvPr id="9218" name="Picture 2" descr="https://bkimg.cdn.bcebos.com/pic/9213b07eca8065389b50569b9ddda144ac348284?x-bce-process=image/watermark,image_d2F0ZXIvYmFpa2U5Mg==,g_7,xp_5,yp_5/format,f_aut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84965" y="1041166"/>
            <a:ext cx="3759681" cy="295926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7957101" y="4012426"/>
            <a:ext cx="3759681" cy="2553952"/>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
        <p:nvSpPr>
          <p:cNvPr id="3" name="文本框 2"/>
          <p:cNvSpPr txBox="1"/>
          <p:nvPr/>
        </p:nvSpPr>
        <p:spPr>
          <a:xfrm>
            <a:off x="612140" y="1103630"/>
            <a:ext cx="10465435" cy="1322070"/>
          </a:xfrm>
          <a:prstGeom prst="rect">
            <a:avLst/>
          </a:prstGeom>
          <a:noFill/>
        </p:spPr>
        <p:txBody>
          <a:bodyPr wrap="square" rtlCol="0" anchor="t">
            <a:spAutoFit/>
          </a:bodyPr>
          <a:p>
            <a:pPr algn="just"/>
            <a:r>
              <a:rPr lang="zh-CN" altLang="en-US" sz="2000"/>
              <a:t>中国央行的数字货币叫DCEP，全称是Digital Currency Electronic Payment，意思是数字货币和电子支付工具。DCEP的定性是中国中央银行发行的主权货币，具备法币的所有属性。也就是说，DCEP就是纸钞替代，它的功能和属性跟人民币纸币完全一样，只不过它的形态是数字化的。</a:t>
            </a:r>
            <a:endParaRPr lang="zh-CN" altLang="en-US" sz="2000"/>
          </a:p>
        </p:txBody>
      </p:sp>
      <p:sp>
        <p:nvSpPr>
          <p:cNvPr id="5" name="文本框 4"/>
          <p:cNvSpPr txBox="1"/>
          <p:nvPr/>
        </p:nvSpPr>
        <p:spPr>
          <a:xfrm>
            <a:off x="330835" y="345440"/>
            <a:ext cx="8712835" cy="645160"/>
          </a:xfrm>
          <a:prstGeom prst="rect">
            <a:avLst/>
          </a:prstGeom>
          <a:noFill/>
        </p:spPr>
        <p:txBody>
          <a:bodyPr wrap="square" rtlCol="0">
            <a:spAutoFit/>
          </a:bodyPr>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区块链——中国的数字货币</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pic>
        <p:nvPicPr>
          <p:cNvPr id="100" name="图片 99"/>
          <p:cNvPicPr/>
          <p:nvPr/>
        </p:nvPicPr>
        <p:blipFill>
          <a:blip r:embed="rId1"/>
          <a:stretch>
            <a:fillRect/>
          </a:stretch>
        </p:blipFill>
        <p:spPr>
          <a:xfrm>
            <a:off x="1797050" y="2628265"/>
            <a:ext cx="7620000" cy="3928745"/>
          </a:xfrm>
          <a:prstGeom prst="rect">
            <a:avLst/>
          </a:prstGeom>
          <a:noFill/>
          <a:ln w="9525">
            <a:noFill/>
          </a:ln>
        </p:spPr>
      </p:pic>
    </p:spTree>
    <p:custDataLst>
      <p:tags r:id="rId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52827" y="189643"/>
            <a:ext cx="8782689" cy="64790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lstStyle/>
          <a:p>
            <a:pPr marL="0" lvl="1" eaLnBrk="0" fontAlgn="base" hangingPunct="0">
              <a:lnSpc>
                <a:spcPct val="120000"/>
              </a:lnSpc>
              <a:spcAft>
                <a:spcPts val="600"/>
              </a:spcAft>
              <a:buClr>
                <a:srgbClr val="324078"/>
              </a:buClr>
              <a:buSzPct val="70000"/>
              <a:defRPr/>
            </a:pPr>
            <a:r>
              <a:rPr lang="zh-CN" altLang="en-US" sz="3600" b="1" kern="0" dirty="0">
                <a:solidFill>
                  <a:schemeClr val="tx2"/>
                </a:solidFill>
                <a:latin typeface="微软雅黑" panose="020B0503020204020204" pitchFamily="34" charset="-122"/>
                <a:ea typeface="微软雅黑" panose="020B0503020204020204" pitchFamily="34" charset="-122"/>
              </a:rPr>
              <a:t>数字资产分类</a:t>
            </a:r>
            <a:endParaRPr lang="en-US" altLang="zh-CN" sz="3600" b="1" kern="0" dirty="0">
              <a:solidFill>
                <a:schemeClr val="tx2"/>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776644" y="962051"/>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pic>
        <p:nvPicPr>
          <p:cNvPr id="6" name="图片 5" descr="68da4634783efbec4ae91821ba6b870"/>
          <p:cNvPicPr>
            <a:picLocks noChangeAspect="1"/>
          </p:cNvPicPr>
          <p:nvPr/>
        </p:nvPicPr>
        <p:blipFill>
          <a:blip r:embed="rId1"/>
          <a:srcRect r="-92" b="15879"/>
          <a:stretch>
            <a:fillRect/>
          </a:stretch>
        </p:blipFill>
        <p:spPr>
          <a:xfrm>
            <a:off x="1254760" y="837565"/>
            <a:ext cx="9692005" cy="3502025"/>
          </a:xfrm>
          <a:prstGeom prst="rect">
            <a:avLst/>
          </a:prstGeom>
        </p:spPr>
      </p:pic>
      <p:graphicFrame>
        <p:nvGraphicFramePr>
          <p:cNvPr id="8" name="表格 7"/>
          <p:cNvGraphicFramePr/>
          <p:nvPr>
            <p:custDataLst>
              <p:tags r:id="rId2"/>
            </p:custDataLst>
          </p:nvPr>
        </p:nvGraphicFramePr>
        <p:xfrm>
          <a:off x="2738120" y="4614545"/>
          <a:ext cx="8058150" cy="1141730"/>
        </p:xfrm>
        <a:graphic>
          <a:graphicData uri="http://schemas.openxmlformats.org/drawingml/2006/table">
            <a:tbl>
              <a:tblPr firstRow="1" bandRow="1">
                <a:tableStyleId>{5C22544A-7EE6-4342-B048-85BDC9FD1C3A}</a:tableStyleId>
              </a:tblPr>
              <a:tblGrid>
                <a:gridCol w="1343025"/>
                <a:gridCol w="1343025"/>
                <a:gridCol w="1343025"/>
                <a:gridCol w="1343025"/>
                <a:gridCol w="1343025"/>
              </a:tblGrid>
              <a:tr h="501650">
                <a:tc>
                  <a:txBody>
                    <a:bodyPr/>
                    <a:p>
                      <a:pPr algn="ctr">
                        <a:buNone/>
                      </a:pPr>
                      <a:r>
                        <a:rPr lang="zh-CN" altLang="en-US"/>
                        <a:t>近一年</a:t>
                      </a:r>
                      <a:endParaRPr lang="zh-CN" altLang="en-US"/>
                    </a:p>
                  </a:txBody>
                  <a:tcPr anchor="ctr" anchorCtr="1"/>
                </a:tc>
                <a:tc>
                  <a:txBody>
                    <a:bodyPr/>
                    <a:p>
                      <a:pPr algn="ctr">
                        <a:buNone/>
                      </a:pPr>
                      <a:r>
                        <a:rPr lang="zh-CN" altLang="en-US"/>
                        <a:t>近三年</a:t>
                      </a:r>
                      <a:endParaRPr lang="zh-CN" altLang="en-US"/>
                    </a:p>
                  </a:txBody>
                  <a:tcPr anchor="ctr" anchorCtr="1"/>
                </a:tc>
                <a:tc>
                  <a:txBody>
                    <a:bodyPr/>
                    <a:p>
                      <a:pPr algn="ctr">
                        <a:buNone/>
                      </a:pPr>
                      <a:r>
                        <a:rPr lang="zh-CN" altLang="en-US"/>
                        <a:t>近五年</a:t>
                      </a:r>
                      <a:endParaRPr lang="zh-CN" altLang="en-US"/>
                    </a:p>
                  </a:txBody>
                  <a:tcPr anchor="ctr" anchorCtr="1"/>
                </a:tc>
                <a:tc>
                  <a:txBody>
                    <a:bodyPr/>
                    <a:p>
                      <a:pPr algn="ctr">
                        <a:buNone/>
                      </a:pPr>
                      <a:r>
                        <a:rPr lang="zh-CN" altLang="en-US"/>
                        <a:t>近十年</a:t>
                      </a:r>
                      <a:endParaRPr lang="zh-CN" altLang="en-US"/>
                    </a:p>
                  </a:txBody>
                  <a:tcPr anchor="ctr" anchorCtr="1"/>
                </a:tc>
                <a:tc>
                  <a:txBody>
                    <a:bodyPr/>
                    <a:p>
                      <a:pPr algn="ctr">
                        <a:buNone/>
                      </a:pPr>
                      <a:r>
                        <a:rPr lang="zh-CN" altLang="en-US"/>
                        <a:t>总涨幅</a:t>
                      </a:r>
                      <a:endParaRPr lang="zh-CN" altLang="en-US"/>
                    </a:p>
                  </a:txBody>
                  <a:tcPr anchor="ctr" anchorCtr="1"/>
                </a:tc>
              </a:tr>
              <a:tr h="640080">
                <a:tc>
                  <a:txBody>
                    <a:bodyPr/>
                    <a:p>
                      <a:pPr algn="ctr">
                        <a:buNone/>
                      </a:pPr>
                      <a:r>
                        <a:rPr lang="en-US" altLang="zh-CN" sz="1800">
                          <a:sym typeface="+mn-ea"/>
                        </a:rPr>
                        <a:t>299.58%</a:t>
                      </a:r>
                      <a:endParaRPr lang="zh-CN" altLang="en-US"/>
                    </a:p>
                  </a:txBody>
                  <a:tcPr anchor="ctr" anchorCtr="1"/>
                </a:tc>
                <a:tc>
                  <a:txBody>
                    <a:bodyPr/>
                    <a:p>
                      <a:pPr algn="ctr">
                        <a:buNone/>
                      </a:pPr>
                      <a:r>
                        <a:rPr lang="en-US" altLang="zh-CN" sz="1800">
                          <a:sym typeface="+mn-ea"/>
                        </a:rPr>
                        <a:t>628.36%</a:t>
                      </a:r>
                      <a:endParaRPr lang="en-US" altLang="zh-CN"/>
                    </a:p>
                  </a:txBody>
                  <a:tcPr anchor="ctr" anchorCtr="1"/>
                </a:tc>
                <a:tc>
                  <a:txBody>
                    <a:bodyPr/>
                    <a:p>
                      <a:pPr algn="ctr">
                        <a:buNone/>
                      </a:pPr>
                      <a:r>
                        <a:rPr lang="en-US" altLang="zh-CN" sz="1800">
                          <a:sym typeface="+mn-ea"/>
                        </a:rPr>
                        <a:t>7639.28%</a:t>
                      </a:r>
                      <a:endParaRPr lang="en-US" altLang="zh-CN"/>
                    </a:p>
                  </a:txBody>
                  <a:tcPr anchor="ctr" anchorCtr="1"/>
                </a:tc>
                <a:tc>
                  <a:txBody>
                    <a:bodyPr/>
                    <a:p>
                      <a:pPr algn="ctr">
                        <a:buNone/>
                      </a:pPr>
                      <a:r>
                        <a:rPr lang="en-US" altLang="zh-CN" sz="1800">
                          <a:sym typeface="+mn-ea"/>
                        </a:rPr>
                        <a:t>4798</a:t>
                      </a:r>
                      <a:r>
                        <a:rPr lang="zh-CN" altLang="en-US" sz="1800">
                          <a:sym typeface="+mn-ea"/>
                        </a:rPr>
                        <a:t>倍</a:t>
                      </a:r>
                      <a:endParaRPr lang="en-US" altLang="zh-CN"/>
                    </a:p>
                  </a:txBody>
                  <a:tcPr anchor="ctr" anchorCtr="1"/>
                </a:tc>
                <a:tc>
                  <a:txBody>
                    <a:bodyPr/>
                    <a:p>
                      <a:pPr algn="ctr">
                        <a:buNone/>
                      </a:pPr>
                      <a:r>
                        <a:t>2595万倍</a:t>
                      </a:r>
                    </a:p>
                  </a:txBody>
                  <a:tcPr anchor="ctr" anchorCtr="1"/>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pic>
        <p:nvPicPr>
          <p:cNvPr id="4" name="图片 3"/>
          <p:cNvPicPr>
            <a:picLocks noChangeAspect="1"/>
          </p:cNvPicPr>
          <p:nvPr>
            <p:custDataLst>
              <p:tags r:id="rId1"/>
            </p:custDataLst>
          </p:nvPr>
        </p:nvPicPr>
        <p:blipFill>
          <a:blip r:embed="rId2"/>
          <a:stretch>
            <a:fillRect/>
          </a:stretch>
        </p:blipFill>
        <p:spPr>
          <a:xfrm>
            <a:off x="1254760" y="866140"/>
            <a:ext cx="9692005" cy="3473450"/>
          </a:xfrm>
          <a:prstGeom prst="rect">
            <a:avLst/>
          </a:prstGeom>
        </p:spPr>
      </p:pic>
      <p:graphicFrame>
        <p:nvGraphicFramePr>
          <p:cNvPr id="8" name="表格 7"/>
          <p:cNvGraphicFramePr/>
          <p:nvPr>
            <p:custDataLst>
              <p:tags r:id="rId3"/>
            </p:custDataLst>
          </p:nvPr>
        </p:nvGraphicFramePr>
        <p:xfrm>
          <a:off x="3409950" y="4649470"/>
          <a:ext cx="8058150" cy="1141730"/>
        </p:xfrm>
        <a:graphic>
          <a:graphicData uri="http://schemas.openxmlformats.org/drawingml/2006/table">
            <a:tbl>
              <a:tblPr firstRow="1" bandRow="1">
                <a:tableStyleId>{5C22544A-7EE6-4342-B048-85BDC9FD1C3A}</a:tableStyleId>
              </a:tblPr>
              <a:tblGrid>
                <a:gridCol w="1343025"/>
                <a:gridCol w="1343025"/>
                <a:gridCol w="1343025"/>
                <a:gridCol w="1343025"/>
              </a:tblGrid>
              <a:tr h="501650">
                <a:tc>
                  <a:txBody>
                    <a:bodyPr/>
                    <a:p>
                      <a:pPr algn="ctr">
                        <a:buNone/>
                      </a:pPr>
                      <a:r>
                        <a:rPr lang="zh-CN" altLang="en-US"/>
                        <a:t>近一年</a:t>
                      </a:r>
                      <a:endParaRPr lang="zh-CN" altLang="en-US"/>
                    </a:p>
                  </a:txBody>
                  <a:tcPr anchor="ctr" anchorCtr="1"/>
                </a:tc>
                <a:tc>
                  <a:txBody>
                    <a:bodyPr/>
                    <a:p>
                      <a:pPr algn="ctr">
                        <a:buNone/>
                      </a:pPr>
                      <a:r>
                        <a:rPr lang="zh-CN" altLang="en-US"/>
                        <a:t>近三年</a:t>
                      </a:r>
                      <a:endParaRPr lang="zh-CN" altLang="en-US"/>
                    </a:p>
                  </a:txBody>
                  <a:tcPr anchor="ctr" anchorCtr="1"/>
                </a:tc>
                <a:tc>
                  <a:txBody>
                    <a:bodyPr/>
                    <a:p>
                      <a:pPr algn="ctr">
                        <a:buNone/>
                      </a:pPr>
                      <a:r>
                        <a:rPr lang="zh-CN" altLang="en-US"/>
                        <a:t>近五年</a:t>
                      </a:r>
                      <a:endParaRPr lang="zh-CN" altLang="en-US"/>
                    </a:p>
                  </a:txBody>
                  <a:tcPr anchor="ctr" anchorCtr="1"/>
                </a:tc>
                <a:tc>
                  <a:txBody>
                    <a:bodyPr/>
                    <a:p>
                      <a:pPr algn="ctr">
                        <a:buNone/>
                      </a:pPr>
                      <a:r>
                        <a:rPr lang="zh-CN" altLang="en-US"/>
                        <a:t>总涨幅</a:t>
                      </a:r>
                      <a:endParaRPr lang="zh-CN" altLang="en-US"/>
                    </a:p>
                  </a:txBody>
                  <a:tcPr anchor="ctr" anchorCtr="1"/>
                </a:tc>
              </a:tr>
              <a:tr h="640080">
                <a:tc>
                  <a:txBody>
                    <a:bodyPr/>
                    <a:p>
                      <a:pPr algn="ctr">
                        <a:buNone/>
                      </a:pPr>
                      <a:r>
                        <a:rPr lang="en-US" altLang="zh-CN" sz="1800">
                          <a:sym typeface="+mn-ea"/>
                        </a:rPr>
                        <a:t>731.86%</a:t>
                      </a:r>
                      <a:endParaRPr lang="zh-CN" altLang="en-US"/>
                    </a:p>
                  </a:txBody>
                  <a:tcPr anchor="ctr" anchorCtr="1"/>
                </a:tc>
                <a:tc>
                  <a:txBody>
                    <a:bodyPr/>
                    <a:p>
                      <a:pPr algn="ctr">
                        <a:buNone/>
                      </a:pPr>
                      <a:r>
                        <a:rPr lang="en-US" altLang="zh-CN" sz="1800">
                          <a:sym typeface="+mn-ea"/>
                        </a:rPr>
                        <a:t>882.35%</a:t>
                      </a:r>
                      <a:endParaRPr lang="en-US" altLang="zh-CN"/>
                    </a:p>
                  </a:txBody>
                  <a:tcPr anchor="ctr" anchorCtr="1"/>
                </a:tc>
                <a:tc>
                  <a:txBody>
                    <a:bodyPr/>
                    <a:p>
                      <a:pPr algn="ctr">
                        <a:buNone/>
                      </a:pPr>
                      <a:r>
                        <a:rPr lang="en-US" altLang="zh-CN" sz="1800">
                          <a:sym typeface="+mn-ea"/>
                        </a:rPr>
                        <a:t>26968%</a:t>
                      </a:r>
                      <a:endParaRPr lang="en-US" altLang="zh-CN"/>
                    </a:p>
                  </a:txBody>
                  <a:tcPr anchor="ctr" anchorCtr="1"/>
                </a:tc>
                <a:tc>
                  <a:txBody>
                    <a:bodyPr/>
                    <a:p>
                      <a:pPr algn="ctr">
                        <a:buNone/>
                      </a:pPr>
                      <a:r>
                        <a:rPr lang="en-US"/>
                        <a:t>1</a:t>
                      </a:r>
                      <a:r>
                        <a:t>万倍</a:t>
                      </a:r>
                    </a:p>
                  </a:txBody>
                  <a:tcPr anchor="ctr" anchorCtr="1"/>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区块链在金融领域的应用——数字资产</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 name="文本框 1"/>
          <p:cNvSpPr txBox="1"/>
          <p:nvPr/>
        </p:nvSpPr>
        <p:spPr>
          <a:xfrm>
            <a:off x="370840" y="1082040"/>
            <a:ext cx="11430000" cy="768350"/>
          </a:xfrm>
          <a:prstGeom prst="rect">
            <a:avLst/>
          </a:prstGeom>
          <a:noFill/>
        </p:spPr>
        <p:txBody>
          <a:bodyPr wrap="square" rtlCol="0">
            <a:spAutoFit/>
          </a:bodyPr>
          <a:lstStyle/>
          <a:p>
            <a:pPr algn="just">
              <a:lnSpc>
                <a:spcPct val="110000"/>
              </a:lnSpc>
            </a:pPr>
            <a:r>
              <a:rPr lang="zh-CN" altLang="en-US" sz="2000" b="1" dirty="0">
                <a:solidFill>
                  <a:schemeClr val="tx1"/>
                </a:solidFill>
                <a:latin typeface="微软雅黑" panose="020B0503020204020204" pitchFamily="34" charset="-122"/>
                <a:ea typeface="微软雅黑" panose="020B0503020204020204" pitchFamily="34" charset="-122"/>
              </a:rPr>
              <a:t>数字资产利用区块链多中心、不可篡改、高度共识和匿名安全的特性，构建数据结构与交易信息加密传输的底层技术，使得金融交易的效率和安全大幅提升。</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401320" y="1953260"/>
          <a:ext cx="11401425" cy="4345940"/>
        </p:xfrm>
        <a:graphic>
          <a:graphicData uri="http://schemas.openxmlformats.org/drawingml/2006/table">
            <a:tbl>
              <a:tblPr firstRow="1" bandRow="1">
                <a:tableStyleId>{5C22544A-7EE6-4342-B048-85BDC9FD1C3A}</a:tableStyleId>
              </a:tblPr>
              <a:tblGrid>
                <a:gridCol w="1600200"/>
                <a:gridCol w="2960370"/>
                <a:gridCol w="2597785"/>
                <a:gridCol w="1962785"/>
                <a:gridCol w="2280285"/>
              </a:tblGrid>
              <a:tr h="460375">
                <a:tc>
                  <a:txBody>
                    <a:bodyPr/>
                    <a:lstStyle/>
                    <a:p>
                      <a:pPr algn="ctr">
                        <a:lnSpc>
                          <a:spcPct val="150000"/>
                        </a:lnSpc>
                        <a:buNone/>
                      </a:pPr>
                      <a:r>
                        <a:rPr lang="zh-CN" altLang="en-US">
                          <a:latin typeface="微软雅黑" panose="020B0503020204020204" pitchFamily="34" charset="-122"/>
                          <a:ea typeface="微软雅黑" panose="020B0503020204020204" pitchFamily="34" charset="-122"/>
                        </a:rPr>
                        <a:t>数字货币</a:t>
                      </a:r>
                      <a:endParaRPr lang="zh-CN" altLang="en-US">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None/>
                      </a:pPr>
                      <a:r>
                        <a:rPr lang="en-US" altLang="zh-CN">
                          <a:latin typeface="微软雅黑" panose="020B0503020204020204" pitchFamily="34" charset="-122"/>
                          <a:ea typeface="微软雅黑" panose="020B0503020204020204" pitchFamily="34" charset="-122"/>
                          <a:cs typeface="微软雅黑" panose="020B0503020204020204" pitchFamily="34" charset="-122"/>
                        </a:rPr>
                        <a:t>Bitcoin(</a:t>
                      </a:r>
                      <a:r>
                        <a:rPr lang="zh-CN" altLang="en-US">
                          <a:latin typeface="微软雅黑" panose="020B0503020204020204" pitchFamily="34" charset="-122"/>
                          <a:ea typeface="微软雅黑" panose="020B0503020204020204" pitchFamily="34" charset="-122"/>
                          <a:cs typeface="微软雅黑" panose="020B0503020204020204" pitchFamily="34" charset="-122"/>
                        </a:rPr>
                        <a:t>比特币</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None/>
                      </a:pPr>
                      <a:r>
                        <a:rPr lang="en-US" altLang="zh-CN">
                          <a:latin typeface="微软雅黑" panose="020B0503020204020204" pitchFamily="34" charset="-122"/>
                          <a:ea typeface="微软雅黑" panose="020B0503020204020204" pitchFamily="34" charset="-122"/>
                          <a:cs typeface="微软雅黑" panose="020B0503020204020204" pitchFamily="34" charset="-122"/>
                        </a:rPr>
                        <a:t>Ehereum(</a:t>
                      </a:r>
                      <a:r>
                        <a:rPr lang="zh-CN" altLang="en-US">
                          <a:latin typeface="微软雅黑" panose="020B0503020204020204" pitchFamily="34" charset="-122"/>
                          <a:ea typeface="微软雅黑" panose="020B0503020204020204" pitchFamily="34" charset="-122"/>
                          <a:cs typeface="微软雅黑" panose="020B0503020204020204" pitchFamily="34" charset="-122"/>
                        </a:rPr>
                        <a:t>以太坊</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None/>
                      </a:pPr>
                      <a:r>
                        <a:rPr lang="en-US" altLang="zh-CN">
                          <a:latin typeface="微软雅黑" panose="020B0503020204020204" pitchFamily="34" charset="-122"/>
                          <a:ea typeface="微软雅黑" panose="020B0503020204020204" pitchFamily="34" charset="-122"/>
                          <a:cs typeface="微软雅黑" panose="020B0503020204020204" pitchFamily="34" charset="-122"/>
                        </a:rPr>
                        <a:t>Ripple(</a:t>
                      </a:r>
                      <a:r>
                        <a:rPr lang="zh-CN" altLang="en-US">
                          <a:latin typeface="微软雅黑" panose="020B0503020204020204" pitchFamily="34" charset="-122"/>
                          <a:ea typeface="微软雅黑" panose="020B0503020204020204" pitchFamily="34" charset="-122"/>
                          <a:cs typeface="微软雅黑" panose="020B0503020204020204" pitchFamily="34" charset="-122"/>
                        </a:rPr>
                        <a:t>瑞波</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lnSpc>
                          <a:spcPct val="150000"/>
                        </a:lnSpc>
                        <a:buNone/>
                      </a:pPr>
                      <a:r>
                        <a:rPr lang="en-US" altLang="zh-CN">
                          <a:latin typeface="微软雅黑" panose="020B0503020204020204" pitchFamily="34" charset="-122"/>
                          <a:ea typeface="微软雅黑" panose="020B0503020204020204" pitchFamily="34" charset="-122"/>
                        </a:rPr>
                        <a:t>Z-Cash</a:t>
                      </a:r>
                      <a:endParaRPr lang="en-US" altLang="zh-CN">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5655">
                <a:tc>
                  <a:txBody>
                    <a:bodyPr/>
                    <a:lstStyle/>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整体设计</a:t>
                      </a:r>
                      <a:endParaRPr lang="zh-CN" altLang="en-US" b="1">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电子加密货币</a:t>
                      </a:r>
                      <a:endParaRPr lang="zh-CN" altLang="en-US"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智能合约支持弱</a:t>
                      </a:r>
                      <a:endParaRPr lang="zh-CN" altLang="en-US"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没有图灵完备的智能合约开发语言</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电子加密货币</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智能合约</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FF0000"/>
                          </a:solidFill>
                          <a:latin typeface="微软雅黑" panose="020B0503020204020204" pitchFamily="34" charset="-122"/>
                          <a:ea typeface="微软雅黑" panose="020B0503020204020204" pitchFamily="34" charset="-122"/>
                          <a:sym typeface="+mn-ea"/>
                        </a:rPr>
                        <a:t>图灵完备的智能合约开发语言</a:t>
                      </a:r>
                      <a:endParaRPr lang="zh-CN" altLang="en-US" sz="1400">
                        <a:solidFill>
                          <a:srgbClr val="FF0000"/>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电子加密货币</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特定场景应用</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暂无智能合约支持</a:t>
                      </a:r>
                      <a:endParaRPr lang="zh-CN" altLang="en-US" sz="1400">
                        <a:solidFill>
                          <a:srgbClr val="023D75"/>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电子加密货币</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零知识证明</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无智能合约</a:t>
                      </a:r>
                      <a:endParaRPr lang="zh-CN" altLang="en-US" sz="1400">
                        <a:solidFill>
                          <a:srgbClr val="023D75"/>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5020">
                <a:tc>
                  <a:txBody>
                    <a:bodyPr/>
                    <a:lstStyle/>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区块链的支持</a:t>
                      </a:r>
                      <a:endParaRPr lang="zh-CN" altLang="en-US" b="1">
                        <a:solidFill>
                          <a:srgbClr val="023D75"/>
                        </a:solidFill>
                        <a:latin typeface="微软雅黑" panose="020B0503020204020204" pitchFamily="34" charset="-122"/>
                        <a:ea typeface="微软雅黑" panose="020B0503020204020204" pitchFamily="34" charset="-122"/>
                      </a:endParaRPr>
                    </a:p>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（共享账本）</a:t>
                      </a:r>
                      <a:endParaRPr lang="zh-CN" altLang="en-US" b="1">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公有链</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无限制进入</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公开账本</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匿名制</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无法审计</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公有链</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无限制进入</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公开账本</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匿名制</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无法审计</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联邦链</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准许制</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支持金融机构各自交易的私密性</a:t>
                      </a:r>
                      <a:endParaRPr lang="zh-CN" altLang="en-US" sz="1400">
                        <a:solidFill>
                          <a:srgbClr val="023D75"/>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公有链</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无限制进入</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非公开账本</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匿名制</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无法审计</a:t>
                      </a:r>
                      <a:endParaRPr lang="en-US" altLang="zh-CN"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53085">
                <a:tc>
                  <a:txBody>
                    <a:bodyPr/>
                    <a:lstStyle/>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共识算法对比</a:t>
                      </a:r>
                      <a:endParaRPr lang="zh-CN" altLang="en-US" b="1">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FF0000"/>
                          </a:solidFill>
                          <a:latin typeface="微软雅黑" panose="020B0503020204020204" pitchFamily="34" charset="-122"/>
                          <a:ea typeface="微软雅黑" panose="020B0503020204020204" pitchFamily="34" charset="-122"/>
                        </a:rPr>
                        <a:t>*POW: </a:t>
                      </a:r>
                      <a:r>
                        <a:rPr lang="zh-CN" altLang="en-US" sz="1400">
                          <a:solidFill>
                            <a:srgbClr val="FF0000"/>
                          </a:solidFill>
                          <a:latin typeface="微软雅黑" panose="020B0503020204020204" pitchFamily="34" charset="-122"/>
                          <a:ea typeface="微软雅黑" panose="020B0503020204020204" pitchFamily="34" charset="-122"/>
                        </a:rPr>
                        <a:t>计算机密集工作量证明机制（挖矿）</a:t>
                      </a:r>
                      <a:endParaRPr lang="zh-CN" altLang="en-US" sz="1400">
                        <a:solidFill>
                          <a:srgbClr val="FF0000"/>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FF0000"/>
                          </a:solidFill>
                          <a:latin typeface="微软雅黑" panose="020B0503020204020204" pitchFamily="34" charset="-122"/>
                          <a:ea typeface="微软雅黑" panose="020B0503020204020204" pitchFamily="34" charset="-122"/>
                        </a:rPr>
                        <a:t>*Dagger</a:t>
                      </a:r>
                      <a:r>
                        <a:rPr lang="zh-CN" altLang="en-US" sz="1400">
                          <a:solidFill>
                            <a:srgbClr val="FF0000"/>
                          </a:solidFill>
                          <a:latin typeface="微软雅黑" panose="020B0503020204020204" pitchFamily="34" charset="-122"/>
                          <a:ea typeface="微软雅黑" panose="020B0503020204020204" pitchFamily="34" charset="-122"/>
                        </a:rPr>
                        <a:t>一种内存消耗性</a:t>
                      </a:r>
                      <a:r>
                        <a:rPr lang="en-US" altLang="zh-CN" sz="1400">
                          <a:solidFill>
                            <a:srgbClr val="FF0000"/>
                          </a:solidFill>
                          <a:latin typeface="微软雅黑" panose="020B0503020204020204" pitchFamily="34" charset="-122"/>
                          <a:ea typeface="微软雅黑" panose="020B0503020204020204" pitchFamily="34" charset="-122"/>
                        </a:rPr>
                        <a:t>POW</a:t>
                      </a:r>
                      <a:endParaRPr lang="en-US" altLang="zh-CN" sz="1400">
                        <a:solidFill>
                          <a:srgbClr val="FF0000"/>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*RPCA</a:t>
                      </a:r>
                      <a:r>
                        <a:rPr lang="zh-CN" altLang="en-US" sz="1400">
                          <a:solidFill>
                            <a:srgbClr val="023D75"/>
                          </a:solidFill>
                          <a:latin typeface="微软雅黑" panose="020B0503020204020204" pitchFamily="34" charset="-122"/>
                          <a:ea typeface="微软雅黑" panose="020B0503020204020204" pitchFamily="34" charset="-122"/>
                        </a:rPr>
                        <a:t>瑞波共识算法</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*EquiHash</a:t>
                      </a:r>
                      <a:r>
                        <a:rPr lang="zh-CN" altLang="en-US" sz="1400">
                          <a:solidFill>
                            <a:srgbClr val="023D75"/>
                          </a:solidFill>
                          <a:latin typeface="微软雅黑" panose="020B0503020204020204" pitchFamily="34" charset="-122"/>
                          <a:ea typeface="微软雅黑" panose="020B0503020204020204" pitchFamily="34" charset="-122"/>
                        </a:rPr>
                        <a:t>是一种高内消耗的挖矿方式</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83565">
                <a:tc>
                  <a:txBody>
                    <a:bodyPr/>
                    <a:lstStyle/>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交易容量</a:t>
                      </a:r>
                      <a:endParaRPr lang="zh-CN" altLang="en-US" b="1">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*10</a:t>
                      </a:r>
                      <a:r>
                        <a:rPr lang="zh-CN" altLang="en-US" sz="1400">
                          <a:solidFill>
                            <a:srgbClr val="023D75"/>
                          </a:solidFill>
                          <a:latin typeface="微软雅黑" panose="020B0503020204020204" pitchFamily="34" charset="-122"/>
                          <a:ea typeface="微软雅黑" panose="020B0503020204020204" pitchFamily="34" charset="-122"/>
                        </a:rPr>
                        <a:t>分钟出块</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每秒</a:t>
                      </a:r>
                      <a:r>
                        <a:rPr lang="en-US" altLang="zh-CN" sz="1400">
                          <a:solidFill>
                            <a:srgbClr val="023D75"/>
                          </a:solidFill>
                          <a:latin typeface="微软雅黑" panose="020B0503020204020204" pitchFamily="34" charset="-122"/>
                          <a:ea typeface="微软雅黑" panose="020B0503020204020204" pitchFamily="34" charset="-122"/>
                        </a:rPr>
                        <a:t>7</a:t>
                      </a:r>
                      <a:r>
                        <a:rPr lang="zh-CN" altLang="en-US" sz="1400">
                          <a:solidFill>
                            <a:srgbClr val="023D75"/>
                          </a:solidFill>
                          <a:latin typeface="微软雅黑" panose="020B0503020204020204" pitchFamily="34" charset="-122"/>
                          <a:ea typeface="微软雅黑" panose="020B0503020204020204" pitchFamily="34" charset="-122"/>
                        </a:rPr>
                        <a:t>笔交易</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*15</a:t>
                      </a:r>
                      <a:r>
                        <a:rPr lang="zh-CN" altLang="en-US" sz="1400">
                          <a:solidFill>
                            <a:srgbClr val="023D75"/>
                          </a:solidFill>
                          <a:latin typeface="微软雅黑" panose="020B0503020204020204" pitchFamily="34" charset="-122"/>
                          <a:ea typeface="微软雅黑" panose="020B0503020204020204" pitchFamily="34" charset="-122"/>
                        </a:rPr>
                        <a:t>秒出块</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每秒数百笔交易</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*3-6</a:t>
                      </a:r>
                      <a:r>
                        <a:rPr lang="zh-CN" altLang="en-US" sz="1400">
                          <a:solidFill>
                            <a:srgbClr val="023D75"/>
                          </a:solidFill>
                          <a:latin typeface="微软雅黑" panose="020B0503020204020204" pitchFamily="34" charset="-122"/>
                          <a:ea typeface="微软雅黑" panose="020B0503020204020204" pitchFamily="34" charset="-122"/>
                        </a:rPr>
                        <a:t>秒出块</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每秒</a:t>
                      </a:r>
                      <a:r>
                        <a:rPr lang="en-US" altLang="zh-CN" sz="1400">
                          <a:solidFill>
                            <a:srgbClr val="023D75"/>
                          </a:solidFill>
                          <a:latin typeface="微软雅黑" panose="020B0503020204020204" pitchFamily="34" charset="-122"/>
                          <a:ea typeface="微软雅黑" panose="020B0503020204020204" pitchFamily="34" charset="-122"/>
                        </a:rPr>
                        <a:t>1000</a:t>
                      </a:r>
                      <a:r>
                        <a:rPr lang="zh-CN" altLang="en-US" sz="1400">
                          <a:solidFill>
                            <a:srgbClr val="023D75"/>
                          </a:solidFill>
                          <a:latin typeface="微软雅黑" panose="020B0503020204020204" pitchFamily="34" charset="-122"/>
                          <a:ea typeface="微软雅黑" panose="020B0503020204020204" pitchFamily="34" charset="-122"/>
                        </a:rPr>
                        <a:t>笔交易</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*2.5</a:t>
                      </a:r>
                      <a:r>
                        <a:rPr lang="zh-CN" altLang="en-US" sz="1400">
                          <a:solidFill>
                            <a:srgbClr val="023D75"/>
                          </a:solidFill>
                          <a:latin typeface="微软雅黑" panose="020B0503020204020204" pitchFamily="34" charset="-122"/>
                          <a:ea typeface="微软雅黑" panose="020B0503020204020204" pitchFamily="34" charset="-122"/>
                        </a:rPr>
                        <a:t>分钟出块</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每秒数百笔交易</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95020">
                <a:tc>
                  <a:txBody>
                    <a:bodyPr/>
                    <a:lstStyle/>
                    <a:p>
                      <a:pPr algn="ctr">
                        <a:lnSpc>
                          <a:spcPct val="150000"/>
                        </a:lnSpc>
                        <a:buNone/>
                      </a:pPr>
                      <a:r>
                        <a:rPr lang="zh-CN" altLang="en-US" b="1">
                          <a:solidFill>
                            <a:srgbClr val="023D75"/>
                          </a:solidFill>
                          <a:latin typeface="微软雅黑" panose="020B0503020204020204" pitchFamily="34" charset="-122"/>
                          <a:ea typeface="微软雅黑" panose="020B0503020204020204" pitchFamily="34" charset="-122"/>
                        </a:rPr>
                        <a:t>市场应用</a:t>
                      </a:r>
                      <a:endParaRPr lang="zh-CN" altLang="en-US" b="1">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比特币交易所</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数字资产代币</a:t>
                      </a:r>
                      <a:endParaRPr lang="en-US" altLang="zh-CN" sz="1400">
                        <a:solidFill>
                          <a:srgbClr val="023D75"/>
                        </a:solidFill>
                        <a:latin typeface="微软雅黑" panose="020B0503020204020204" pitchFamily="34" charset="-122"/>
                        <a:ea typeface="微软雅黑" panose="020B0503020204020204" pitchFamily="34" charset="-122"/>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侧链</a:t>
                      </a: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闪电网络</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以太坊交易所</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数字资产代币</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分布式智能合约应用</a:t>
                      </a:r>
                      <a:endParaRPr lang="zh-CN" altLang="en-US" sz="1400">
                        <a:solidFill>
                          <a:srgbClr val="023D75"/>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外汇兑换</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跨境结算</a:t>
                      </a:r>
                      <a:endParaRPr lang="en-US" altLang="zh-CN" sz="1400">
                        <a:solidFill>
                          <a:srgbClr val="023D75"/>
                        </a:solidFill>
                        <a:latin typeface="微软雅黑" panose="020B0503020204020204" pitchFamily="34" charset="-122"/>
                        <a:ea typeface="微软雅黑" panose="020B0503020204020204" pitchFamily="34" charset="-122"/>
                        <a:sym typeface="+mn-ea"/>
                      </a:endParaRPr>
                    </a:p>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sym typeface="+mn-ea"/>
                        </a:rPr>
                        <a:t>*</a:t>
                      </a:r>
                      <a:r>
                        <a:rPr lang="zh-CN" altLang="en-US" sz="1400">
                          <a:solidFill>
                            <a:srgbClr val="023D75"/>
                          </a:solidFill>
                          <a:latin typeface="微软雅黑" panose="020B0503020204020204" pitchFamily="34" charset="-122"/>
                          <a:ea typeface="微软雅黑" panose="020B0503020204020204" pitchFamily="34" charset="-122"/>
                          <a:sym typeface="+mn-ea"/>
                        </a:rPr>
                        <a:t>银行间报文交换</a:t>
                      </a:r>
                      <a:endParaRPr lang="zh-CN" altLang="en-US" sz="1400">
                        <a:solidFill>
                          <a:srgbClr val="023D75"/>
                        </a:solidFill>
                        <a:latin typeface="微软雅黑" panose="020B0503020204020204" pitchFamily="34" charset="-122"/>
                        <a:ea typeface="微软雅黑" panose="020B0503020204020204" pitchFamily="3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nSpc>
                          <a:spcPct val="100000"/>
                        </a:lnSpc>
                        <a:buNone/>
                      </a:pPr>
                      <a:r>
                        <a:rPr lang="en-US" altLang="zh-CN" sz="1400">
                          <a:solidFill>
                            <a:srgbClr val="023D75"/>
                          </a:solidFill>
                          <a:latin typeface="微软雅黑" panose="020B0503020204020204" pitchFamily="34" charset="-122"/>
                          <a:ea typeface="微软雅黑" panose="020B0503020204020204" pitchFamily="34" charset="-122"/>
                        </a:rPr>
                        <a:t>*</a:t>
                      </a:r>
                      <a:r>
                        <a:rPr lang="zh-CN" altLang="en-US" sz="1400">
                          <a:solidFill>
                            <a:srgbClr val="023D75"/>
                          </a:solidFill>
                          <a:latin typeface="微软雅黑" panose="020B0503020204020204" pitchFamily="34" charset="-122"/>
                          <a:ea typeface="微软雅黑" panose="020B0503020204020204" pitchFamily="34" charset="-122"/>
                        </a:rPr>
                        <a:t>挖矿奖励代币交易</a:t>
                      </a:r>
                      <a:endParaRPr lang="zh-CN" altLang="en-US" sz="1400">
                        <a:solidFill>
                          <a:srgbClr val="023D75"/>
                        </a:solidFill>
                        <a:latin typeface="微软雅黑" panose="020B0503020204020204" pitchFamily="34" charset="-122"/>
                        <a:ea typeface="微软雅黑" panose="020B0503020204020204" pitchFamily="3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数字资产的不足</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sp>
        <p:nvSpPr>
          <p:cNvPr id="4" name="文本框 3"/>
          <p:cNvSpPr txBox="1"/>
          <p:nvPr/>
        </p:nvSpPr>
        <p:spPr>
          <a:xfrm>
            <a:off x="616597" y="1265742"/>
            <a:ext cx="10811866" cy="706755"/>
          </a:xfrm>
          <a:prstGeom prst="rect">
            <a:avLst/>
          </a:prstGeom>
          <a:noFill/>
        </p:spPr>
        <p:txBody>
          <a:bodyPr wrap="square" rtlCol="0">
            <a:spAutoFit/>
          </a:bodyPr>
          <a:lstStyle/>
          <a:p>
            <a:r>
              <a:rPr lang="en-US" altLang="zh-CN" sz="2000" dirty="0"/>
              <a:t>       </a:t>
            </a:r>
            <a:r>
              <a:rPr lang="zh-CN" altLang="en-US" sz="2000" dirty="0"/>
              <a:t>截至目前，全球已经出现了</a:t>
            </a:r>
            <a:r>
              <a:rPr lang="en-US" altLang="zh-CN" sz="2000" dirty="0"/>
              <a:t>2000</a:t>
            </a:r>
            <a:r>
              <a:rPr lang="zh-CN" altLang="en-US" sz="2000" dirty="0"/>
              <a:t>多种数字资产。但是，这些数字资产无一例外都无法实行真正货币的功能。</a:t>
            </a:r>
            <a:endParaRPr lang="zh-CN" altLang="en-US" sz="20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573325"/>
            <a:ext cx="12192000" cy="1711349"/>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000" y="3749886"/>
            <a:ext cx="11683365" cy="2585323"/>
          </a:xfrm>
          <a:prstGeom prst="rect">
            <a:avLst/>
          </a:prstGeom>
          <a:noFill/>
        </p:spPr>
        <p:txBody>
          <a:bodyPr wrap="square" rtlCol="0">
            <a:spAutoFit/>
          </a:bodyPr>
          <a:lstStyle/>
          <a:p>
            <a:r>
              <a:rPr lang="zh-CN" altLang="en-US" b="1" dirty="0"/>
              <a:t>1.区块链底层技术不完善</a:t>
            </a:r>
            <a:endParaRPr lang="en-US" altLang="zh-CN" b="1" dirty="0"/>
          </a:p>
          <a:p>
            <a:endParaRPr lang="zh-CN" altLang="en-US" b="1" dirty="0"/>
          </a:p>
          <a:p>
            <a:r>
              <a:rPr lang="zh-CN" altLang="en-US" dirty="0"/>
              <a:t>目前，区块链技术是大部分数字资产的底层技术。区块链技术在金融中的运用，也存在着大量的挑战：</a:t>
            </a:r>
            <a:endParaRPr lang="en-US" altLang="zh-CN" dirty="0"/>
          </a:p>
          <a:p>
            <a:pPr marL="285750" indent="-285750">
              <a:buFont typeface="Arial" panose="020B0604020202020204" pitchFamily="34" charset="0"/>
              <a:buChar char="•"/>
            </a:pPr>
            <a:r>
              <a:rPr lang="zh-CN" altLang="en-US" dirty="0"/>
              <a:t>区块链技术在普通人的认知中暧昧不清，阻碍了数字资产的正常流通；</a:t>
            </a:r>
            <a:endParaRPr lang="en-US" altLang="zh-CN" dirty="0"/>
          </a:p>
          <a:p>
            <a:pPr marL="285750" indent="-285750">
              <a:buFont typeface="Arial" panose="020B0604020202020204" pitchFamily="34" charset="0"/>
              <a:buChar char="•"/>
            </a:pPr>
            <a:r>
              <a:rPr lang="zh-CN" altLang="en-US" dirty="0"/>
              <a:t>区块链技术的高延迟性，导致了它在交易、支付的过程中需要花费大量时间去等待；</a:t>
            </a:r>
            <a:endParaRPr lang="en-US" altLang="zh-CN" dirty="0"/>
          </a:p>
          <a:p>
            <a:pPr marL="285750" indent="-285750">
              <a:buFont typeface="Arial" panose="020B0604020202020204" pitchFamily="34" charset="0"/>
              <a:buChar char="•"/>
            </a:pPr>
            <a:r>
              <a:rPr lang="zh-CN" altLang="en-US" dirty="0"/>
              <a:t>区块链作为底层技术给商业模式带来颠覆性的冲击，让许多人无法真正地相信数字资产，比如，现在网络上流传的“比特币是传销”的言论；</a:t>
            </a:r>
            <a:endParaRPr lang="en-US" altLang="zh-CN" dirty="0"/>
          </a:p>
          <a:p>
            <a:pPr marL="285750" indent="-285750">
              <a:buFont typeface="Arial" panose="020B0604020202020204" pitchFamily="34" charset="0"/>
              <a:buChar char="•"/>
            </a:pPr>
            <a:r>
              <a:rPr lang="zh-CN" altLang="en-US" dirty="0"/>
              <a:t>运用区块链技术造成的资源浪费问题，导致了数字货币在价值上波动过大，因此数字资产很难在商品交易的过程中充当"一般等价物"。</a:t>
            </a:r>
            <a:endParaRPr lang="zh-CN" altLang="en-US" dirty="0"/>
          </a:p>
        </p:txBody>
      </p:sp>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数字资产的不足</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 y="1293165"/>
            <a:ext cx="12192000" cy="1711349"/>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2707" y="3550921"/>
            <a:ext cx="11684000" cy="2862322"/>
          </a:xfrm>
          <a:prstGeom prst="rect">
            <a:avLst/>
          </a:prstGeom>
          <a:noFill/>
        </p:spPr>
        <p:txBody>
          <a:bodyPr wrap="square" rtlCol="0">
            <a:spAutoFit/>
          </a:bodyPr>
          <a:lstStyle/>
          <a:p>
            <a:r>
              <a:rPr lang="zh-CN" altLang="en-US" b="1" dirty="0"/>
              <a:t>2.监管发行的盲点</a:t>
            </a:r>
            <a:endParaRPr lang="en-US" altLang="zh-CN" b="1" dirty="0"/>
          </a:p>
          <a:p>
            <a:endParaRPr lang="zh-CN" altLang="en-US" b="1" dirty="0"/>
          </a:p>
          <a:p>
            <a:r>
              <a:rPr lang="zh-CN" altLang="en-US" dirty="0"/>
              <a:t>      以区块链技术为底层的数字资产，都有一套自身的监管体系。这套监管体系无须依赖中心机构就能直接进行内部监控。然而，数字货币的监管仅限于自身，</a:t>
            </a:r>
            <a:r>
              <a:rPr lang="zh-CN" altLang="en-US" b="1" dirty="0"/>
              <a:t>对外界环境的监管</a:t>
            </a:r>
            <a:r>
              <a:rPr lang="zh-CN" altLang="en-US" dirty="0"/>
              <a:t>是数字资产监管体系中的最大盲点。</a:t>
            </a:r>
            <a:endParaRPr lang="zh-CN" altLang="en-US" dirty="0"/>
          </a:p>
          <a:p>
            <a:r>
              <a:rPr lang="zh-CN" altLang="en-US" dirty="0"/>
              <a:t>      目前，一般意义上的货币只有在政府的操控下，才能针对市场的变化进行一定的调整。政府作为中心机构，通过调控发放货币，让市场在变化中维持一个相对稳定的状态。而去中心化的数字货币，到现在为止还难以做到这一点。这些数字货币大部分都有固定的数量、固定的产生规律等，这些固定化的模式，在目前的状况下都无法通过调整货币的发放，来应对变化无常的市场需求。</a:t>
            </a:r>
            <a:endParaRPr lang="zh-CN" altLang="en-US" dirty="0"/>
          </a:p>
          <a:p>
            <a:r>
              <a:rPr lang="zh-CN" altLang="en-US" dirty="0"/>
              <a:t>      因此，对外界的监管是数字资产目前存在的最大盲点。正因为数字资产的去中心化的结构，导致了它自身的调节机构对外界环境变化感应的缺陷，所以它就不能针对外界市场的供求变化，进行相应的发行调整。</a:t>
            </a:r>
            <a:endParaRPr lang="zh-CN" altLang="en-US" dirty="0"/>
          </a:p>
        </p:txBody>
      </p:sp>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数字资产的不足</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 y="1293165"/>
            <a:ext cx="12192000" cy="1711349"/>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53509" y="2978075"/>
            <a:ext cx="1615440" cy="1615440"/>
          </a:xfrm>
          <a:prstGeom prst="ellipse">
            <a:avLst/>
          </a:prstGeom>
          <a:solidFill>
            <a:srgbClr val="023D7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区块链</a:t>
            </a:r>
            <a:endParaRPr lang="zh-CN" altLang="en-US" sz="2400" b="1">
              <a:latin typeface="微软雅黑" panose="020B0503020204020204" pitchFamily="34" charset="-122"/>
              <a:ea typeface="微软雅黑" panose="020B0503020204020204" pitchFamily="34" charset="-122"/>
            </a:endParaRPr>
          </a:p>
        </p:txBody>
      </p:sp>
      <p:sp>
        <p:nvSpPr>
          <p:cNvPr id="6" name="椭圆 5"/>
          <p:cNvSpPr/>
          <p:nvPr/>
        </p:nvSpPr>
        <p:spPr>
          <a:xfrm>
            <a:off x="3778549" y="1636955"/>
            <a:ext cx="1219200" cy="1219200"/>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公有链</a:t>
            </a:r>
            <a:endParaRPr lang="zh-CN" altLang="en-US" sz="1600" b="1" dirty="0">
              <a:latin typeface="微软雅黑" panose="020B0503020204020204" pitchFamily="34" charset="-122"/>
              <a:ea typeface="微软雅黑" panose="020B0503020204020204" pitchFamily="34" charset="-122"/>
            </a:endParaRPr>
          </a:p>
        </p:txBody>
      </p:sp>
      <p:sp>
        <p:nvSpPr>
          <p:cNvPr id="7" name="椭圆 6"/>
          <p:cNvSpPr/>
          <p:nvPr/>
        </p:nvSpPr>
        <p:spPr>
          <a:xfrm>
            <a:off x="4572299" y="3176195"/>
            <a:ext cx="1219200" cy="1219200"/>
          </a:xfrm>
          <a:prstGeom prst="ellipse">
            <a:avLst/>
          </a:prstGeom>
          <a:solidFill>
            <a:srgbClr val="00B0F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私有链</a:t>
            </a:r>
            <a:endParaRPr lang="zh-CN" altLang="en-US" sz="1600" b="1">
              <a:latin typeface="微软雅黑" panose="020B0503020204020204" pitchFamily="34" charset="-122"/>
              <a:ea typeface="微软雅黑" panose="020B0503020204020204" pitchFamily="34" charset="-122"/>
            </a:endParaRPr>
          </a:p>
        </p:txBody>
      </p:sp>
      <p:sp>
        <p:nvSpPr>
          <p:cNvPr id="8" name="椭圆 7"/>
          <p:cNvSpPr/>
          <p:nvPr/>
        </p:nvSpPr>
        <p:spPr>
          <a:xfrm>
            <a:off x="3786804" y="4817035"/>
            <a:ext cx="1219200" cy="1219200"/>
          </a:xfrm>
          <a:prstGeom prst="ellipse">
            <a:avLst/>
          </a:prstGeom>
          <a:solidFill>
            <a:schemeClr val="accent6">
              <a:lumMod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联盟链</a:t>
            </a:r>
            <a:endParaRPr lang="zh-CN" altLang="en-US" sz="1600" b="1">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2940349" y="2677720"/>
            <a:ext cx="1024890" cy="53721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3" idx="6"/>
            <a:endCxn id="7" idx="2"/>
          </p:cNvCxnSpPr>
          <p:nvPr/>
        </p:nvCxnSpPr>
        <p:spPr>
          <a:xfrm>
            <a:off x="3168949" y="3785795"/>
            <a:ext cx="1403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 idx="5"/>
            <a:endCxn id="8" idx="1"/>
          </p:cNvCxnSpPr>
          <p:nvPr/>
        </p:nvCxnSpPr>
        <p:spPr>
          <a:xfrm>
            <a:off x="2932094" y="4356660"/>
            <a:ext cx="1033145" cy="63881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52129" y="1756970"/>
            <a:ext cx="5355142" cy="680058"/>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b="1" spc="150">
                <a:solidFill>
                  <a:schemeClr val="tx1"/>
                </a:solidFill>
                <a:uFillTx/>
                <a:latin typeface="Arial" panose="020B0604020202020204" pitchFamily="34" charset="0"/>
                <a:ea typeface="微软雅黑" panose="020B0503020204020204" pitchFamily="34" charset="-122"/>
              </a:rPr>
              <a:t>允许任何人阅读、彻底去中心化</a:t>
            </a:r>
            <a:endParaRPr lang="zh-CN" altLang="en-US" b="1" spc="150">
              <a:solidFill>
                <a:schemeClr val="tx1"/>
              </a:solidFill>
              <a:uFillTx/>
              <a:latin typeface="Arial" panose="020B0604020202020204" pitchFamily="34" charset="0"/>
              <a:ea typeface="微软雅黑" panose="020B0503020204020204" pitchFamily="34" charset="-122"/>
            </a:endParaRPr>
          </a:p>
          <a:p>
            <a:pPr marL="342900" indent="-342900" algn="just">
              <a:lnSpc>
                <a:spcPct val="110000"/>
              </a:lnSpc>
              <a:buFont typeface="Arial" panose="020B0604020202020204" pitchFamily="34" charset="0"/>
              <a:buChar char="•"/>
            </a:pPr>
            <a:r>
              <a:rPr lang="zh-CN" altLang="en-US" b="1" spc="150">
                <a:solidFill>
                  <a:schemeClr val="tx1"/>
                </a:solidFill>
                <a:uFillTx/>
                <a:latin typeface="Arial" panose="020B0604020202020204" pitchFamily="34" charset="0"/>
                <a:ea typeface="微软雅黑" panose="020B0503020204020204" pitchFamily="34" charset="-122"/>
              </a:rPr>
              <a:t>任何人均可自由参加和退出</a:t>
            </a:r>
            <a:endParaRPr lang="zh-CN" altLang="en-US" b="1" spc="150">
              <a:solidFill>
                <a:schemeClr val="tx1"/>
              </a:solidFill>
              <a:uFillTx/>
              <a:latin typeface="Arial" panose="020B0604020202020204" pitchFamily="34" charset="0"/>
              <a:ea typeface="微软雅黑" panose="020B0503020204020204" pitchFamily="34" charset="-122"/>
            </a:endParaRPr>
          </a:p>
        </p:txBody>
      </p:sp>
      <p:sp>
        <p:nvSpPr>
          <p:cNvPr id="13" name="文本框 12"/>
          <p:cNvSpPr txBox="1"/>
          <p:nvPr/>
        </p:nvSpPr>
        <p:spPr>
          <a:xfrm>
            <a:off x="6244890" y="3304465"/>
            <a:ext cx="4198994" cy="902970"/>
          </a:xfrm>
          <a:prstGeom prst="rect">
            <a:avLst/>
          </a:prstGeom>
          <a:noFill/>
        </p:spPr>
        <p:txBody>
          <a:bodyPr wrap="square" rtlCol="0">
            <a:spAutoFit/>
          </a:bodyPr>
          <a:lstStyle/>
          <a:p>
            <a:pPr marL="342900" indent="-342900" algn="just">
              <a:lnSpc>
                <a:spcPct val="110000"/>
              </a:lnSpc>
              <a:buClrTx/>
              <a:buSzTx/>
              <a:buFont typeface="Arial" panose="020B0604020202020204" pitchFamily="34" charset="0"/>
              <a:buChar char="•"/>
            </a:pPr>
            <a:r>
              <a:rPr lang="zh-CN" altLang="en-US" sz="1600" b="1" spc="150" dirty="0">
                <a:solidFill>
                  <a:schemeClr val="tx1"/>
                </a:solidFill>
                <a:uFillTx/>
                <a:latin typeface="Arial" panose="020B0604020202020204" pitchFamily="34" charset="0"/>
                <a:ea typeface="微软雅黑" panose="020B0503020204020204" pitchFamily="34" charset="-122"/>
              </a:rPr>
              <a:t>仅单独个体或机构享有该区块链的使用权和控制权</a:t>
            </a:r>
            <a:endParaRPr lang="zh-CN" altLang="en-US" sz="1600" b="1" spc="150" dirty="0">
              <a:solidFill>
                <a:schemeClr val="tx1"/>
              </a:solidFill>
              <a:uFillTx/>
              <a:latin typeface="Arial" panose="020B0604020202020204" pitchFamily="34" charset="0"/>
              <a:ea typeface="微软雅黑" panose="020B0503020204020204" pitchFamily="34" charset="-122"/>
            </a:endParaRPr>
          </a:p>
          <a:p>
            <a:pPr marL="342900" indent="-342900" algn="just">
              <a:lnSpc>
                <a:spcPct val="110000"/>
              </a:lnSpc>
              <a:buClrTx/>
              <a:buSzTx/>
              <a:buFont typeface="Arial" panose="020B0604020202020204" pitchFamily="34" charset="0"/>
              <a:buChar char="•"/>
            </a:pPr>
            <a:r>
              <a:rPr lang="zh-CN" altLang="en-US" sz="1600" b="1" spc="150" dirty="0">
                <a:solidFill>
                  <a:schemeClr val="tx1"/>
                </a:solidFill>
                <a:uFillTx/>
                <a:latin typeface="Arial" panose="020B0604020202020204" pitchFamily="34" charset="0"/>
                <a:ea typeface="微软雅黑" panose="020B0503020204020204" pitchFamily="34" charset="-122"/>
              </a:rPr>
              <a:t>权利完全控制在一个组织中</a:t>
            </a:r>
            <a:endParaRPr lang="zh-CN" altLang="en-US" sz="1600" b="1" spc="150" dirty="0">
              <a:solidFill>
                <a:schemeClr val="tx1"/>
              </a:solidFill>
              <a:uFillTx/>
              <a:latin typeface="Arial" panose="020B0604020202020204" pitchFamily="34" charset="0"/>
              <a:ea typeface="微软雅黑" panose="020B0503020204020204" pitchFamily="34" charset="-122"/>
            </a:endParaRPr>
          </a:p>
        </p:txBody>
      </p:sp>
      <p:sp>
        <p:nvSpPr>
          <p:cNvPr id="14" name="文本框 13"/>
          <p:cNvSpPr txBox="1"/>
          <p:nvPr/>
        </p:nvSpPr>
        <p:spPr>
          <a:xfrm>
            <a:off x="5555279" y="4995470"/>
            <a:ext cx="4888605" cy="902970"/>
          </a:xfrm>
          <a:prstGeom prst="rect">
            <a:avLst/>
          </a:prstGeom>
          <a:noFill/>
        </p:spPr>
        <p:txBody>
          <a:bodyPr wrap="square" rtlCol="0">
            <a:spAutoFit/>
          </a:bodyPr>
          <a:lstStyle/>
          <a:p>
            <a:pPr marL="342900" indent="-342900" algn="just">
              <a:lnSpc>
                <a:spcPct val="110000"/>
              </a:lnSpc>
              <a:buClrTx/>
              <a:buSzTx/>
              <a:buFont typeface="Arial" panose="020B0604020202020204" pitchFamily="34" charset="0"/>
              <a:buChar char="•"/>
            </a:pPr>
            <a:r>
              <a:rPr lang="zh-CN" altLang="en-US" sz="1600" b="1" spc="150">
                <a:solidFill>
                  <a:schemeClr val="tx1"/>
                </a:solidFill>
                <a:uFillTx/>
                <a:latin typeface="Arial" panose="020B0604020202020204" pitchFamily="34" charset="0"/>
                <a:ea typeface="微软雅黑" panose="020B0503020204020204" pitchFamily="34" charset="-122"/>
              </a:rPr>
              <a:t>介于公有链和私有链之间，由一定数量的特定成员组成</a:t>
            </a:r>
            <a:endParaRPr lang="zh-CN" altLang="en-US" sz="1600" b="1" spc="150">
              <a:solidFill>
                <a:schemeClr val="tx1"/>
              </a:solidFill>
              <a:uFillTx/>
              <a:latin typeface="Arial" panose="020B0604020202020204" pitchFamily="34" charset="0"/>
              <a:ea typeface="微软雅黑" panose="020B0503020204020204" pitchFamily="34" charset="-122"/>
            </a:endParaRPr>
          </a:p>
          <a:p>
            <a:pPr marL="342900" indent="-342900" algn="just">
              <a:lnSpc>
                <a:spcPct val="110000"/>
              </a:lnSpc>
              <a:buClrTx/>
              <a:buSzTx/>
              <a:buFont typeface="Arial" panose="020B0604020202020204" pitchFamily="34" charset="0"/>
              <a:buChar char="•"/>
            </a:pPr>
            <a:r>
              <a:rPr lang="zh-CN" altLang="en-US" sz="1600" b="1" spc="150">
                <a:solidFill>
                  <a:schemeClr val="tx1"/>
                </a:solidFill>
                <a:uFillTx/>
                <a:latin typeface="Arial" panose="020B0604020202020204" pitchFamily="34" charset="0"/>
                <a:ea typeface="微软雅黑" panose="020B0503020204020204" pitchFamily="34" charset="-122"/>
              </a:rPr>
              <a:t>加入和退出需要经过联盟授权</a:t>
            </a:r>
            <a:endParaRPr lang="zh-CN" altLang="en-US" sz="1600" b="1" spc="150">
              <a:solidFill>
                <a:schemeClr val="tx1"/>
              </a:solidFill>
              <a:uFillTx/>
              <a:latin typeface="Arial" panose="020B0604020202020204" pitchFamily="34" charset="0"/>
              <a:ea typeface="微软雅黑" panose="020B0503020204020204" pitchFamily="34" charset="-122"/>
            </a:endParaRPr>
          </a:p>
        </p:txBody>
      </p:sp>
      <p:sp>
        <p:nvSpPr>
          <p:cNvPr id="20" name="标题 1"/>
          <p:cNvSpPr>
            <a:spLocks noGrp="1"/>
          </p:cNvSpPr>
          <p:nvPr/>
        </p:nvSpPr>
        <p:spPr>
          <a:xfrm>
            <a:off x="608400" y="60840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t>区块链分类</a:t>
            </a:r>
          </a:p>
        </p:txBody>
      </p:sp>
      <p:pic>
        <p:nvPicPr>
          <p:cNvPr id="15" name="图片 14" descr="J84`I@2ZF%$(]6X2[`[(KRY"/>
          <p:cNvPicPr>
            <a:picLocks noChangeAspect="1"/>
          </p:cNvPicPr>
          <p:nvPr/>
        </p:nvPicPr>
        <p:blipFill>
          <a:blip r:embed="rId1"/>
          <a:stretch>
            <a:fillRect/>
          </a:stretch>
        </p:blipFill>
        <p:spPr>
          <a:xfrm>
            <a:off x="9902825" y="168011"/>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blinds(horizontal)">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linds(horizontal)">
                                      <p:cBhvr>
                                        <p:cTn id="23" dur="500"/>
                                        <p:tgtEl>
                                          <p:spTgt spid="14">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linds(horizontal)">
                                      <p:cBhvr>
                                        <p:cTn id="2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6587" y="3485092"/>
            <a:ext cx="11682730" cy="3139321"/>
          </a:xfrm>
          <a:prstGeom prst="rect">
            <a:avLst/>
          </a:prstGeom>
          <a:noFill/>
        </p:spPr>
        <p:txBody>
          <a:bodyPr wrap="square" rtlCol="0">
            <a:spAutoFit/>
          </a:bodyPr>
          <a:lstStyle/>
          <a:p>
            <a:r>
              <a:rPr lang="zh-CN" altLang="en-US" b="1" dirty="0"/>
              <a:t>3.匿名性与开放性问题</a:t>
            </a:r>
            <a:endParaRPr lang="en-US" altLang="zh-CN" b="1" dirty="0"/>
          </a:p>
          <a:p>
            <a:endParaRPr lang="zh-CN" altLang="en-US" b="1" dirty="0"/>
          </a:p>
          <a:p>
            <a:r>
              <a:rPr lang="zh-CN" altLang="en-US" dirty="0"/>
              <a:t>       由于区块链技术的应用，数字资产在交易、支付的过程中同时存在着匿名性和开放性的特点。虽然匿名性和开放性在某种程度上保护了数字货币钱包用户的账户身份，但是也为企业间谍、网络犯罪提供了方便。间谍和犯罪者可以利用开放性的特点，套取他们想要的信息，再利用匿名性的特点隐藏他们的身份。他们将资源诈骗到手后，让其他人在调查中无从下手。</a:t>
            </a:r>
            <a:endParaRPr lang="zh-CN" altLang="en-US" dirty="0"/>
          </a:p>
          <a:p>
            <a:r>
              <a:rPr lang="zh-CN" altLang="en-US" dirty="0"/>
              <a:t>      甚至，在黑客们发动网络战争的时候，敌人也可以利用匿名性和开放性窃取相应的资源。而网络战争往往会发生在国家之间，涉及军事、国家安全等各个方面。</a:t>
            </a:r>
            <a:endParaRPr lang="zh-CN" altLang="en-US" dirty="0"/>
          </a:p>
          <a:p>
            <a:r>
              <a:rPr lang="zh-CN" altLang="en-US" dirty="0"/>
              <a:t>     数字资产的匿名性和开放性，为黑客的入侵提供了绝佳的机会。一旦目前的数字资产成为正常的流通货币，并遭到了黑客的攻击，那么国家的经济命脉就会遭到巨大的打击，甚至整个国家的经济体系都会随之崩溃。因此，匿名性和开放性的问题成为数字资产发展中较为严重的问题。</a:t>
            </a:r>
            <a:endParaRPr lang="zh-CN" altLang="en-US" dirty="0"/>
          </a:p>
        </p:txBody>
      </p:sp>
      <p:sp>
        <p:nvSpPr>
          <p:cNvPr id="6" name="文本框 5"/>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数字资产的不足</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 y="1293165"/>
            <a:ext cx="12192000" cy="1711349"/>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000" y="3786051"/>
            <a:ext cx="11548745" cy="2123658"/>
          </a:xfrm>
          <a:prstGeom prst="rect">
            <a:avLst/>
          </a:prstGeom>
          <a:noFill/>
        </p:spPr>
        <p:txBody>
          <a:bodyPr wrap="square" rtlCol="0">
            <a:spAutoFit/>
          </a:bodyPr>
          <a:lstStyle/>
          <a:p>
            <a:r>
              <a:rPr lang="zh-CN" altLang="en-US" b="1" dirty="0"/>
              <a:t>4.衍生速度过快</a:t>
            </a:r>
            <a:endParaRPr lang="en-US" altLang="zh-CN" b="1" dirty="0"/>
          </a:p>
          <a:p>
            <a:endParaRPr lang="zh-CN" altLang="en-US" b="1" dirty="0"/>
          </a:p>
          <a:p>
            <a:r>
              <a:rPr lang="zh-CN" altLang="en-US" sz="1600" dirty="0"/>
              <a:t>       从2008年区块链技术诞生开始，到现今各种数字资产的陆续发布，间隔不到十年的时间。然而在如此短暂的时间里，就已经产生了600多种数字资产。</a:t>
            </a:r>
            <a:endParaRPr lang="en-US" altLang="zh-CN" sz="1600" dirty="0"/>
          </a:p>
          <a:p>
            <a:r>
              <a:rPr lang="en-US" altLang="zh-CN" sz="1600" dirty="0"/>
              <a:t>       </a:t>
            </a:r>
            <a:r>
              <a:rPr lang="zh-CN" altLang="en-US" sz="1600" dirty="0"/>
              <a:t>一方面，如此大量的数字资产种类，让数字资产之间形成了竞争关系。优胜劣汰成为筛选不同数字资产的重要法则。大多数数字资产只是昙花一现，最后只有很少一部分数字资产拥有了固定的玩家。</a:t>
            </a:r>
            <a:endParaRPr lang="zh-CN" altLang="en-US" sz="1600" dirty="0"/>
          </a:p>
          <a:p>
            <a:r>
              <a:rPr lang="zh-CN" altLang="en-US" sz="1600" dirty="0"/>
              <a:t>       另一方面，在底层技术还不够完善的情况下，作为上层的数字资产发展得太快，在往后的应用中就会出现许多不稳定的现象。作为数字资产底层的区块链技术，到目前为止，并不是一个足够牢固的根基，不足以支撑庞大的数字资产上层。</a:t>
            </a:r>
            <a:endParaRPr lang="en-US" altLang="zh-CN" sz="1600" dirty="0"/>
          </a:p>
        </p:txBody>
      </p:sp>
      <p:sp>
        <p:nvSpPr>
          <p:cNvPr id="5" name="文本框 4"/>
          <p:cNvSpPr txBox="1"/>
          <p:nvPr/>
        </p:nvSpPr>
        <p:spPr>
          <a:xfrm>
            <a:off x="330835" y="345440"/>
            <a:ext cx="8712835" cy="645160"/>
          </a:xfrm>
          <a:prstGeom prst="rect">
            <a:avLst/>
          </a:prstGeom>
          <a:noFill/>
        </p:spPr>
        <p:txBody>
          <a:bodyPr wrap="square" rtlCol="0">
            <a:spAutoFit/>
          </a:bodyPr>
          <a:lstStyle/>
          <a:p>
            <a:r>
              <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rPr>
              <a:t>数字资产的不足</a:t>
            </a:r>
            <a:endParaRPr lang="zh-CN" altLang="en-US" sz="3600" b="1" spc="300" dirty="0">
              <a:solidFill>
                <a:schemeClr val="tx1">
                  <a:lumMod val="85000"/>
                  <a:lumOff val="15000"/>
                </a:schemeClr>
              </a:solidFill>
              <a:latin typeface="Arial" panose="020B0604020202020204" pitchFamily="34" charset="0"/>
              <a:ea typeface="微软雅黑" panose="020B0503020204020204" pitchFamily="34" charset="-122"/>
              <a:cs typeface="+mj-cs"/>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 y="1293165"/>
            <a:ext cx="12192000" cy="1711349"/>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52827" y="333621"/>
            <a:ext cx="8782689" cy="64790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lstStyle/>
          <a:p>
            <a:pPr marL="0" lvl="1" eaLnBrk="0" fontAlgn="base" hangingPunct="0">
              <a:lnSpc>
                <a:spcPct val="120000"/>
              </a:lnSpc>
              <a:spcAft>
                <a:spcPts val="600"/>
              </a:spcAft>
              <a:buClr>
                <a:srgbClr val="324078"/>
              </a:buClr>
              <a:buSzPct val="70000"/>
              <a:defRPr/>
            </a:pPr>
            <a:r>
              <a:rPr lang="zh-CN" altLang="en-US" sz="3600" b="1" kern="0" dirty="0">
                <a:solidFill>
                  <a:schemeClr val="tx2"/>
                </a:solidFill>
                <a:latin typeface="微软雅黑" panose="020B0503020204020204" pitchFamily="34" charset="-122"/>
                <a:ea typeface="微软雅黑" panose="020B0503020204020204" pitchFamily="34" charset="-122"/>
              </a:rPr>
              <a:t>数字货币分类</a:t>
            </a:r>
            <a:endParaRPr lang="en-US" altLang="zh-CN" sz="3600" b="1" kern="0" dirty="0">
              <a:solidFill>
                <a:schemeClr val="tx2"/>
              </a:solidFill>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410033" y="981524"/>
          <a:ext cx="11371932" cy="54711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2147482613"/>
          <p:cNvGraphicFramePr>
            <a:graphicFrameLocks noChangeAspect="1"/>
          </p:cNvGraphicFramePr>
          <p:nvPr/>
        </p:nvGraphicFramePr>
        <p:xfrm>
          <a:off x="1268095" y="1164260"/>
          <a:ext cx="9655810" cy="1800860"/>
        </p:xfrm>
        <a:graphic>
          <a:graphicData uri="http://schemas.openxmlformats.org/presentationml/2006/ole">
            <mc:AlternateContent xmlns:mc="http://schemas.openxmlformats.org/markup-compatibility/2006">
              <mc:Choice xmlns:v="urn:schemas-microsoft-com:vml" Requires="v">
                <p:oleObj spid="_x0000_s8208" name="" r:id="rId1" imgW="8534400" imgH="1583055" progId="Visio.Drawing.15">
                  <p:embed/>
                </p:oleObj>
              </mc:Choice>
              <mc:Fallback>
                <p:oleObj name="" r:id="rId1" imgW="8534400" imgH="1583055" progId="Visio.Drawing.15">
                  <p:embed/>
                  <p:pic>
                    <p:nvPicPr>
                      <p:cNvPr id="0" name="图片 3075"/>
                      <p:cNvPicPr/>
                      <p:nvPr/>
                    </p:nvPicPr>
                    <p:blipFill>
                      <a:blip r:embed="rId2"/>
                      <a:stretch>
                        <a:fillRect/>
                      </a:stretch>
                    </p:blipFill>
                    <p:spPr>
                      <a:xfrm>
                        <a:off x="1268095" y="1164260"/>
                        <a:ext cx="9655810" cy="1800860"/>
                      </a:xfrm>
                      <a:prstGeom prst="rect">
                        <a:avLst/>
                      </a:prstGeom>
                      <a:noFill/>
                      <a:ln w="38100">
                        <a:noFill/>
                        <a:miter/>
                      </a:ln>
                    </p:spPr>
                  </p:pic>
                </p:oleObj>
              </mc:Fallback>
            </mc:AlternateContent>
          </a:graphicData>
        </a:graphic>
      </p:graphicFrame>
      <p:sp>
        <p:nvSpPr>
          <p:cNvPr id="3" name="文本框 2"/>
          <p:cNvSpPr txBox="1"/>
          <p:nvPr/>
        </p:nvSpPr>
        <p:spPr>
          <a:xfrm>
            <a:off x="556260" y="3336926"/>
            <a:ext cx="11079480" cy="1477328"/>
          </a:xfrm>
          <a:prstGeom prst="rect">
            <a:avLst/>
          </a:prstGeom>
          <a:noFill/>
        </p:spPr>
        <p:txBody>
          <a:bodyPr wrap="square" rtlCol="0">
            <a:spAutoFit/>
          </a:bodyPr>
          <a:lstStyle/>
          <a:p>
            <a:r>
              <a:rPr lang="zh-CN" altLang="en-US" dirty="0"/>
              <a:t>       未来数字货币最终要达到的目标是，在互联网中合法流通。虽然数字货币的发展优势大于一般意义上的货币，但是由于目前数字货币存在着许多不稳定的因素，因此大多数国家对于数字货币的正式发行都持有保守的态度。站在国家的角度综观目前的数字货币市场，虽然比特币、莱特币等数字货币都在一定程度上获得了成功，但是这些数字货币无一例外都没有获得法律上的承认。因此，</a:t>
            </a:r>
            <a:r>
              <a:rPr lang="zh-CN" altLang="en-US" b="1" dirty="0"/>
              <a:t>法定数字货币是未来数字货币的最终形态</a:t>
            </a:r>
            <a:r>
              <a:rPr lang="zh-CN" altLang="en-US" dirty="0"/>
              <a:t>。</a:t>
            </a:r>
            <a:endParaRPr lang="zh-CN" altLang="en-US" dirty="0"/>
          </a:p>
        </p:txBody>
      </p:sp>
      <p:sp>
        <p:nvSpPr>
          <p:cNvPr id="4" name="矩形 3"/>
          <p:cNvSpPr/>
          <p:nvPr/>
        </p:nvSpPr>
        <p:spPr>
          <a:xfrm>
            <a:off x="977797" y="5036522"/>
            <a:ext cx="10038893" cy="1200329"/>
          </a:xfrm>
          <a:prstGeom prst="rect">
            <a:avLst/>
          </a:prstGeom>
          <a:ln w="12700">
            <a:solidFill>
              <a:schemeClr val="accent1"/>
            </a:solidFill>
          </a:ln>
        </p:spPr>
        <p:txBody>
          <a:bodyPr wrap="square">
            <a:spAutoFit/>
          </a:bodyPr>
          <a:lstStyle/>
          <a:p>
            <a:r>
              <a:rPr lang="zh-CN" altLang="en-US" dirty="0"/>
              <a:t>在2016年6月24日召开的首届大数据金融论坛上，央行调查统计司司长对于中国的数字货币给出了相应的解释∶“首先，数字货币由央行发行，</a:t>
            </a:r>
            <a:r>
              <a:rPr lang="zh-CN" altLang="en-US" dirty="0">
                <a:solidFill>
                  <a:srgbClr val="FF0000"/>
                </a:solidFill>
              </a:rPr>
              <a:t>不是去中心化</a:t>
            </a:r>
            <a:r>
              <a:rPr lang="zh-CN" altLang="en-US" dirty="0"/>
              <a:t>；其次，与现有电子形式的本位币（主币，由国家垄断发行）不同，未来的央行数字货币将可能是基于区块链技术、具有分散式账薄特点的本位币；最后，未来的央行数字货币可实现"点对点"支付结算，不需要借助第三方中心化机构。</a:t>
            </a:r>
            <a:endParaRPr lang="zh-CN" altLang="en-US" dirty="0"/>
          </a:p>
        </p:txBody>
      </p:sp>
      <p:sp>
        <p:nvSpPr>
          <p:cNvPr id="5" name="日期占位符 4"/>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286131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区块链——供应链金融</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pic>
        <p:nvPicPr>
          <p:cNvPr id="10242" name="Picture 2" descr="https://wiki.mbalib.com/w/images/0/03/%E4%B8%80%E4%B8%AA%E5%85%B8%E5%9E%8B%E7%9A%84%E4%BE%9B%E5%BA%94%E9%93%B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7629" y="1051175"/>
            <a:ext cx="6933536" cy="520015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42719" y="1207719"/>
            <a:ext cx="4344533" cy="1569660"/>
          </a:xfrm>
          <a:prstGeom prst="rect">
            <a:avLst/>
          </a:prstGeom>
          <a:noFill/>
        </p:spPr>
        <p:txBody>
          <a:bodyPr wrap="square" rtlCol="0">
            <a:spAutoFit/>
          </a:bodyPr>
          <a:lstStyle/>
          <a:p>
            <a:r>
              <a:rPr lang="zh-CN" altLang="en-US" sz="2400" b="1" dirty="0"/>
              <a:t>供应链  </a:t>
            </a:r>
            <a:r>
              <a:rPr lang="zh-CN" altLang="en-US" dirty="0"/>
              <a:t>指围绕核心企业，从配套零件开始，制成中间产品以及最终产品，最后由销售网络把产品送到消费者手中的、将供应商，制造商，分销商直到最终用户连成一个整体的功能网链结构。</a:t>
            </a:r>
            <a:endParaRPr lang="zh-CN" altLang="en-US" dirty="0"/>
          </a:p>
        </p:txBody>
      </p:sp>
      <p:sp>
        <p:nvSpPr>
          <p:cNvPr id="6" name="文本框 5"/>
          <p:cNvSpPr txBox="1"/>
          <p:nvPr/>
        </p:nvSpPr>
        <p:spPr>
          <a:xfrm>
            <a:off x="342719" y="2854828"/>
            <a:ext cx="4344533" cy="1569660"/>
          </a:xfrm>
          <a:prstGeom prst="rect">
            <a:avLst/>
          </a:prstGeom>
          <a:noFill/>
        </p:spPr>
        <p:txBody>
          <a:bodyPr wrap="square" rtlCol="0">
            <a:spAutoFit/>
          </a:bodyPr>
          <a:lstStyle/>
          <a:p>
            <a:r>
              <a:rPr lang="zh-CN" altLang="en-US" sz="2400" b="1" dirty="0"/>
              <a:t>供应链金融  </a:t>
            </a:r>
            <a:r>
              <a:rPr lang="zh-CN" altLang="en-US" dirty="0"/>
              <a:t>简单地说，就是银行将核心企业和上下游企业联系在一起提供灵活运用的金融产品和服务的一种融资模式，即把资金作为供应链的一个溶剂，增加其流动性。</a:t>
            </a:r>
            <a:endParaRPr lang="zh-CN" altLang="en-US" dirty="0"/>
          </a:p>
        </p:txBody>
      </p:sp>
      <p:pic>
        <p:nvPicPr>
          <p:cNvPr id="7" name="图片 6"/>
          <p:cNvPicPr>
            <a:picLocks noChangeAspect="1"/>
          </p:cNvPicPr>
          <p:nvPr/>
        </p:nvPicPr>
        <p:blipFill>
          <a:blip r:embed="rId2"/>
          <a:stretch>
            <a:fillRect/>
          </a:stretch>
        </p:blipFill>
        <p:spPr>
          <a:xfrm>
            <a:off x="393917" y="4501937"/>
            <a:ext cx="4344533" cy="2085869"/>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286131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区块链——供应链金融</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 name="矩形 1"/>
          <p:cNvSpPr/>
          <p:nvPr/>
        </p:nvSpPr>
        <p:spPr>
          <a:xfrm>
            <a:off x="465251" y="1186934"/>
            <a:ext cx="10650424" cy="1015663"/>
          </a:xfrm>
          <a:prstGeom prst="rect">
            <a:avLst/>
          </a:prstGeom>
        </p:spPr>
        <p:txBody>
          <a:bodyPr wrap="square">
            <a:spAutoFit/>
          </a:bodyPr>
          <a:lstStyle/>
          <a:p>
            <a:r>
              <a:rPr lang="zh-CN" altLang="zh-CN" sz="2000" b="1" dirty="0">
                <a:latin typeface="微软雅黑" panose="020B0503020204020204" pitchFamily="34" charset="-122"/>
                <a:ea typeface="微软雅黑" panose="020B0503020204020204" pitchFamily="34" charset="-122"/>
              </a:rPr>
              <a:t>供应链金融是商业银行信贷业务一个新兴领域。由于供应链金融容易引发信息不对称问题以及信用机制问题，加之多节点参与性以及信用标的非标准性，使其能够同区块链技术之间达到一种较好的融合。</a:t>
            </a:r>
            <a:endParaRPr lang="zh-CN" altLang="en-US" sz="2000" b="1" dirty="0">
              <a:latin typeface="微软雅黑" panose="020B0503020204020204" pitchFamily="34" charset="-122"/>
              <a:ea typeface="微软雅黑" panose="020B0503020204020204" pitchFamily="34" charset="-122"/>
            </a:endParaRPr>
          </a:p>
        </p:txBody>
      </p:sp>
      <p:pic>
        <p:nvPicPr>
          <p:cNvPr id="4" name="图片 3"/>
          <p:cNvPicPr/>
          <p:nvPr/>
        </p:nvPicPr>
        <p:blipFill>
          <a:blip r:embed="rId1"/>
          <a:stretch>
            <a:fillRect/>
          </a:stretch>
        </p:blipFill>
        <p:spPr>
          <a:xfrm>
            <a:off x="1807254" y="2202597"/>
            <a:ext cx="8425317" cy="4464903"/>
          </a:xfrm>
          <a:prstGeom prst="rect">
            <a:avLst/>
          </a:prstGeom>
        </p:spPr>
      </p:pic>
      <p:sp>
        <p:nvSpPr>
          <p:cNvPr id="3" name="日期占位符 2"/>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712835" cy="2861310"/>
          </a:xfrm>
          <a:prstGeom prst="rect">
            <a:avLst/>
          </a:prstGeom>
          <a:noFill/>
        </p:spPr>
        <p:txBody>
          <a:bodyPr wrap="square" rtlCol="0">
            <a:spAutoFit/>
          </a:bodyPr>
          <a:lstStyle/>
          <a:p>
            <a:r>
              <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rPr>
              <a:t>区块链——供应链金融</a:t>
            </a:r>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a:p>
            <a:endParaRPr lang="zh-CN" altLang="en-US" sz="3600" b="1" spc="300" dirty="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sp>
        <p:nvSpPr>
          <p:cNvPr id="2" name="文本框 1"/>
          <p:cNvSpPr txBox="1"/>
          <p:nvPr/>
        </p:nvSpPr>
        <p:spPr>
          <a:xfrm>
            <a:off x="330835" y="1242695"/>
            <a:ext cx="11207115" cy="2030095"/>
          </a:xfrm>
          <a:prstGeom prst="rect">
            <a:avLst/>
          </a:prstGeom>
          <a:noFill/>
        </p:spPr>
        <p:txBody>
          <a:bodyPr wrap="square" rtlCol="0">
            <a:spAutoFit/>
          </a:bodyPr>
          <a:lstStyle/>
          <a:p>
            <a:r>
              <a:rPr lang="zh-CN" altLang="en-US" dirty="0"/>
              <a:t>      供应链金融高度依赖人工成本，</a:t>
            </a:r>
            <a:r>
              <a:rPr lang="zh-CN" altLang="en-US" b="1" dirty="0">
                <a:solidFill>
                  <a:srgbClr val="FF0000"/>
                </a:solidFill>
              </a:rPr>
              <a:t>在业务处理中有大量的审阅、验证各种交易单据及纸质文件的环节，不但花费大量的时间及人力</a:t>
            </a:r>
            <a:r>
              <a:rPr lang="zh-CN" altLang="en-US" dirty="0"/>
              <a:t>，各个环节更是有人工操作失误的机会。</a:t>
            </a:r>
            <a:endParaRPr lang="en-US" altLang="zh-CN" dirty="0"/>
          </a:p>
          <a:p>
            <a:endParaRPr lang="en-US" altLang="zh-CN" dirty="0"/>
          </a:p>
          <a:p>
            <a:r>
              <a:rPr lang="en-US" altLang="zh-CN" dirty="0"/>
              <a:t>      </a:t>
            </a:r>
            <a:r>
              <a:rPr lang="zh-CN" altLang="en-US" dirty="0"/>
              <a:t>供应链金融能通过区块链减少人工成本、提高安全度及实现端到端透明化。未来通过区块链，供应链金融业务将能大幅减少人工的介入，将目前通过纸质作业的程序数字化。所有参与方（包括供货商、进货商、银行）都能使用一个去中心化的账本分享文件并在达到预定的时间和结果时自动进行支付，极大提高效率及减少人工交易可能造成的失误。</a:t>
            </a:r>
            <a:endParaRPr lang="zh-CN" altLang="en-US" dirty="0"/>
          </a:p>
        </p:txBody>
      </p:sp>
      <p:sp>
        <p:nvSpPr>
          <p:cNvPr id="3" name="文本框 2"/>
          <p:cNvSpPr txBox="1"/>
          <p:nvPr/>
        </p:nvSpPr>
        <p:spPr>
          <a:xfrm>
            <a:off x="330835" y="3662358"/>
            <a:ext cx="11207115" cy="1753235"/>
          </a:xfrm>
          <a:prstGeom prst="rect">
            <a:avLst/>
          </a:prstGeom>
          <a:noFill/>
        </p:spPr>
        <p:txBody>
          <a:bodyPr wrap="square" rtlCol="0">
            <a:spAutoFit/>
          </a:bodyPr>
          <a:lstStyle/>
          <a:p>
            <a:r>
              <a:rPr lang="zh-CN" altLang="en-US" dirty="0"/>
              <a:t>区块链在供应链金融的运用，主要基于以下三个方面：</a:t>
            </a:r>
            <a:r>
              <a:rPr lang="zh-CN" altLang="en-US" b="1" dirty="0"/>
              <a:t>可信数据、智能合约、交易确权</a:t>
            </a:r>
            <a:r>
              <a:rPr lang="zh-CN" altLang="en-US" dirty="0"/>
              <a:t>，形成</a:t>
            </a:r>
            <a:r>
              <a:rPr lang="en-US" altLang="zh-CN" dirty="0"/>
              <a:t>“</a:t>
            </a:r>
            <a:r>
              <a:rPr lang="zh-CN" altLang="en-US" dirty="0"/>
              <a:t>供应链金融</a:t>
            </a:r>
            <a:r>
              <a:rPr lang="en-US" altLang="zh-CN" dirty="0"/>
              <a:t>+</a:t>
            </a:r>
            <a:r>
              <a:rPr lang="zh-CN" altLang="en-US" dirty="0"/>
              <a:t>金融区块链</a:t>
            </a:r>
            <a:r>
              <a:rPr lang="en-US" altLang="zh-CN" dirty="0"/>
              <a:t>”</a:t>
            </a:r>
            <a:r>
              <a:rPr lang="zh-CN" altLang="en-US" dirty="0"/>
              <a:t>的运行模式。可以为供应链金融带来如下好处：</a:t>
            </a:r>
            <a:endParaRPr lang="zh-CN" altLang="en-US" dirty="0"/>
          </a:p>
          <a:p>
            <a:endParaRPr lang="zh-CN" altLang="en-US" dirty="0"/>
          </a:p>
          <a:p>
            <a:r>
              <a:rPr lang="zh-CN" altLang="en-US" dirty="0">
                <a:sym typeface="+mn-ea"/>
              </a:rPr>
              <a:t>（</a:t>
            </a:r>
            <a:r>
              <a:rPr lang="en-US" altLang="zh-CN" dirty="0">
                <a:sym typeface="+mn-ea"/>
              </a:rPr>
              <a:t>1</a:t>
            </a:r>
            <a:r>
              <a:rPr lang="zh-CN" altLang="en-US" dirty="0">
                <a:sym typeface="+mn-ea"/>
              </a:rPr>
              <a:t>）提升数据可信化程度</a:t>
            </a:r>
            <a:endParaRPr lang="zh-CN" altLang="en-US" dirty="0"/>
          </a:p>
          <a:p>
            <a:r>
              <a:rPr lang="zh-CN" altLang="en-US" dirty="0">
                <a:sym typeface="+mn-ea"/>
              </a:rPr>
              <a:t>（</a:t>
            </a:r>
            <a:r>
              <a:rPr lang="en-US" altLang="zh-CN" dirty="0">
                <a:sym typeface="+mn-ea"/>
              </a:rPr>
              <a:t>2</a:t>
            </a:r>
            <a:r>
              <a:rPr lang="zh-CN" altLang="en-US" dirty="0">
                <a:sym typeface="+mn-ea"/>
              </a:rPr>
              <a:t>）区块链智能合约自动成交</a:t>
            </a:r>
            <a:endParaRPr lang="zh-CN" altLang="en-US" dirty="0"/>
          </a:p>
          <a:p>
            <a:r>
              <a:rPr lang="zh-CN" altLang="en-US" dirty="0">
                <a:sym typeface="+mn-ea"/>
              </a:rPr>
              <a:t>（</a:t>
            </a:r>
            <a:r>
              <a:rPr lang="en-US" altLang="zh-CN" dirty="0">
                <a:sym typeface="+mn-ea"/>
              </a:rPr>
              <a:t>3</a:t>
            </a:r>
            <a:r>
              <a:rPr lang="zh-CN" altLang="en-US" dirty="0">
                <a:sym typeface="+mn-ea"/>
              </a:rPr>
              <a:t>）交易行为的自动实现</a:t>
            </a:r>
            <a:endParaRPr lang="en-US" altLang="zh-CN" dirty="0"/>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3355" y="360680"/>
            <a:ext cx="11944350" cy="521970"/>
          </a:xfrm>
          <a:prstGeom prst="rect">
            <a:avLst/>
          </a:prstGeom>
          <a:noFill/>
        </p:spPr>
        <p:txBody>
          <a:bodyPr wrap="square" rtlCol="0">
            <a:spAutoFit/>
          </a:bodyPr>
          <a:lstStyle/>
          <a:p>
            <a:r>
              <a:rPr lang="zh-CN" altLang="zh-CN" sz="2800" b="1">
                <a:solidFill>
                  <a:schemeClr val="tx1"/>
                </a:solidFill>
                <a:latin typeface="微软雅黑" panose="020B0503020204020204" pitchFamily="34" charset="-122"/>
                <a:ea typeface="微软雅黑" panose="020B0503020204020204" pitchFamily="34" charset="-122"/>
              </a:rPr>
              <a:t>通过区块链有效解决多级供应商在传统供应链金融模式下面临融资难的问题</a:t>
            </a:r>
            <a:endParaRPr lang="zh-CN" altLang="zh-CN" sz="28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344805" y="1393825"/>
            <a:ext cx="5017770" cy="3120390"/>
          </a:xfrm>
          <a:prstGeom prst="rect">
            <a:avLst/>
          </a:pr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3" name="圆角矩形 2"/>
          <p:cNvSpPr/>
          <p:nvPr/>
        </p:nvSpPr>
        <p:spPr>
          <a:xfrm>
            <a:off x="306070" y="4912360"/>
            <a:ext cx="11534140" cy="1391920"/>
          </a:xfrm>
          <a:prstGeom prst="roundRect">
            <a:avLst/>
          </a:pr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区块链去除了供应链金融行业</a:t>
            </a:r>
            <a:r>
              <a:rPr lang="en-US" altLang="zh-CN">
                <a:solidFill>
                  <a:schemeClr val="tx1"/>
                </a:solidFill>
                <a:latin typeface="微软雅黑" panose="020B0503020204020204" pitchFamily="34" charset="-122"/>
                <a:ea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rPr>
              <a:t>去伪存真</a:t>
            </a:r>
            <a:r>
              <a:rPr lang="en-US" altLang="zh-CN">
                <a:solidFill>
                  <a:schemeClr val="tx1"/>
                </a:solidFill>
                <a:latin typeface="微软雅黑" panose="020B0503020204020204" pitchFamily="34" charset="-122"/>
                <a:ea typeface="微软雅黑" panose="020B0503020204020204" pitchFamily="34" charset="-122"/>
              </a:rPr>
              <a:t>”</a:t>
            </a:r>
            <a:r>
              <a:rPr lang="zh-CN" altLang="en-US">
                <a:solidFill>
                  <a:schemeClr val="tx1"/>
                </a:solidFill>
                <a:latin typeface="微软雅黑" panose="020B0503020204020204" pitchFamily="34" charset="-122"/>
                <a:ea typeface="微软雅黑" panose="020B0503020204020204" pitchFamily="34" charset="-122"/>
              </a:rPr>
              <a:t>之痛，由于区块链的可追溯性，可以确保供应链中的每一步、商品的每一个部件都可以</a:t>
            </a:r>
            <a:r>
              <a:rPr lang="zh-CN" altLang="en-US">
                <a:solidFill>
                  <a:srgbClr val="FF0000"/>
                </a:solidFill>
                <a:latin typeface="微软雅黑" panose="020B0503020204020204" pitchFamily="34" charset="-122"/>
                <a:ea typeface="微软雅黑" panose="020B0503020204020204" pitchFamily="34" charset="-122"/>
              </a:rPr>
              <a:t>追溯</a:t>
            </a:r>
            <a:r>
              <a:rPr lang="zh-CN" altLang="en-US">
                <a:solidFill>
                  <a:schemeClr val="tx1"/>
                </a:solidFill>
                <a:latin typeface="微软雅黑" panose="020B0503020204020204" pitchFamily="34" charset="-122"/>
                <a:ea typeface="微软雅黑" panose="020B0503020204020204" pitchFamily="34" charset="-122"/>
              </a:rPr>
              <a:t>到出处。</a:t>
            </a:r>
            <a:endParaRPr lang="zh-CN" altLang="en-US">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区块链技术应用于供应链行业，可以建立去中心化，去信任的数据等级平台和交易系统，有助于减少乱象，便于监管并提高行业声誉。</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344805" y="1378585"/>
            <a:ext cx="5017770" cy="44323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供应链行业的痛点</a:t>
            </a:r>
            <a:endParaRPr lang="zh-CN" altLang="en-US" sz="2000" b="1">
              <a:latin typeface="微软雅黑" panose="020B0503020204020204" pitchFamily="34" charset="-122"/>
              <a:ea typeface="微软雅黑" panose="020B0503020204020204" pitchFamily="34" charset="-122"/>
            </a:endParaRPr>
          </a:p>
        </p:txBody>
      </p:sp>
      <p:sp>
        <p:nvSpPr>
          <p:cNvPr id="7" name="文本框 6"/>
          <p:cNvSpPr txBox="1"/>
          <p:nvPr/>
        </p:nvSpPr>
        <p:spPr>
          <a:xfrm>
            <a:off x="401320" y="1928495"/>
            <a:ext cx="3931285" cy="2414905"/>
          </a:xfrm>
          <a:prstGeom prst="rect">
            <a:avLst/>
          </a:prstGeom>
          <a:noFill/>
        </p:spPr>
        <p:txBody>
          <a:bodyPr wrap="square" rtlCol="0">
            <a:spAutoFit/>
          </a:bodyPr>
          <a:lstStyle/>
          <a:p>
            <a:pPr marL="342900" indent="-342900" algn="just">
              <a:lnSpc>
                <a:spcPct val="140000"/>
              </a:lnSpc>
              <a:buFont typeface="Wingdings" panose="05000000000000000000" charset="0"/>
              <a:buChar char="Ø"/>
            </a:pPr>
            <a:r>
              <a:rPr lang="zh-CN" altLang="zh-CN">
                <a:solidFill>
                  <a:schemeClr val="tx1"/>
                </a:solidFill>
                <a:latin typeface="微软雅黑" panose="020B0503020204020204" pitchFamily="34" charset="-122"/>
                <a:ea typeface="微软雅黑" panose="020B0503020204020204" pitchFamily="34" charset="-122"/>
              </a:rPr>
              <a:t>虚假贸易</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40000"/>
              </a:lnSpc>
              <a:buFont typeface="Wingdings" panose="05000000000000000000" charset="0"/>
              <a:buChar char="Ø"/>
            </a:pPr>
            <a:r>
              <a:rPr lang="zh-CN" altLang="zh-CN">
                <a:solidFill>
                  <a:schemeClr val="tx1"/>
                </a:solidFill>
                <a:latin typeface="微软雅黑" panose="020B0503020204020204" pitchFamily="34" charset="-122"/>
                <a:ea typeface="微软雅黑" panose="020B0503020204020204" pitchFamily="34" charset="-122"/>
              </a:rPr>
              <a:t>内幕交易</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40000"/>
              </a:lnSpc>
              <a:buFont typeface="Wingdings" panose="05000000000000000000" charset="0"/>
              <a:buChar char="Ø"/>
            </a:pPr>
            <a:r>
              <a:rPr lang="zh-CN" altLang="zh-CN">
                <a:solidFill>
                  <a:schemeClr val="tx1"/>
                </a:solidFill>
                <a:latin typeface="微软雅黑" panose="020B0503020204020204" pitchFamily="34" charset="-122"/>
                <a:ea typeface="微软雅黑" panose="020B0503020204020204" pitchFamily="34" charset="-122"/>
              </a:rPr>
              <a:t>商业欺诈</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40000"/>
              </a:lnSpc>
              <a:buFont typeface="Wingdings" panose="05000000000000000000" charset="0"/>
              <a:buChar char="Ø"/>
            </a:pPr>
            <a:r>
              <a:rPr lang="zh-CN" altLang="zh-CN" b="1">
                <a:solidFill>
                  <a:srgbClr val="FF0000"/>
                </a:solidFill>
                <a:latin typeface="微软雅黑" panose="020B0503020204020204" pitchFamily="34" charset="-122"/>
                <a:ea typeface="微软雅黑" panose="020B0503020204020204" pitchFamily="34" charset="-122"/>
              </a:rPr>
              <a:t>设立平台对赌</a:t>
            </a:r>
            <a:endParaRPr lang="zh-CN" altLang="zh-CN" b="1">
              <a:solidFill>
                <a:srgbClr val="FF0000"/>
              </a:solidFill>
              <a:latin typeface="微软雅黑" panose="020B0503020204020204" pitchFamily="34" charset="-122"/>
              <a:ea typeface="微软雅黑" panose="020B0503020204020204" pitchFamily="34" charset="-122"/>
            </a:endParaRPr>
          </a:p>
          <a:p>
            <a:pPr marL="342900" indent="-342900" algn="just">
              <a:lnSpc>
                <a:spcPct val="140000"/>
              </a:lnSpc>
              <a:buFont typeface="Wingdings" panose="05000000000000000000" charset="0"/>
              <a:buChar char="Ø"/>
            </a:pPr>
            <a:r>
              <a:rPr lang="zh-CN" altLang="zh-CN">
                <a:solidFill>
                  <a:schemeClr val="tx1"/>
                </a:solidFill>
                <a:latin typeface="微软雅黑" panose="020B0503020204020204" pitchFamily="34" charset="-122"/>
                <a:ea typeface="微软雅黑" panose="020B0503020204020204" pitchFamily="34" charset="-122"/>
              </a:rPr>
              <a:t>提单仓单重复质押</a:t>
            </a:r>
            <a:endParaRPr lang="zh-CN" altLang="zh-CN">
              <a:solidFill>
                <a:schemeClr val="tx1"/>
              </a:solidFill>
              <a:latin typeface="微软雅黑" panose="020B0503020204020204" pitchFamily="34" charset="-122"/>
              <a:ea typeface="微软雅黑" panose="020B0503020204020204" pitchFamily="34" charset="-122"/>
            </a:endParaRPr>
          </a:p>
          <a:p>
            <a:pPr marL="342900" indent="-342900" algn="just">
              <a:lnSpc>
                <a:spcPct val="140000"/>
              </a:lnSpc>
              <a:buFont typeface="Wingdings" panose="05000000000000000000" charset="0"/>
              <a:buChar char="Ø"/>
            </a:pPr>
            <a:r>
              <a:rPr lang="zh-CN" altLang="zh-CN">
                <a:solidFill>
                  <a:schemeClr val="tx1"/>
                </a:solidFill>
                <a:latin typeface="微软雅黑" panose="020B0503020204020204" pitchFamily="34" charset="-122"/>
                <a:ea typeface="微软雅黑" panose="020B0503020204020204" pitchFamily="34" charset="-122"/>
              </a:rPr>
              <a:t>篡改数据等</a:t>
            </a:r>
            <a:endParaRPr lang="zh-CN" altLang="zh-CN">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5946140" y="1422400"/>
            <a:ext cx="5798185" cy="2921000"/>
          </a:xfrm>
          <a:prstGeom prst="ellipse">
            <a:avLst/>
          </a:prstGeom>
          <a:solidFill>
            <a:schemeClr val="bg1"/>
          </a:solid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50" name="书本"/>
          <p:cNvSpPr/>
          <p:nvPr/>
        </p:nvSpPr>
        <p:spPr bwMode="auto">
          <a:xfrm>
            <a:off x="8516620" y="1928495"/>
            <a:ext cx="657860" cy="520065"/>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 name="文本框 8"/>
          <p:cNvSpPr txBox="1"/>
          <p:nvPr/>
        </p:nvSpPr>
        <p:spPr>
          <a:xfrm>
            <a:off x="7942580" y="2448560"/>
            <a:ext cx="1805305" cy="1614170"/>
          </a:xfrm>
          <a:prstGeom prst="rect">
            <a:avLst/>
          </a:prstGeom>
          <a:noFill/>
        </p:spPr>
        <p:txBody>
          <a:bodyPr wrap="square" rtlCol="0">
            <a:spAutoFit/>
          </a:bodyPr>
          <a:lstStyle/>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订单信息</a:t>
            </a:r>
            <a:endParaRPr lang="zh-CN" altLang="zh-CN" b="1">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应付帐确权</a:t>
            </a:r>
            <a:endParaRPr lang="zh-CN" altLang="zh-CN" b="1">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债权转让</a:t>
            </a:r>
            <a:endParaRPr lang="zh-CN" altLang="zh-CN" b="1">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资产分拆</a:t>
            </a:r>
            <a:endParaRPr lang="zh-CN" altLang="zh-CN" b="1">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b="1">
                <a:solidFill>
                  <a:srgbClr val="023D75"/>
                </a:solidFill>
                <a:latin typeface="微软雅黑" panose="020B0503020204020204" pitchFamily="34" charset="-122"/>
                <a:ea typeface="微软雅黑" panose="020B0503020204020204" pitchFamily="34" charset="-122"/>
              </a:rPr>
              <a:t>到期清分</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10" name="钱袋"/>
          <p:cNvSpPr/>
          <p:nvPr/>
        </p:nvSpPr>
        <p:spPr>
          <a:xfrm>
            <a:off x="7014845" y="1378585"/>
            <a:ext cx="474345" cy="489585"/>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手势"/>
          <p:cNvSpPr/>
          <p:nvPr/>
        </p:nvSpPr>
        <p:spPr bwMode="auto">
          <a:xfrm>
            <a:off x="10964545" y="1637665"/>
            <a:ext cx="779780" cy="627380"/>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手势"/>
          <p:cNvSpPr/>
          <p:nvPr/>
        </p:nvSpPr>
        <p:spPr bwMode="auto">
          <a:xfrm>
            <a:off x="10964545" y="3274695"/>
            <a:ext cx="779780" cy="627380"/>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金融"/>
          <p:cNvSpPr/>
          <p:nvPr/>
        </p:nvSpPr>
        <p:spPr bwMode="auto">
          <a:xfrm>
            <a:off x="5836285" y="3358515"/>
            <a:ext cx="520065" cy="459105"/>
          </a:xfrm>
          <a:custGeom>
            <a:avLst/>
            <a:gdLst>
              <a:gd name="T0" fmla="*/ 909607 w 3376612"/>
              <a:gd name="T1" fmla="*/ 1001215 h 3017837"/>
              <a:gd name="T2" fmla="*/ 782629 w 3376612"/>
              <a:gd name="T3" fmla="*/ 310845 h 3017837"/>
              <a:gd name="T4" fmla="*/ 502596 w 3376612"/>
              <a:gd name="T5" fmla="*/ 389348 h 3017837"/>
              <a:gd name="T6" fmla="*/ 297796 w 3376612"/>
              <a:gd name="T7" fmla="*/ 584260 h 3017837"/>
              <a:gd name="T8" fmla="*/ 206144 w 3376612"/>
              <a:gd name="T9" fmla="*/ 858571 h 3017837"/>
              <a:gd name="T10" fmla="*/ 256746 w 3376612"/>
              <a:gd name="T11" fmla="*/ 1148254 h 3017837"/>
              <a:gd name="T12" fmla="*/ 431543 w 3376612"/>
              <a:gd name="T13" fmla="*/ 1370926 h 3017837"/>
              <a:gd name="T14" fmla="*/ 693066 w 3376612"/>
              <a:gd name="T15" fmla="*/ 1488381 h 3017837"/>
              <a:gd name="T16" fmla="*/ 988475 w 3376612"/>
              <a:gd name="T17" fmla="*/ 1466442 h 3017837"/>
              <a:gd name="T18" fmla="*/ 1227756 w 3376612"/>
              <a:gd name="T19" fmla="*/ 1313616 h 3017837"/>
              <a:gd name="T20" fmla="*/ 1369266 w 3376612"/>
              <a:gd name="T21" fmla="*/ 1066617 h 3017837"/>
              <a:gd name="T22" fmla="*/ 1376431 w 3376612"/>
              <a:gd name="T23" fmla="*/ 770069 h 3017837"/>
              <a:gd name="T24" fmla="*/ 1246863 w 3376612"/>
              <a:gd name="T25" fmla="*/ 515608 h 3017837"/>
              <a:gd name="T26" fmla="*/ 1015642 w 3376612"/>
              <a:gd name="T27" fmla="*/ 351887 h 3017837"/>
              <a:gd name="T28" fmla="*/ 828754 w 3376612"/>
              <a:gd name="T29" fmla="*/ 106978 h 3017837"/>
              <a:gd name="T30" fmla="*/ 1025793 w 3376612"/>
              <a:gd name="T31" fmla="*/ 139513 h 3017837"/>
              <a:gd name="T32" fmla="*/ 1203425 w 3376612"/>
              <a:gd name="T33" fmla="*/ 216971 h 3017837"/>
              <a:gd name="T34" fmla="*/ 1355384 w 3376612"/>
              <a:gd name="T35" fmla="*/ 333381 h 3017837"/>
              <a:gd name="T36" fmla="*/ 1475398 w 3376612"/>
              <a:gd name="T37" fmla="*/ 482177 h 3017837"/>
              <a:gd name="T38" fmla="*/ 1557199 w 3376612"/>
              <a:gd name="T39" fmla="*/ 657539 h 3017837"/>
              <a:gd name="T40" fmla="*/ 1594217 w 3376612"/>
              <a:gd name="T41" fmla="*/ 852900 h 3017837"/>
              <a:gd name="T42" fmla="*/ 1581679 w 3376612"/>
              <a:gd name="T43" fmla="*/ 1055126 h 3017837"/>
              <a:gd name="T44" fmla="*/ 1521522 w 3376612"/>
              <a:gd name="T45" fmla="*/ 1241233 h 3017837"/>
              <a:gd name="T46" fmla="*/ 1419719 w 3376612"/>
              <a:gd name="T47" fmla="*/ 1404058 h 3017837"/>
              <a:gd name="T48" fmla="*/ 1283136 w 3376612"/>
              <a:gd name="T49" fmla="*/ 1537482 h 3017837"/>
              <a:gd name="T50" fmla="*/ 1117595 w 3376612"/>
              <a:gd name="T51" fmla="*/ 1635387 h 3017837"/>
              <a:gd name="T52" fmla="*/ 929363 w 3376612"/>
              <a:gd name="T53" fmla="*/ 1691055 h 3017837"/>
              <a:gd name="T54" fmla="*/ 726503 w 3376612"/>
              <a:gd name="T55" fmla="*/ 1698666 h 3017837"/>
              <a:gd name="T56" fmla="*/ 532899 w 3376612"/>
              <a:gd name="T57" fmla="*/ 1656729 h 3017837"/>
              <a:gd name="T58" fmla="*/ 360042 w 3376612"/>
              <a:gd name="T59" fmla="*/ 1570913 h 3017837"/>
              <a:gd name="T60" fmla="*/ 213906 w 3376612"/>
              <a:gd name="T61" fmla="*/ 1447488 h 3017837"/>
              <a:gd name="T62" fmla="*/ 101057 w 3376612"/>
              <a:gd name="T63" fmla="*/ 1292722 h 3017837"/>
              <a:gd name="T64" fmla="*/ 27615 w 3376612"/>
              <a:gd name="T65" fmla="*/ 1112883 h 3017837"/>
              <a:gd name="T66" fmla="*/ 150 w 3376612"/>
              <a:gd name="T67" fmla="*/ 914537 h 3017837"/>
              <a:gd name="T68" fmla="*/ 22689 w 3376612"/>
              <a:gd name="T69" fmla="*/ 714402 h 3017837"/>
              <a:gd name="T70" fmla="*/ 91951 w 3376612"/>
              <a:gd name="T71" fmla="*/ 532473 h 3017837"/>
              <a:gd name="T72" fmla="*/ 201069 w 3376612"/>
              <a:gd name="T73" fmla="*/ 374871 h 3017837"/>
              <a:gd name="T74" fmla="*/ 344071 w 3376612"/>
              <a:gd name="T75" fmla="*/ 248163 h 3017837"/>
              <a:gd name="T76" fmla="*/ 514538 w 3376612"/>
              <a:gd name="T77" fmla="*/ 158318 h 3017837"/>
              <a:gd name="T78" fmla="*/ 706501 w 3376612"/>
              <a:gd name="T79" fmla="*/ 111754 h 3017837"/>
              <a:gd name="T80" fmla="*/ 1167791 w 3376612"/>
              <a:gd name="T81" fmla="*/ 70573 h 3017837"/>
              <a:gd name="T82" fmla="*/ 1432712 w 3376612"/>
              <a:gd name="T83" fmla="*/ 180833 h 3017837"/>
              <a:gd name="T84" fmla="*/ 1666422 w 3376612"/>
              <a:gd name="T85" fmla="*/ 429553 h 3017837"/>
              <a:gd name="T86" fmla="*/ 1755575 w 3376612"/>
              <a:gd name="T87" fmla="*/ 675886 h 3017837"/>
              <a:gd name="T88" fmla="*/ 1760652 w 3376612"/>
              <a:gd name="T89" fmla="*/ 894617 h 3017837"/>
              <a:gd name="T90" fmla="*/ 1668214 w 3376612"/>
              <a:gd name="T91" fmla="*/ 1172730 h 3017837"/>
              <a:gd name="T92" fmla="*/ 1666422 w 3376612"/>
              <a:gd name="T93" fmla="*/ 1102157 h 3017837"/>
              <a:gd name="T94" fmla="*/ 1687777 w 3376612"/>
              <a:gd name="T95" fmla="*/ 867760 h 3017837"/>
              <a:gd name="T96" fmla="*/ 1602805 w 3376612"/>
              <a:gd name="T97" fmla="*/ 523849 h 3017837"/>
              <a:gd name="T98" fmla="*/ 1398067 w 3376612"/>
              <a:gd name="T99" fmla="*/ 247676 h 3017837"/>
              <a:gd name="T100" fmla="*/ 1102681 w 3376612"/>
              <a:gd name="T101" fmla="*/ 68782 h 3017837"/>
              <a:gd name="T102" fmla="*/ 1523164 w 3376612"/>
              <a:gd name="T103" fmla="*/ 74462 h 3017837"/>
              <a:gd name="T104" fmla="*/ 1767073 w 3376612"/>
              <a:gd name="T105" fmla="*/ 280836 h 3017837"/>
              <a:gd name="T106" fmla="*/ 1894849 w 3376612"/>
              <a:gd name="T107" fmla="*/ 578684 h 3017837"/>
              <a:gd name="T108" fmla="*/ 1884550 w 3376612"/>
              <a:gd name="T109" fmla="*/ 866384 h 3017837"/>
              <a:gd name="T110" fmla="*/ 1769014 w 3376612"/>
              <a:gd name="T111" fmla="*/ 1111855 h 3017837"/>
              <a:gd name="T112" fmla="*/ 1822901 w 3376612"/>
              <a:gd name="T113" fmla="*/ 917717 h 3017837"/>
              <a:gd name="T114" fmla="*/ 1821109 w 3376612"/>
              <a:gd name="T115" fmla="*/ 656876 h 3017837"/>
              <a:gd name="T116" fmla="*/ 1705126 w 3376612"/>
              <a:gd name="T117" fmla="*/ 350971 h 3017837"/>
              <a:gd name="T118" fmla="*/ 1485249 w 3376612"/>
              <a:gd name="T119" fmla="*/ 116990 h 30178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76612" h="3017837">
                <a:moveTo>
                  <a:pt x="876300" y="1063625"/>
                </a:moveTo>
                <a:lnTo>
                  <a:pt x="1215575" y="1063625"/>
                </a:lnTo>
                <a:lnTo>
                  <a:pt x="1347633" y="1377622"/>
                </a:lnTo>
                <a:lnTo>
                  <a:pt x="1376479" y="1445077"/>
                </a:lnTo>
                <a:lnTo>
                  <a:pt x="1389447" y="1476027"/>
                </a:lnTo>
                <a:lnTo>
                  <a:pt x="1401885" y="1506448"/>
                </a:lnTo>
                <a:lnTo>
                  <a:pt x="1413794" y="1536076"/>
                </a:lnTo>
                <a:lnTo>
                  <a:pt x="1425438" y="1565967"/>
                </a:lnTo>
                <a:lnTo>
                  <a:pt x="1436818" y="1596388"/>
                </a:lnTo>
                <a:lnTo>
                  <a:pt x="1448727" y="1627867"/>
                </a:lnTo>
                <a:lnTo>
                  <a:pt x="1452432" y="1627867"/>
                </a:lnTo>
                <a:lnTo>
                  <a:pt x="1463282" y="1597447"/>
                </a:lnTo>
                <a:lnTo>
                  <a:pt x="1474662" y="1567555"/>
                </a:lnTo>
                <a:lnTo>
                  <a:pt x="1486307" y="1537398"/>
                </a:lnTo>
                <a:lnTo>
                  <a:pt x="1498216" y="1506977"/>
                </a:lnTo>
                <a:lnTo>
                  <a:pt x="1523886" y="1444548"/>
                </a:lnTo>
                <a:lnTo>
                  <a:pt x="1551409" y="1377622"/>
                </a:lnTo>
                <a:lnTo>
                  <a:pt x="1683202" y="1063625"/>
                </a:lnTo>
                <a:lnTo>
                  <a:pt x="2014538" y="1063625"/>
                </a:lnTo>
                <a:lnTo>
                  <a:pt x="1612278" y="1775475"/>
                </a:lnTo>
                <a:lnTo>
                  <a:pt x="1807850" y="1775475"/>
                </a:lnTo>
                <a:lnTo>
                  <a:pt x="1807850" y="1915147"/>
                </a:lnTo>
                <a:lnTo>
                  <a:pt x="1584225" y="1915147"/>
                </a:lnTo>
                <a:lnTo>
                  <a:pt x="1584225" y="2003235"/>
                </a:lnTo>
                <a:lnTo>
                  <a:pt x="1807850" y="2003235"/>
                </a:lnTo>
                <a:lnTo>
                  <a:pt x="1807850" y="2142113"/>
                </a:lnTo>
                <a:lnTo>
                  <a:pt x="1584225" y="2142113"/>
                </a:lnTo>
                <a:lnTo>
                  <a:pt x="1584225" y="2370138"/>
                </a:lnTo>
                <a:lnTo>
                  <a:pt x="1289411" y="2370138"/>
                </a:lnTo>
                <a:lnTo>
                  <a:pt x="1289411" y="2142113"/>
                </a:lnTo>
                <a:lnTo>
                  <a:pt x="1083252" y="2142113"/>
                </a:lnTo>
                <a:lnTo>
                  <a:pt x="1083252" y="2003235"/>
                </a:lnTo>
                <a:lnTo>
                  <a:pt x="1289411" y="2003235"/>
                </a:lnTo>
                <a:lnTo>
                  <a:pt x="1289411" y="1915147"/>
                </a:lnTo>
                <a:lnTo>
                  <a:pt x="1083252" y="1915147"/>
                </a:lnTo>
                <a:lnTo>
                  <a:pt x="1083252" y="1775475"/>
                </a:lnTo>
                <a:lnTo>
                  <a:pt x="1257653" y="1775475"/>
                </a:lnTo>
                <a:lnTo>
                  <a:pt x="876300" y="1063625"/>
                </a:lnTo>
                <a:close/>
                <a:moveTo>
                  <a:pt x="1414462" y="550964"/>
                </a:moveTo>
                <a:lnTo>
                  <a:pt x="1387210" y="551228"/>
                </a:lnTo>
                <a:lnTo>
                  <a:pt x="1360223" y="552287"/>
                </a:lnTo>
                <a:lnTo>
                  <a:pt x="1333500" y="553875"/>
                </a:lnTo>
                <a:lnTo>
                  <a:pt x="1306777" y="556522"/>
                </a:lnTo>
                <a:lnTo>
                  <a:pt x="1280583" y="559433"/>
                </a:lnTo>
                <a:lnTo>
                  <a:pt x="1254125" y="562873"/>
                </a:lnTo>
                <a:lnTo>
                  <a:pt x="1228460" y="567373"/>
                </a:lnTo>
                <a:lnTo>
                  <a:pt x="1202267" y="572136"/>
                </a:lnTo>
                <a:lnTo>
                  <a:pt x="1176867" y="577959"/>
                </a:lnTo>
                <a:lnTo>
                  <a:pt x="1151467" y="584046"/>
                </a:lnTo>
                <a:lnTo>
                  <a:pt x="1126331" y="590927"/>
                </a:lnTo>
                <a:lnTo>
                  <a:pt x="1101460" y="598338"/>
                </a:lnTo>
                <a:lnTo>
                  <a:pt x="1076854" y="606277"/>
                </a:lnTo>
                <a:lnTo>
                  <a:pt x="1052777" y="614746"/>
                </a:lnTo>
                <a:lnTo>
                  <a:pt x="1028700" y="624009"/>
                </a:lnTo>
                <a:lnTo>
                  <a:pt x="1005152" y="633802"/>
                </a:lnTo>
                <a:lnTo>
                  <a:pt x="981340" y="643859"/>
                </a:lnTo>
                <a:lnTo>
                  <a:pt x="958056" y="654710"/>
                </a:lnTo>
                <a:lnTo>
                  <a:pt x="935567" y="665825"/>
                </a:lnTo>
                <a:lnTo>
                  <a:pt x="912813" y="677999"/>
                </a:lnTo>
                <a:lnTo>
                  <a:pt x="890852" y="690438"/>
                </a:lnTo>
                <a:lnTo>
                  <a:pt x="868892" y="703142"/>
                </a:lnTo>
                <a:lnTo>
                  <a:pt x="847460" y="716904"/>
                </a:lnTo>
                <a:lnTo>
                  <a:pt x="826294" y="730666"/>
                </a:lnTo>
                <a:lnTo>
                  <a:pt x="805392" y="744958"/>
                </a:lnTo>
                <a:lnTo>
                  <a:pt x="784754" y="760043"/>
                </a:lnTo>
                <a:lnTo>
                  <a:pt x="764910" y="775393"/>
                </a:lnTo>
                <a:lnTo>
                  <a:pt x="745067" y="791273"/>
                </a:lnTo>
                <a:lnTo>
                  <a:pt x="725752" y="807417"/>
                </a:lnTo>
                <a:lnTo>
                  <a:pt x="706967" y="824090"/>
                </a:lnTo>
                <a:lnTo>
                  <a:pt x="688710" y="841558"/>
                </a:lnTo>
                <a:lnTo>
                  <a:pt x="670454" y="859290"/>
                </a:lnTo>
                <a:lnTo>
                  <a:pt x="652992" y="877287"/>
                </a:lnTo>
                <a:lnTo>
                  <a:pt x="635529" y="895813"/>
                </a:lnTo>
                <a:lnTo>
                  <a:pt x="618860" y="914339"/>
                </a:lnTo>
                <a:lnTo>
                  <a:pt x="602456" y="933923"/>
                </a:lnTo>
                <a:lnTo>
                  <a:pt x="586581" y="953508"/>
                </a:lnTo>
                <a:lnTo>
                  <a:pt x="571500" y="973622"/>
                </a:lnTo>
                <a:lnTo>
                  <a:pt x="556419" y="994265"/>
                </a:lnTo>
                <a:lnTo>
                  <a:pt x="541867" y="1014909"/>
                </a:lnTo>
                <a:lnTo>
                  <a:pt x="527844" y="1036081"/>
                </a:lnTo>
                <a:lnTo>
                  <a:pt x="514615" y="1057518"/>
                </a:lnTo>
                <a:lnTo>
                  <a:pt x="501650" y="1079485"/>
                </a:lnTo>
                <a:lnTo>
                  <a:pt x="489215" y="1101452"/>
                </a:lnTo>
                <a:lnTo>
                  <a:pt x="477308" y="1124212"/>
                </a:lnTo>
                <a:lnTo>
                  <a:pt x="465931" y="1147237"/>
                </a:lnTo>
                <a:lnTo>
                  <a:pt x="455083" y="1169998"/>
                </a:lnTo>
                <a:lnTo>
                  <a:pt x="444765" y="1193552"/>
                </a:lnTo>
                <a:lnTo>
                  <a:pt x="435240" y="1217636"/>
                </a:lnTo>
                <a:lnTo>
                  <a:pt x="426244" y="1241455"/>
                </a:lnTo>
                <a:lnTo>
                  <a:pt x="417513" y="1265539"/>
                </a:lnTo>
                <a:lnTo>
                  <a:pt x="409575" y="1290417"/>
                </a:lnTo>
                <a:lnTo>
                  <a:pt x="401902" y="1315295"/>
                </a:lnTo>
                <a:lnTo>
                  <a:pt x="395552" y="1340437"/>
                </a:lnTo>
                <a:lnTo>
                  <a:pt x="389202" y="1365580"/>
                </a:lnTo>
                <a:lnTo>
                  <a:pt x="383646" y="1391252"/>
                </a:lnTo>
                <a:lnTo>
                  <a:pt x="378883" y="1416923"/>
                </a:lnTo>
                <a:lnTo>
                  <a:pt x="374385" y="1443125"/>
                </a:lnTo>
                <a:lnTo>
                  <a:pt x="370681" y="1469061"/>
                </a:lnTo>
                <a:lnTo>
                  <a:pt x="367506" y="1495791"/>
                </a:lnTo>
                <a:lnTo>
                  <a:pt x="365390" y="1522522"/>
                </a:lnTo>
                <a:lnTo>
                  <a:pt x="363538" y="1549252"/>
                </a:lnTo>
                <a:lnTo>
                  <a:pt x="362744" y="1576247"/>
                </a:lnTo>
                <a:lnTo>
                  <a:pt x="362215" y="1603507"/>
                </a:lnTo>
                <a:lnTo>
                  <a:pt x="362744" y="1630502"/>
                </a:lnTo>
                <a:lnTo>
                  <a:pt x="363538" y="1657497"/>
                </a:lnTo>
                <a:lnTo>
                  <a:pt x="365390" y="1684492"/>
                </a:lnTo>
                <a:lnTo>
                  <a:pt x="367506" y="1710693"/>
                </a:lnTo>
                <a:lnTo>
                  <a:pt x="370681" y="1737424"/>
                </a:lnTo>
                <a:lnTo>
                  <a:pt x="374385" y="1763625"/>
                </a:lnTo>
                <a:lnTo>
                  <a:pt x="378883" y="1789561"/>
                </a:lnTo>
                <a:lnTo>
                  <a:pt x="383646" y="1815233"/>
                </a:lnTo>
                <a:lnTo>
                  <a:pt x="389202" y="1841170"/>
                </a:lnTo>
                <a:lnTo>
                  <a:pt x="395552" y="1866312"/>
                </a:lnTo>
                <a:lnTo>
                  <a:pt x="401902" y="1891454"/>
                </a:lnTo>
                <a:lnTo>
                  <a:pt x="409575" y="1916068"/>
                </a:lnTo>
                <a:lnTo>
                  <a:pt x="417513" y="1940681"/>
                </a:lnTo>
                <a:lnTo>
                  <a:pt x="426244" y="1965294"/>
                </a:lnTo>
                <a:lnTo>
                  <a:pt x="435240" y="1989113"/>
                </a:lnTo>
                <a:lnTo>
                  <a:pt x="444765" y="2012932"/>
                </a:lnTo>
                <a:lnTo>
                  <a:pt x="455083" y="2036222"/>
                </a:lnTo>
                <a:lnTo>
                  <a:pt x="465931" y="2059512"/>
                </a:lnTo>
                <a:lnTo>
                  <a:pt x="477308" y="2082537"/>
                </a:lnTo>
                <a:lnTo>
                  <a:pt x="489215" y="2104769"/>
                </a:lnTo>
                <a:lnTo>
                  <a:pt x="501650" y="2127264"/>
                </a:lnTo>
                <a:lnTo>
                  <a:pt x="514615" y="2148966"/>
                </a:lnTo>
                <a:lnTo>
                  <a:pt x="527844" y="2170668"/>
                </a:lnTo>
                <a:lnTo>
                  <a:pt x="541867" y="2191576"/>
                </a:lnTo>
                <a:lnTo>
                  <a:pt x="556419" y="2212484"/>
                </a:lnTo>
                <a:lnTo>
                  <a:pt x="571500" y="2232863"/>
                </a:lnTo>
                <a:lnTo>
                  <a:pt x="586581" y="2252977"/>
                </a:lnTo>
                <a:lnTo>
                  <a:pt x="602456" y="2272561"/>
                </a:lnTo>
                <a:lnTo>
                  <a:pt x="618860" y="2291881"/>
                </a:lnTo>
                <a:lnTo>
                  <a:pt x="635529" y="2310937"/>
                </a:lnTo>
                <a:lnTo>
                  <a:pt x="652992" y="2329463"/>
                </a:lnTo>
                <a:lnTo>
                  <a:pt x="670454" y="2347459"/>
                </a:lnTo>
                <a:lnTo>
                  <a:pt x="688710" y="2365192"/>
                </a:lnTo>
                <a:lnTo>
                  <a:pt x="706967" y="2382394"/>
                </a:lnTo>
                <a:lnTo>
                  <a:pt x="725752" y="2399332"/>
                </a:lnTo>
                <a:lnTo>
                  <a:pt x="745067" y="2415476"/>
                </a:lnTo>
                <a:lnTo>
                  <a:pt x="764910" y="2431091"/>
                </a:lnTo>
                <a:lnTo>
                  <a:pt x="784754" y="2446706"/>
                </a:lnTo>
                <a:lnTo>
                  <a:pt x="805392" y="2461527"/>
                </a:lnTo>
                <a:lnTo>
                  <a:pt x="826294" y="2475818"/>
                </a:lnTo>
                <a:lnTo>
                  <a:pt x="847460" y="2489845"/>
                </a:lnTo>
                <a:lnTo>
                  <a:pt x="868892" y="2503343"/>
                </a:lnTo>
                <a:lnTo>
                  <a:pt x="890852" y="2516311"/>
                </a:lnTo>
                <a:lnTo>
                  <a:pt x="912813" y="2528485"/>
                </a:lnTo>
                <a:lnTo>
                  <a:pt x="935567" y="2540659"/>
                </a:lnTo>
                <a:lnTo>
                  <a:pt x="958056" y="2551775"/>
                </a:lnTo>
                <a:lnTo>
                  <a:pt x="981340" y="2562626"/>
                </a:lnTo>
                <a:lnTo>
                  <a:pt x="1005152" y="2572948"/>
                </a:lnTo>
                <a:lnTo>
                  <a:pt x="1028700" y="2583005"/>
                </a:lnTo>
                <a:lnTo>
                  <a:pt x="1052777" y="2592003"/>
                </a:lnTo>
                <a:lnTo>
                  <a:pt x="1076854" y="2600472"/>
                </a:lnTo>
                <a:lnTo>
                  <a:pt x="1101460" y="2608412"/>
                </a:lnTo>
                <a:lnTo>
                  <a:pt x="1126331" y="2615822"/>
                </a:lnTo>
                <a:lnTo>
                  <a:pt x="1151467" y="2622703"/>
                </a:lnTo>
                <a:lnTo>
                  <a:pt x="1176867" y="2628790"/>
                </a:lnTo>
                <a:lnTo>
                  <a:pt x="1202267" y="2634348"/>
                </a:lnTo>
                <a:lnTo>
                  <a:pt x="1228460" y="2639377"/>
                </a:lnTo>
                <a:lnTo>
                  <a:pt x="1254125" y="2643611"/>
                </a:lnTo>
                <a:lnTo>
                  <a:pt x="1280583" y="2647317"/>
                </a:lnTo>
                <a:lnTo>
                  <a:pt x="1306777" y="2650228"/>
                </a:lnTo>
                <a:lnTo>
                  <a:pt x="1333500" y="2652610"/>
                </a:lnTo>
                <a:lnTo>
                  <a:pt x="1360223" y="2654462"/>
                </a:lnTo>
                <a:lnTo>
                  <a:pt x="1387210" y="2655521"/>
                </a:lnTo>
                <a:lnTo>
                  <a:pt x="1414462" y="2655786"/>
                </a:lnTo>
                <a:lnTo>
                  <a:pt x="1441715" y="2655521"/>
                </a:lnTo>
                <a:lnTo>
                  <a:pt x="1468702" y="2654462"/>
                </a:lnTo>
                <a:lnTo>
                  <a:pt x="1495425" y="2652610"/>
                </a:lnTo>
                <a:lnTo>
                  <a:pt x="1522148" y="2650228"/>
                </a:lnTo>
                <a:lnTo>
                  <a:pt x="1548342" y="2647317"/>
                </a:lnTo>
                <a:lnTo>
                  <a:pt x="1574800" y="2643611"/>
                </a:lnTo>
                <a:lnTo>
                  <a:pt x="1600994" y="2639377"/>
                </a:lnTo>
                <a:lnTo>
                  <a:pt x="1626658" y="2634348"/>
                </a:lnTo>
                <a:lnTo>
                  <a:pt x="1652058" y="2628790"/>
                </a:lnTo>
                <a:lnTo>
                  <a:pt x="1677458" y="2622703"/>
                </a:lnTo>
                <a:lnTo>
                  <a:pt x="1702594" y="2615822"/>
                </a:lnTo>
                <a:lnTo>
                  <a:pt x="1727465" y="2608412"/>
                </a:lnTo>
                <a:lnTo>
                  <a:pt x="1752071" y="2600472"/>
                </a:lnTo>
                <a:lnTo>
                  <a:pt x="1776413" y="2592003"/>
                </a:lnTo>
                <a:lnTo>
                  <a:pt x="1800225" y="2583005"/>
                </a:lnTo>
                <a:lnTo>
                  <a:pt x="1824302" y="2572948"/>
                </a:lnTo>
                <a:lnTo>
                  <a:pt x="1847586" y="2562626"/>
                </a:lnTo>
                <a:lnTo>
                  <a:pt x="1870869" y="2551775"/>
                </a:lnTo>
                <a:lnTo>
                  <a:pt x="1893623" y="2540659"/>
                </a:lnTo>
                <a:lnTo>
                  <a:pt x="1916113" y="2528485"/>
                </a:lnTo>
                <a:lnTo>
                  <a:pt x="1938338" y="2516311"/>
                </a:lnTo>
                <a:lnTo>
                  <a:pt x="1960033" y="2503343"/>
                </a:lnTo>
                <a:lnTo>
                  <a:pt x="1981729" y="2489845"/>
                </a:lnTo>
                <a:lnTo>
                  <a:pt x="2002896" y="2475818"/>
                </a:lnTo>
                <a:lnTo>
                  <a:pt x="2023798" y="2461527"/>
                </a:lnTo>
                <a:lnTo>
                  <a:pt x="2044171" y="2446706"/>
                </a:lnTo>
                <a:lnTo>
                  <a:pt x="2064279" y="2431091"/>
                </a:lnTo>
                <a:lnTo>
                  <a:pt x="2083858" y="2415476"/>
                </a:lnTo>
                <a:lnTo>
                  <a:pt x="2103173" y="2399332"/>
                </a:lnTo>
                <a:lnTo>
                  <a:pt x="2121958" y="2382394"/>
                </a:lnTo>
                <a:lnTo>
                  <a:pt x="2140744" y="2365192"/>
                </a:lnTo>
                <a:lnTo>
                  <a:pt x="2158736" y="2347459"/>
                </a:lnTo>
                <a:lnTo>
                  <a:pt x="2176198" y="2329463"/>
                </a:lnTo>
                <a:lnTo>
                  <a:pt x="2193396" y="2310937"/>
                </a:lnTo>
                <a:lnTo>
                  <a:pt x="2210065" y="2291881"/>
                </a:lnTo>
                <a:lnTo>
                  <a:pt x="2226469" y="2272561"/>
                </a:lnTo>
                <a:lnTo>
                  <a:pt x="2242344" y="2252977"/>
                </a:lnTo>
                <a:lnTo>
                  <a:pt x="2257425" y="2232863"/>
                </a:lnTo>
                <a:lnTo>
                  <a:pt x="2272771" y="2212484"/>
                </a:lnTo>
                <a:lnTo>
                  <a:pt x="2287058" y="2191576"/>
                </a:lnTo>
                <a:lnTo>
                  <a:pt x="2301081" y="2170668"/>
                </a:lnTo>
                <a:lnTo>
                  <a:pt x="2314310" y="2148966"/>
                </a:lnTo>
                <a:lnTo>
                  <a:pt x="2327275" y="2127264"/>
                </a:lnTo>
                <a:lnTo>
                  <a:pt x="2339710" y="2104769"/>
                </a:lnTo>
                <a:lnTo>
                  <a:pt x="2351617" y="2082537"/>
                </a:lnTo>
                <a:lnTo>
                  <a:pt x="2362994" y="2059512"/>
                </a:lnTo>
                <a:lnTo>
                  <a:pt x="2373842" y="2036222"/>
                </a:lnTo>
                <a:lnTo>
                  <a:pt x="2384160" y="2012932"/>
                </a:lnTo>
                <a:lnTo>
                  <a:pt x="2393686" y="1989113"/>
                </a:lnTo>
                <a:lnTo>
                  <a:pt x="2402681" y="1965294"/>
                </a:lnTo>
                <a:lnTo>
                  <a:pt x="2411412" y="1940681"/>
                </a:lnTo>
                <a:lnTo>
                  <a:pt x="2419350" y="1916068"/>
                </a:lnTo>
                <a:lnTo>
                  <a:pt x="2427023" y="1891454"/>
                </a:lnTo>
                <a:lnTo>
                  <a:pt x="2433373" y="1866312"/>
                </a:lnTo>
                <a:lnTo>
                  <a:pt x="2439723" y="1841170"/>
                </a:lnTo>
                <a:lnTo>
                  <a:pt x="2445279" y="1815233"/>
                </a:lnTo>
                <a:lnTo>
                  <a:pt x="2450306" y="1789561"/>
                </a:lnTo>
                <a:lnTo>
                  <a:pt x="2454540" y="1763625"/>
                </a:lnTo>
                <a:lnTo>
                  <a:pt x="2458244" y="1737424"/>
                </a:lnTo>
                <a:lnTo>
                  <a:pt x="2461419" y="1710693"/>
                </a:lnTo>
                <a:lnTo>
                  <a:pt x="2463536" y="1684492"/>
                </a:lnTo>
                <a:lnTo>
                  <a:pt x="2465388" y="1657497"/>
                </a:lnTo>
                <a:lnTo>
                  <a:pt x="2466181" y="1630502"/>
                </a:lnTo>
                <a:lnTo>
                  <a:pt x="2466710" y="1603507"/>
                </a:lnTo>
                <a:lnTo>
                  <a:pt x="2466181" y="1576247"/>
                </a:lnTo>
                <a:lnTo>
                  <a:pt x="2465388" y="1549252"/>
                </a:lnTo>
                <a:lnTo>
                  <a:pt x="2463536" y="1522522"/>
                </a:lnTo>
                <a:lnTo>
                  <a:pt x="2461419" y="1495791"/>
                </a:lnTo>
                <a:lnTo>
                  <a:pt x="2458244" y="1469061"/>
                </a:lnTo>
                <a:lnTo>
                  <a:pt x="2454540" y="1443125"/>
                </a:lnTo>
                <a:lnTo>
                  <a:pt x="2450306" y="1416923"/>
                </a:lnTo>
                <a:lnTo>
                  <a:pt x="2445279" y="1391252"/>
                </a:lnTo>
                <a:lnTo>
                  <a:pt x="2439723" y="1365580"/>
                </a:lnTo>
                <a:lnTo>
                  <a:pt x="2433373" y="1340437"/>
                </a:lnTo>
                <a:lnTo>
                  <a:pt x="2427023" y="1315295"/>
                </a:lnTo>
                <a:lnTo>
                  <a:pt x="2419350" y="1290417"/>
                </a:lnTo>
                <a:lnTo>
                  <a:pt x="2411412" y="1265539"/>
                </a:lnTo>
                <a:lnTo>
                  <a:pt x="2402681" y="1241455"/>
                </a:lnTo>
                <a:lnTo>
                  <a:pt x="2393686" y="1217636"/>
                </a:lnTo>
                <a:lnTo>
                  <a:pt x="2384160" y="1193552"/>
                </a:lnTo>
                <a:lnTo>
                  <a:pt x="2373842" y="1169998"/>
                </a:lnTo>
                <a:lnTo>
                  <a:pt x="2362994" y="1147237"/>
                </a:lnTo>
                <a:lnTo>
                  <a:pt x="2351617" y="1124212"/>
                </a:lnTo>
                <a:lnTo>
                  <a:pt x="2339710" y="1101452"/>
                </a:lnTo>
                <a:lnTo>
                  <a:pt x="2327275" y="1079485"/>
                </a:lnTo>
                <a:lnTo>
                  <a:pt x="2314310" y="1057518"/>
                </a:lnTo>
                <a:lnTo>
                  <a:pt x="2301081" y="1036081"/>
                </a:lnTo>
                <a:lnTo>
                  <a:pt x="2287058" y="1014909"/>
                </a:lnTo>
                <a:lnTo>
                  <a:pt x="2272771" y="994265"/>
                </a:lnTo>
                <a:lnTo>
                  <a:pt x="2257425" y="973622"/>
                </a:lnTo>
                <a:lnTo>
                  <a:pt x="2242344" y="953508"/>
                </a:lnTo>
                <a:lnTo>
                  <a:pt x="2226469" y="933923"/>
                </a:lnTo>
                <a:lnTo>
                  <a:pt x="2210065" y="914339"/>
                </a:lnTo>
                <a:lnTo>
                  <a:pt x="2193396" y="895813"/>
                </a:lnTo>
                <a:lnTo>
                  <a:pt x="2176198" y="877287"/>
                </a:lnTo>
                <a:lnTo>
                  <a:pt x="2158736" y="859290"/>
                </a:lnTo>
                <a:lnTo>
                  <a:pt x="2140744" y="841558"/>
                </a:lnTo>
                <a:lnTo>
                  <a:pt x="2121958" y="824090"/>
                </a:lnTo>
                <a:lnTo>
                  <a:pt x="2103173" y="807417"/>
                </a:lnTo>
                <a:lnTo>
                  <a:pt x="2083858" y="791273"/>
                </a:lnTo>
                <a:lnTo>
                  <a:pt x="2064279" y="775393"/>
                </a:lnTo>
                <a:lnTo>
                  <a:pt x="2044171" y="760043"/>
                </a:lnTo>
                <a:lnTo>
                  <a:pt x="2023798" y="744958"/>
                </a:lnTo>
                <a:lnTo>
                  <a:pt x="2002896" y="730666"/>
                </a:lnTo>
                <a:lnTo>
                  <a:pt x="1981729" y="716904"/>
                </a:lnTo>
                <a:lnTo>
                  <a:pt x="1960033" y="703142"/>
                </a:lnTo>
                <a:lnTo>
                  <a:pt x="1938338" y="690438"/>
                </a:lnTo>
                <a:lnTo>
                  <a:pt x="1916113" y="677999"/>
                </a:lnTo>
                <a:lnTo>
                  <a:pt x="1893623" y="665825"/>
                </a:lnTo>
                <a:lnTo>
                  <a:pt x="1870869" y="654710"/>
                </a:lnTo>
                <a:lnTo>
                  <a:pt x="1847586" y="643859"/>
                </a:lnTo>
                <a:lnTo>
                  <a:pt x="1824302" y="633802"/>
                </a:lnTo>
                <a:lnTo>
                  <a:pt x="1800225" y="624009"/>
                </a:lnTo>
                <a:lnTo>
                  <a:pt x="1776413" y="614746"/>
                </a:lnTo>
                <a:lnTo>
                  <a:pt x="1752071" y="606277"/>
                </a:lnTo>
                <a:lnTo>
                  <a:pt x="1727465" y="598338"/>
                </a:lnTo>
                <a:lnTo>
                  <a:pt x="1702594" y="590927"/>
                </a:lnTo>
                <a:lnTo>
                  <a:pt x="1677458" y="584046"/>
                </a:lnTo>
                <a:lnTo>
                  <a:pt x="1652058" y="577959"/>
                </a:lnTo>
                <a:lnTo>
                  <a:pt x="1626658" y="572136"/>
                </a:lnTo>
                <a:lnTo>
                  <a:pt x="1600994" y="567373"/>
                </a:lnTo>
                <a:lnTo>
                  <a:pt x="1574800" y="562873"/>
                </a:lnTo>
                <a:lnTo>
                  <a:pt x="1548342" y="559433"/>
                </a:lnTo>
                <a:lnTo>
                  <a:pt x="1522148" y="556522"/>
                </a:lnTo>
                <a:lnTo>
                  <a:pt x="1495425" y="553875"/>
                </a:lnTo>
                <a:lnTo>
                  <a:pt x="1468702" y="552287"/>
                </a:lnTo>
                <a:lnTo>
                  <a:pt x="1441715" y="551228"/>
                </a:lnTo>
                <a:lnTo>
                  <a:pt x="1414462" y="550964"/>
                </a:lnTo>
                <a:close/>
                <a:moveTo>
                  <a:pt x="1396206" y="188912"/>
                </a:moveTo>
                <a:lnTo>
                  <a:pt x="1414462" y="188912"/>
                </a:lnTo>
                <a:lnTo>
                  <a:pt x="1432719" y="188912"/>
                </a:lnTo>
                <a:lnTo>
                  <a:pt x="1450975" y="189441"/>
                </a:lnTo>
                <a:lnTo>
                  <a:pt x="1468967" y="189706"/>
                </a:lnTo>
                <a:lnTo>
                  <a:pt x="1487488" y="190765"/>
                </a:lnTo>
                <a:lnTo>
                  <a:pt x="1505479" y="191559"/>
                </a:lnTo>
                <a:lnTo>
                  <a:pt x="1523471" y="192882"/>
                </a:lnTo>
                <a:lnTo>
                  <a:pt x="1541462" y="194470"/>
                </a:lnTo>
                <a:lnTo>
                  <a:pt x="1558925" y="196323"/>
                </a:lnTo>
                <a:lnTo>
                  <a:pt x="1576917" y="198175"/>
                </a:lnTo>
                <a:lnTo>
                  <a:pt x="1594644" y="200292"/>
                </a:lnTo>
                <a:lnTo>
                  <a:pt x="1612371" y="202410"/>
                </a:lnTo>
                <a:lnTo>
                  <a:pt x="1629833" y="205321"/>
                </a:lnTo>
                <a:lnTo>
                  <a:pt x="1647296" y="207967"/>
                </a:lnTo>
                <a:lnTo>
                  <a:pt x="1664758" y="210879"/>
                </a:lnTo>
                <a:lnTo>
                  <a:pt x="1682221" y="214319"/>
                </a:lnTo>
                <a:lnTo>
                  <a:pt x="1699419" y="217760"/>
                </a:lnTo>
                <a:lnTo>
                  <a:pt x="1716617" y="220936"/>
                </a:lnTo>
                <a:lnTo>
                  <a:pt x="1734079" y="225170"/>
                </a:lnTo>
                <a:lnTo>
                  <a:pt x="1751013" y="229140"/>
                </a:lnTo>
                <a:lnTo>
                  <a:pt x="1768210" y="233375"/>
                </a:lnTo>
                <a:lnTo>
                  <a:pt x="1784879" y="237874"/>
                </a:lnTo>
                <a:lnTo>
                  <a:pt x="1801548" y="242373"/>
                </a:lnTo>
                <a:lnTo>
                  <a:pt x="1818217" y="247401"/>
                </a:lnTo>
                <a:lnTo>
                  <a:pt x="1835150" y="252430"/>
                </a:lnTo>
                <a:lnTo>
                  <a:pt x="1851554" y="257723"/>
                </a:lnTo>
                <a:lnTo>
                  <a:pt x="1867958" y="263281"/>
                </a:lnTo>
                <a:lnTo>
                  <a:pt x="1884363" y="268839"/>
                </a:lnTo>
                <a:lnTo>
                  <a:pt x="1900767" y="274661"/>
                </a:lnTo>
                <a:lnTo>
                  <a:pt x="1916906" y="280748"/>
                </a:lnTo>
                <a:lnTo>
                  <a:pt x="1933046" y="286835"/>
                </a:lnTo>
                <a:lnTo>
                  <a:pt x="1949186" y="293452"/>
                </a:lnTo>
                <a:lnTo>
                  <a:pt x="1965060" y="299804"/>
                </a:lnTo>
                <a:lnTo>
                  <a:pt x="1980936" y="306685"/>
                </a:lnTo>
                <a:lnTo>
                  <a:pt x="1996810" y="313831"/>
                </a:lnTo>
                <a:lnTo>
                  <a:pt x="2012156" y="320976"/>
                </a:lnTo>
                <a:lnTo>
                  <a:pt x="2027767" y="328387"/>
                </a:lnTo>
                <a:lnTo>
                  <a:pt x="2043113" y="335797"/>
                </a:lnTo>
                <a:lnTo>
                  <a:pt x="2058458" y="343737"/>
                </a:lnTo>
                <a:lnTo>
                  <a:pt x="2073540" y="351412"/>
                </a:lnTo>
                <a:lnTo>
                  <a:pt x="2088621" y="359352"/>
                </a:lnTo>
                <a:lnTo>
                  <a:pt x="2103702" y="367821"/>
                </a:lnTo>
                <a:lnTo>
                  <a:pt x="2118519" y="376290"/>
                </a:lnTo>
                <a:lnTo>
                  <a:pt x="2133071" y="384759"/>
                </a:lnTo>
                <a:lnTo>
                  <a:pt x="2147623" y="393493"/>
                </a:lnTo>
                <a:lnTo>
                  <a:pt x="2162440" y="402491"/>
                </a:lnTo>
                <a:lnTo>
                  <a:pt x="2176992" y="411489"/>
                </a:lnTo>
                <a:lnTo>
                  <a:pt x="2191279" y="420752"/>
                </a:lnTo>
                <a:lnTo>
                  <a:pt x="2205038" y="430545"/>
                </a:lnTo>
                <a:lnTo>
                  <a:pt x="2219325" y="440072"/>
                </a:lnTo>
                <a:lnTo>
                  <a:pt x="2233348" y="449600"/>
                </a:lnTo>
                <a:lnTo>
                  <a:pt x="2247106" y="459657"/>
                </a:lnTo>
                <a:lnTo>
                  <a:pt x="2260600" y="469979"/>
                </a:lnTo>
                <a:lnTo>
                  <a:pt x="2274358" y="480036"/>
                </a:lnTo>
                <a:lnTo>
                  <a:pt x="2287588" y="490357"/>
                </a:lnTo>
                <a:lnTo>
                  <a:pt x="2301081" y="501208"/>
                </a:lnTo>
                <a:lnTo>
                  <a:pt x="2314046" y="511794"/>
                </a:lnTo>
                <a:lnTo>
                  <a:pt x="2327010" y="522645"/>
                </a:lnTo>
                <a:lnTo>
                  <a:pt x="2339975" y="533761"/>
                </a:lnTo>
                <a:lnTo>
                  <a:pt x="2352675" y="544877"/>
                </a:lnTo>
                <a:lnTo>
                  <a:pt x="2365375" y="555992"/>
                </a:lnTo>
                <a:lnTo>
                  <a:pt x="2377810" y="567637"/>
                </a:lnTo>
                <a:lnTo>
                  <a:pt x="2390246" y="579282"/>
                </a:lnTo>
                <a:lnTo>
                  <a:pt x="2402417" y="591192"/>
                </a:lnTo>
                <a:lnTo>
                  <a:pt x="2414588" y="602837"/>
                </a:lnTo>
                <a:lnTo>
                  <a:pt x="2426494" y="615011"/>
                </a:lnTo>
                <a:lnTo>
                  <a:pt x="2438400" y="627450"/>
                </a:lnTo>
                <a:lnTo>
                  <a:pt x="2449777" y="639624"/>
                </a:lnTo>
                <a:lnTo>
                  <a:pt x="2461419" y="652328"/>
                </a:lnTo>
                <a:lnTo>
                  <a:pt x="2472796" y="664767"/>
                </a:lnTo>
                <a:lnTo>
                  <a:pt x="2483908" y="677735"/>
                </a:lnTo>
                <a:lnTo>
                  <a:pt x="2494756" y="690438"/>
                </a:lnTo>
                <a:lnTo>
                  <a:pt x="2505604" y="703407"/>
                </a:lnTo>
                <a:lnTo>
                  <a:pt x="2516452" y="716904"/>
                </a:lnTo>
                <a:lnTo>
                  <a:pt x="2527036" y="729872"/>
                </a:lnTo>
                <a:lnTo>
                  <a:pt x="2537619" y="743370"/>
                </a:lnTo>
                <a:lnTo>
                  <a:pt x="2547938" y="756867"/>
                </a:lnTo>
                <a:lnTo>
                  <a:pt x="2557727" y="770894"/>
                </a:lnTo>
                <a:lnTo>
                  <a:pt x="2567781" y="784392"/>
                </a:lnTo>
                <a:lnTo>
                  <a:pt x="2577571" y="798419"/>
                </a:lnTo>
                <a:lnTo>
                  <a:pt x="2587360" y="812446"/>
                </a:lnTo>
                <a:lnTo>
                  <a:pt x="2596621" y="826737"/>
                </a:lnTo>
                <a:lnTo>
                  <a:pt x="2605881" y="841029"/>
                </a:lnTo>
                <a:lnTo>
                  <a:pt x="2615142" y="855055"/>
                </a:lnTo>
                <a:lnTo>
                  <a:pt x="2624138" y="869876"/>
                </a:lnTo>
                <a:lnTo>
                  <a:pt x="2632869" y="884432"/>
                </a:lnTo>
                <a:lnTo>
                  <a:pt x="2641600" y="899253"/>
                </a:lnTo>
                <a:lnTo>
                  <a:pt x="2650067" y="914074"/>
                </a:lnTo>
                <a:lnTo>
                  <a:pt x="2658004" y="928895"/>
                </a:lnTo>
                <a:lnTo>
                  <a:pt x="2665942" y="944245"/>
                </a:lnTo>
                <a:lnTo>
                  <a:pt x="2674144" y="959330"/>
                </a:lnTo>
                <a:lnTo>
                  <a:pt x="2681817" y="974681"/>
                </a:lnTo>
                <a:lnTo>
                  <a:pt x="2689225" y="990031"/>
                </a:lnTo>
                <a:lnTo>
                  <a:pt x="2696898" y="1005646"/>
                </a:lnTo>
                <a:lnTo>
                  <a:pt x="2704042" y="1021260"/>
                </a:lnTo>
                <a:lnTo>
                  <a:pt x="2710656" y="1036875"/>
                </a:lnTo>
                <a:lnTo>
                  <a:pt x="2717536" y="1052755"/>
                </a:lnTo>
                <a:lnTo>
                  <a:pt x="2724415" y="1068634"/>
                </a:lnTo>
                <a:lnTo>
                  <a:pt x="2730500" y="1084778"/>
                </a:lnTo>
                <a:lnTo>
                  <a:pt x="2736850" y="1100922"/>
                </a:lnTo>
                <a:lnTo>
                  <a:pt x="2742936" y="1117066"/>
                </a:lnTo>
                <a:lnTo>
                  <a:pt x="2748756" y="1133211"/>
                </a:lnTo>
                <a:lnTo>
                  <a:pt x="2754577" y="1149619"/>
                </a:lnTo>
                <a:lnTo>
                  <a:pt x="2760134" y="1166028"/>
                </a:lnTo>
                <a:lnTo>
                  <a:pt x="2765425" y="1182701"/>
                </a:lnTo>
                <a:lnTo>
                  <a:pt x="2770188" y="1199110"/>
                </a:lnTo>
                <a:lnTo>
                  <a:pt x="2775215" y="1216048"/>
                </a:lnTo>
                <a:lnTo>
                  <a:pt x="2779977" y="1232986"/>
                </a:lnTo>
                <a:lnTo>
                  <a:pt x="2784210" y="1249924"/>
                </a:lnTo>
                <a:lnTo>
                  <a:pt x="2788708" y="1266863"/>
                </a:lnTo>
                <a:lnTo>
                  <a:pt x="2792677" y="1283801"/>
                </a:lnTo>
                <a:lnTo>
                  <a:pt x="2796381" y="1301003"/>
                </a:lnTo>
                <a:lnTo>
                  <a:pt x="2800086" y="1318471"/>
                </a:lnTo>
                <a:lnTo>
                  <a:pt x="2803525" y="1335409"/>
                </a:lnTo>
                <a:lnTo>
                  <a:pt x="2806700" y="1352876"/>
                </a:lnTo>
                <a:lnTo>
                  <a:pt x="2809610" y="1370608"/>
                </a:lnTo>
                <a:lnTo>
                  <a:pt x="2812521" y="1387811"/>
                </a:lnTo>
                <a:lnTo>
                  <a:pt x="2814902" y="1405543"/>
                </a:lnTo>
                <a:lnTo>
                  <a:pt x="2817548" y="1423275"/>
                </a:lnTo>
                <a:lnTo>
                  <a:pt x="2819665" y="1441007"/>
                </a:lnTo>
                <a:lnTo>
                  <a:pt x="2821517" y="1458475"/>
                </a:lnTo>
                <a:lnTo>
                  <a:pt x="2823369" y="1476471"/>
                </a:lnTo>
                <a:lnTo>
                  <a:pt x="2824692" y="1494468"/>
                </a:lnTo>
                <a:lnTo>
                  <a:pt x="2825750" y="1512465"/>
                </a:lnTo>
                <a:lnTo>
                  <a:pt x="2827073" y="1530462"/>
                </a:lnTo>
                <a:lnTo>
                  <a:pt x="2827602" y="1548458"/>
                </a:lnTo>
                <a:lnTo>
                  <a:pt x="2828396" y="1566984"/>
                </a:lnTo>
                <a:lnTo>
                  <a:pt x="2828660" y="1585246"/>
                </a:lnTo>
                <a:lnTo>
                  <a:pt x="2828925" y="1603507"/>
                </a:lnTo>
                <a:lnTo>
                  <a:pt x="2828660" y="1621768"/>
                </a:lnTo>
                <a:lnTo>
                  <a:pt x="2828396" y="1639765"/>
                </a:lnTo>
                <a:lnTo>
                  <a:pt x="2827602" y="1658026"/>
                </a:lnTo>
                <a:lnTo>
                  <a:pt x="2827073" y="1676023"/>
                </a:lnTo>
                <a:lnTo>
                  <a:pt x="2825750" y="1694020"/>
                </a:lnTo>
                <a:lnTo>
                  <a:pt x="2824692" y="1712017"/>
                </a:lnTo>
                <a:lnTo>
                  <a:pt x="2823369" y="1730013"/>
                </a:lnTo>
                <a:lnTo>
                  <a:pt x="2821517" y="1748010"/>
                </a:lnTo>
                <a:lnTo>
                  <a:pt x="2819665" y="1765742"/>
                </a:lnTo>
                <a:lnTo>
                  <a:pt x="2817548" y="1783474"/>
                </a:lnTo>
                <a:lnTo>
                  <a:pt x="2814902" y="1801206"/>
                </a:lnTo>
                <a:lnTo>
                  <a:pt x="2812521" y="1818674"/>
                </a:lnTo>
                <a:lnTo>
                  <a:pt x="2809610" y="1836141"/>
                </a:lnTo>
                <a:lnTo>
                  <a:pt x="2806700" y="1853873"/>
                </a:lnTo>
                <a:lnTo>
                  <a:pt x="2803525" y="1871076"/>
                </a:lnTo>
                <a:lnTo>
                  <a:pt x="2800086" y="1888279"/>
                </a:lnTo>
                <a:lnTo>
                  <a:pt x="2796381" y="1905746"/>
                </a:lnTo>
                <a:lnTo>
                  <a:pt x="2792677" y="1922684"/>
                </a:lnTo>
                <a:lnTo>
                  <a:pt x="2788708" y="1939887"/>
                </a:lnTo>
                <a:lnTo>
                  <a:pt x="2784210" y="1956825"/>
                </a:lnTo>
                <a:lnTo>
                  <a:pt x="2779977" y="1973498"/>
                </a:lnTo>
                <a:lnTo>
                  <a:pt x="2775215" y="1990701"/>
                </a:lnTo>
                <a:lnTo>
                  <a:pt x="2770188" y="2007375"/>
                </a:lnTo>
                <a:lnTo>
                  <a:pt x="2765425" y="2023783"/>
                </a:lnTo>
                <a:lnTo>
                  <a:pt x="2760134" y="2040721"/>
                </a:lnTo>
                <a:lnTo>
                  <a:pt x="2754577" y="2057130"/>
                </a:lnTo>
                <a:lnTo>
                  <a:pt x="2748756" y="2073539"/>
                </a:lnTo>
                <a:lnTo>
                  <a:pt x="2742936" y="2089683"/>
                </a:lnTo>
                <a:lnTo>
                  <a:pt x="2736850" y="2105827"/>
                </a:lnTo>
                <a:lnTo>
                  <a:pt x="2730500" y="2121971"/>
                </a:lnTo>
                <a:lnTo>
                  <a:pt x="2724415" y="2138115"/>
                </a:lnTo>
                <a:lnTo>
                  <a:pt x="2717536" y="2153730"/>
                </a:lnTo>
                <a:lnTo>
                  <a:pt x="2710656" y="2169610"/>
                </a:lnTo>
                <a:lnTo>
                  <a:pt x="2704042" y="2185489"/>
                </a:lnTo>
                <a:lnTo>
                  <a:pt x="2696898" y="2201104"/>
                </a:lnTo>
                <a:lnTo>
                  <a:pt x="2689225" y="2216454"/>
                </a:lnTo>
                <a:lnTo>
                  <a:pt x="2681817" y="2232069"/>
                </a:lnTo>
                <a:lnTo>
                  <a:pt x="2674144" y="2247154"/>
                </a:lnTo>
                <a:lnTo>
                  <a:pt x="2665942" y="2262504"/>
                </a:lnTo>
                <a:lnTo>
                  <a:pt x="2658004" y="2277590"/>
                </a:lnTo>
                <a:lnTo>
                  <a:pt x="2650067" y="2292411"/>
                </a:lnTo>
                <a:lnTo>
                  <a:pt x="2641600" y="2307496"/>
                </a:lnTo>
                <a:lnTo>
                  <a:pt x="2632869" y="2322052"/>
                </a:lnTo>
                <a:lnTo>
                  <a:pt x="2624138" y="2336873"/>
                </a:lnTo>
                <a:lnTo>
                  <a:pt x="2615142" y="2351429"/>
                </a:lnTo>
                <a:lnTo>
                  <a:pt x="2605881" y="2365721"/>
                </a:lnTo>
                <a:lnTo>
                  <a:pt x="2596621" y="2380012"/>
                </a:lnTo>
                <a:lnTo>
                  <a:pt x="2587360" y="2394304"/>
                </a:lnTo>
                <a:lnTo>
                  <a:pt x="2577571" y="2408331"/>
                </a:lnTo>
                <a:lnTo>
                  <a:pt x="2567781" y="2422093"/>
                </a:lnTo>
                <a:lnTo>
                  <a:pt x="2557727" y="2435855"/>
                </a:lnTo>
                <a:lnTo>
                  <a:pt x="2547938" y="2449617"/>
                </a:lnTo>
                <a:lnTo>
                  <a:pt x="2537619" y="2463115"/>
                </a:lnTo>
                <a:lnTo>
                  <a:pt x="2527036" y="2476348"/>
                </a:lnTo>
                <a:lnTo>
                  <a:pt x="2516452" y="2489845"/>
                </a:lnTo>
                <a:lnTo>
                  <a:pt x="2505604" y="2503078"/>
                </a:lnTo>
                <a:lnTo>
                  <a:pt x="2494756" y="2516311"/>
                </a:lnTo>
                <a:lnTo>
                  <a:pt x="2483908" y="2529015"/>
                </a:lnTo>
                <a:lnTo>
                  <a:pt x="2472796" y="2541718"/>
                </a:lnTo>
                <a:lnTo>
                  <a:pt x="2461419" y="2554422"/>
                </a:lnTo>
                <a:lnTo>
                  <a:pt x="2449777" y="2566861"/>
                </a:lnTo>
                <a:lnTo>
                  <a:pt x="2438400" y="2579035"/>
                </a:lnTo>
                <a:lnTo>
                  <a:pt x="2426494" y="2591474"/>
                </a:lnTo>
                <a:lnTo>
                  <a:pt x="2414588" y="2603648"/>
                </a:lnTo>
                <a:lnTo>
                  <a:pt x="2402417" y="2615558"/>
                </a:lnTo>
                <a:lnTo>
                  <a:pt x="2390246" y="2627203"/>
                </a:lnTo>
                <a:lnTo>
                  <a:pt x="2377810" y="2638847"/>
                </a:lnTo>
                <a:lnTo>
                  <a:pt x="2365375" y="2650492"/>
                </a:lnTo>
                <a:lnTo>
                  <a:pt x="2352675" y="2661608"/>
                </a:lnTo>
                <a:lnTo>
                  <a:pt x="2339975" y="2672724"/>
                </a:lnTo>
                <a:lnTo>
                  <a:pt x="2327010" y="2684104"/>
                </a:lnTo>
                <a:lnTo>
                  <a:pt x="2314046" y="2694955"/>
                </a:lnTo>
                <a:lnTo>
                  <a:pt x="2301081" y="2705541"/>
                </a:lnTo>
                <a:lnTo>
                  <a:pt x="2287588" y="2716392"/>
                </a:lnTo>
                <a:lnTo>
                  <a:pt x="2274358" y="2726449"/>
                </a:lnTo>
                <a:lnTo>
                  <a:pt x="2260600" y="2736771"/>
                </a:lnTo>
                <a:lnTo>
                  <a:pt x="2247106" y="2747092"/>
                </a:lnTo>
                <a:lnTo>
                  <a:pt x="2233348" y="2756885"/>
                </a:lnTo>
                <a:lnTo>
                  <a:pt x="2219325" y="2766677"/>
                </a:lnTo>
                <a:lnTo>
                  <a:pt x="2205038" y="2776205"/>
                </a:lnTo>
                <a:lnTo>
                  <a:pt x="2191279" y="2785732"/>
                </a:lnTo>
                <a:lnTo>
                  <a:pt x="2176992" y="2794995"/>
                </a:lnTo>
                <a:lnTo>
                  <a:pt x="2162440" y="2803994"/>
                </a:lnTo>
                <a:lnTo>
                  <a:pt x="2147623" y="2812992"/>
                </a:lnTo>
                <a:lnTo>
                  <a:pt x="2133071" y="2821726"/>
                </a:lnTo>
                <a:lnTo>
                  <a:pt x="2118519" y="2830460"/>
                </a:lnTo>
                <a:lnTo>
                  <a:pt x="2103702" y="2838929"/>
                </a:lnTo>
                <a:lnTo>
                  <a:pt x="2088621" y="2847133"/>
                </a:lnTo>
                <a:lnTo>
                  <a:pt x="2073540" y="2855337"/>
                </a:lnTo>
                <a:lnTo>
                  <a:pt x="2058458" y="2863012"/>
                </a:lnTo>
                <a:lnTo>
                  <a:pt x="2043113" y="2870688"/>
                </a:lnTo>
                <a:lnTo>
                  <a:pt x="2027767" y="2878627"/>
                </a:lnTo>
                <a:lnTo>
                  <a:pt x="2012156" y="2885773"/>
                </a:lnTo>
                <a:lnTo>
                  <a:pt x="1996810" y="2892919"/>
                </a:lnTo>
                <a:lnTo>
                  <a:pt x="1980936" y="2900065"/>
                </a:lnTo>
                <a:lnTo>
                  <a:pt x="1965060" y="2906681"/>
                </a:lnTo>
                <a:lnTo>
                  <a:pt x="1949186" y="2913297"/>
                </a:lnTo>
                <a:lnTo>
                  <a:pt x="1933046" y="2919914"/>
                </a:lnTo>
                <a:lnTo>
                  <a:pt x="1916906" y="2926001"/>
                </a:lnTo>
                <a:lnTo>
                  <a:pt x="1900767" y="2932088"/>
                </a:lnTo>
                <a:lnTo>
                  <a:pt x="1884363" y="2937911"/>
                </a:lnTo>
                <a:lnTo>
                  <a:pt x="1867958" y="2943733"/>
                </a:lnTo>
                <a:lnTo>
                  <a:pt x="1851554" y="2949026"/>
                </a:lnTo>
                <a:lnTo>
                  <a:pt x="1835150" y="2954319"/>
                </a:lnTo>
                <a:lnTo>
                  <a:pt x="1818217" y="2959612"/>
                </a:lnTo>
                <a:lnTo>
                  <a:pt x="1801548" y="2964112"/>
                </a:lnTo>
                <a:lnTo>
                  <a:pt x="1784879" y="2968875"/>
                </a:lnTo>
                <a:lnTo>
                  <a:pt x="1768210" y="2973375"/>
                </a:lnTo>
                <a:lnTo>
                  <a:pt x="1751013" y="2977609"/>
                </a:lnTo>
                <a:lnTo>
                  <a:pt x="1734079" y="2981579"/>
                </a:lnTo>
                <a:lnTo>
                  <a:pt x="1716617" y="2985549"/>
                </a:lnTo>
                <a:lnTo>
                  <a:pt x="1699419" y="2989254"/>
                </a:lnTo>
                <a:lnTo>
                  <a:pt x="1682221" y="2992695"/>
                </a:lnTo>
                <a:lnTo>
                  <a:pt x="1664758" y="2995871"/>
                </a:lnTo>
                <a:lnTo>
                  <a:pt x="1647296" y="2998782"/>
                </a:lnTo>
                <a:lnTo>
                  <a:pt x="1629833" y="3001693"/>
                </a:lnTo>
                <a:lnTo>
                  <a:pt x="1612371" y="3004075"/>
                </a:lnTo>
                <a:lnTo>
                  <a:pt x="1594644" y="3006722"/>
                </a:lnTo>
                <a:lnTo>
                  <a:pt x="1576917" y="3008839"/>
                </a:lnTo>
                <a:lnTo>
                  <a:pt x="1558925" y="3010691"/>
                </a:lnTo>
                <a:lnTo>
                  <a:pt x="1541462" y="3012279"/>
                </a:lnTo>
                <a:lnTo>
                  <a:pt x="1523471" y="3013867"/>
                </a:lnTo>
                <a:lnTo>
                  <a:pt x="1505479" y="3014926"/>
                </a:lnTo>
                <a:lnTo>
                  <a:pt x="1487488" y="3015985"/>
                </a:lnTo>
                <a:lnTo>
                  <a:pt x="1468967" y="3016779"/>
                </a:lnTo>
                <a:lnTo>
                  <a:pt x="1450975" y="3017572"/>
                </a:lnTo>
                <a:lnTo>
                  <a:pt x="1432719" y="3017837"/>
                </a:lnTo>
                <a:lnTo>
                  <a:pt x="1414462" y="3017837"/>
                </a:lnTo>
                <a:lnTo>
                  <a:pt x="1396206" y="3017837"/>
                </a:lnTo>
                <a:lnTo>
                  <a:pt x="1377950" y="3017572"/>
                </a:lnTo>
                <a:lnTo>
                  <a:pt x="1359958" y="3016779"/>
                </a:lnTo>
                <a:lnTo>
                  <a:pt x="1341702" y="3015985"/>
                </a:lnTo>
                <a:lnTo>
                  <a:pt x="1323710" y="3014926"/>
                </a:lnTo>
                <a:lnTo>
                  <a:pt x="1305719" y="3013867"/>
                </a:lnTo>
                <a:lnTo>
                  <a:pt x="1287727" y="3012279"/>
                </a:lnTo>
                <a:lnTo>
                  <a:pt x="1270000" y="3010691"/>
                </a:lnTo>
                <a:lnTo>
                  <a:pt x="1252273" y="3008839"/>
                </a:lnTo>
                <a:lnTo>
                  <a:pt x="1234281" y="3006722"/>
                </a:lnTo>
                <a:lnTo>
                  <a:pt x="1216554" y="3004075"/>
                </a:lnTo>
                <a:lnTo>
                  <a:pt x="1199092" y="3001693"/>
                </a:lnTo>
                <a:lnTo>
                  <a:pt x="1181629" y="2998782"/>
                </a:lnTo>
                <a:lnTo>
                  <a:pt x="1164167" y="2995871"/>
                </a:lnTo>
                <a:lnTo>
                  <a:pt x="1146704" y="2992695"/>
                </a:lnTo>
                <a:lnTo>
                  <a:pt x="1129506" y="2989254"/>
                </a:lnTo>
                <a:lnTo>
                  <a:pt x="1112308" y="2985549"/>
                </a:lnTo>
                <a:lnTo>
                  <a:pt x="1094846" y="2981579"/>
                </a:lnTo>
                <a:lnTo>
                  <a:pt x="1077912" y="2977609"/>
                </a:lnTo>
                <a:lnTo>
                  <a:pt x="1061244" y="2973375"/>
                </a:lnTo>
                <a:lnTo>
                  <a:pt x="1044046" y="2968875"/>
                </a:lnTo>
                <a:lnTo>
                  <a:pt x="1027377" y="2964112"/>
                </a:lnTo>
                <a:lnTo>
                  <a:pt x="1010708" y="2959612"/>
                </a:lnTo>
                <a:lnTo>
                  <a:pt x="993775" y="2954319"/>
                </a:lnTo>
                <a:lnTo>
                  <a:pt x="977371" y="2949026"/>
                </a:lnTo>
                <a:lnTo>
                  <a:pt x="960967" y="2943733"/>
                </a:lnTo>
                <a:lnTo>
                  <a:pt x="944563" y="2937911"/>
                </a:lnTo>
                <a:lnTo>
                  <a:pt x="928158" y="2932088"/>
                </a:lnTo>
                <a:lnTo>
                  <a:pt x="912019" y="2926001"/>
                </a:lnTo>
                <a:lnTo>
                  <a:pt x="895879" y="2919914"/>
                </a:lnTo>
                <a:lnTo>
                  <a:pt x="880004" y="2913297"/>
                </a:lnTo>
                <a:lnTo>
                  <a:pt x="863865" y="2906681"/>
                </a:lnTo>
                <a:lnTo>
                  <a:pt x="847990" y="2900065"/>
                </a:lnTo>
                <a:lnTo>
                  <a:pt x="832644" y="2892919"/>
                </a:lnTo>
                <a:lnTo>
                  <a:pt x="816769" y="2885773"/>
                </a:lnTo>
                <a:lnTo>
                  <a:pt x="801158" y="2878627"/>
                </a:lnTo>
                <a:lnTo>
                  <a:pt x="786077" y="2870688"/>
                </a:lnTo>
                <a:lnTo>
                  <a:pt x="770731" y="2863012"/>
                </a:lnTo>
                <a:lnTo>
                  <a:pt x="755650" y="2855337"/>
                </a:lnTo>
                <a:lnTo>
                  <a:pt x="740304" y="2847133"/>
                </a:lnTo>
                <a:lnTo>
                  <a:pt x="725488" y="2838929"/>
                </a:lnTo>
                <a:lnTo>
                  <a:pt x="710671" y="2830460"/>
                </a:lnTo>
                <a:lnTo>
                  <a:pt x="695854" y="2821726"/>
                </a:lnTo>
                <a:lnTo>
                  <a:pt x="681302" y="2812992"/>
                </a:lnTo>
                <a:lnTo>
                  <a:pt x="666485" y="2803994"/>
                </a:lnTo>
                <a:lnTo>
                  <a:pt x="652462" y="2794995"/>
                </a:lnTo>
                <a:lnTo>
                  <a:pt x="638175" y="2785732"/>
                </a:lnTo>
                <a:lnTo>
                  <a:pt x="623888" y="2776205"/>
                </a:lnTo>
                <a:lnTo>
                  <a:pt x="609865" y="2766677"/>
                </a:lnTo>
                <a:lnTo>
                  <a:pt x="595842" y="2756885"/>
                </a:lnTo>
                <a:lnTo>
                  <a:pt x="581819" y="2747092"/>
                </a:lnTo>
                <a:lnTo>
                  <a:pt x="568325" y="2736771"/>
                </a:lnTo>
                <a:lnTo>
                  <a:pt x="554567" y="2726449"/>
                </a:lnTo>
                <a:lnTo>
                  <a:pt x="541338" y="2716392"/>
                </a:lnTo>
                <a:lnTo>
                  <a:pt x="527844" y="2705541"/>
                </a:lnTo>
                <a:lnTo>
                  <a:pt x="514879" y="2694955"/>
                </a:lnTo>
                <a:lnTo>
                  <a:pt x="501915" y="2684104"/>
                </a:lnTo>
                <a:lnTo>
                  <a:pt x="488950" y="2672724"/>
                </a:lnTo>
                <a:lnTo>
                  <a:pt x="476250" y="2661608"/>
                </a:lnTo>
                <a:lnTo>
                  <a:pt x="463550" y="2650492"/>
                </a:lnTo>
                <a:lnTo>
                  <a:pt x="451115" y="2638847"/>
                </a:lnTo>
                <a:lnTo>
                  <a:pt x="438679" y="2627203"/>
                </a:lnTo>
                <a:lnTo>
                  <a:pt x="426508" y="2615558"/>
                </a:lnTo>
                <a:lnTo>
                  <a:pt x="414338" y="2603648"/>
                </a:lnTo>
                <a:lnTo>
                  <a:pt x="402696" y="2591474"/>
                </a:lnTo>
                <a:lnTo>
                  <a:pt x="390790" y="2579035"/>
                </a:lnTo>
                <a:lnTo>
                  <a:pt x="379148" y="2566861"/>
                </a:lnTo>
                <a:lnTo>
                  <a:pt x="367506" y="2554422"/>
                </a:lnTo>
                <a:lnTo>
                  <a:pt x="356394" y="2541718"/>
                </a:lnTo>
                <a:lnTo>
                  <a:pt x="345017" y="2529015"/>
                </a:lnTo>
                <a:lnTo>
                  <a:pt x="334169" y="2516311"/>
                </a:lnTo>
                <a:lnTo>
                  <a:pt x="323321" y="2503078"/>
                </a:lnTo>
                <a:lnTo>
                  <a:pt x="312473" y="2489845"/>
                </a:lnTo>
                <a:lnTo>
                  <a:pt x="301890" y="2476348"/>
                </a:lnTo>
                <a:lnTo>
                  <a:pt x="291306" y="2463115"/>
                </a:lnTo>
                <a:lnTo>
                  <a:pt x="280988" y="2449617"/>
                </a:lnTo>
                <a:lnTo>
                  <a:pt x="271198" y="2435855"/>
                </a:lnTo>
                <a:lnTo>
                  <a:pt x="261144" y="2422093"/>
                </a:lnTo>
                <a:lnTo>
                  <a:pt x="251354" y="2408331"/>
                </a:lnTo>
                <a:lnTo>
                  <a:pt x="241565" y="2394304"/>
                </a:lnTo>
                <a:lnTo>
                  <a:pt x="232304" y="2380012"/>
                </a:lnTo>
                <a:lnTo>
                  <a:pt x="223044" y="2365721"/>
                </a:lnTo>
                <a:lnTo>
                  <a:pt x="213783" y="2351429"/>
                </a:lnTo>
                <a:lnTo>
                  <a:pt x="205052" y="2336873"/>
                </a:lnTo>
                <a:lnTo>
                  <a:pt x="196056" y="2322052"/>
                </a:lnTo>
                <a:lnTo>
                  <a:pt x="187590" y="2307496"/>
                </a:lnTo>
                <a:lnTo>
                  <a:pt x="179123" y="2292411"/>
                </a:lnTo>
                <a:lnTo>
                  <a:pt x="170921" y="2277590"/>
                </a:lnTo>
                <a:lnTo>
                  <a:pt x="162983" y="2262504"/>
                </a:lnTo>
                <a:lnTo>
                  <a:pt x="154781" y="2247154"/>
                </a:lnTo>
                <a:lnTo>
                  <a:pt x="147108" y="2232069"/>
                </a:lnTo>
                <a:lnTo>
                  <a:pt x="139700" y="2216454"/>
                </a:lnTo>
                <a:lnTo>
                  <a:pt x="132027" y="2201104"/>
                </a:lnTo>
                <a:lnTo>
                  <a:pt x="125148" y="2185489"/>
                </a:lnTo>
                <a:lnTo>
                  <a:pt x="118269" y="2169610"/>
                </a:lnTo>
                <a:lnTo>
                  <a:pt x="111390" y="2153730"/>
                </a:lnTo>
                <a:lnTo>
                  <a:pt x="104510" y="2138115"/>
                </a:lnTo>
                <a:lnTo>
                  <a:pt x="98425" y="2121971"/>
                </a:lnTo>
                <a:lnTo>
                  <a:pt x="92075" y="2105827"/>
                </a:lnTo>
                <a:lnTo>
                  <a:pt x="85990" y="2089683"/>
                </a:lnTo>
                <a:lnTo>
                  <a:pt x="80169" y="2073539"/>
                </a:lnTo>
                <a:lnTo>
                  <a:pt x="74348" y="2057130"/>
                </a:lnTo>
                <a:lnTo>
                  <a:pt x="68792" y="2040721"/>
                </a:lnTo>
                <a:lnTo>
                  <a:pt x="63500" y="2023783"/>
                </a:lnTo>
                <a:lnTo>
                  <a:pt x="58738" y="2007375"/>
                </a:lnTo>
                <a:lnTo>
                  <a:pt x="53710" y="1990701"/>
                </a:lnTo>
                <a:lnTo>
                  <a:pt x="48948" y="1973498"/>
                </a:lnTo>
                <a:lnTo>
                  <a:pt x="44715" y="1956825"/>
                </a:lnTo>
                <a:lnTo>
                  <a:pt x="40217" y="1939887"/>
                </a:lnTo>
                <a:lnTo>
                  <a:pt x="36248" y="1922684"/>
                </a:lnTo>
                <a:lnTo>
                  <a:pt x="32544" y="1905746"/>
                </a:lnTo>
                <a:lnTo>
                  <a:pt x="28840" y="1888279"/>
                </a:lnTo>
                <a:lnTo>
                  <a:pt x="25400" y="1871076"/>
                </a:lnTo>
                <a:lnTo>
                  <a:pt x="22225" y="1853873"/>
                </a:lnTo>
                <a:lnTo>
                  <a:pt x="19315" y="1836141"/>
                </a:lnTo>
                <a:lnTo>
                  <a:pt x="16404" y="1818674"/>
                </a:lnTo>
                <a:lnTo>
                  <a:pt x="14023" y="1801206"/>
                </a:lnTo>
                <a:lnTo>
                  <a:pt x="11377" y="1783474"/>
                </a:lnTo>
                <a:lnTo>
                  <a:pt x="9260" y="1765742"/>
                </a:lnTo>
                <a:lnTo>
                  <a:pt x="7408" y="1748010"/>
                </a:lnTo>
                <a:lnTo>
                  <a:pt x="5556" y="1730013"/>
                </a:lnTo>
                <a:lnTo>
                  <a:pt x="4233" y="1712017"/>
                </a:lnTo>
                <a:lnTo>
                  <a:pt x="3175" y="1694020"/>
                </a:lnTo>
                <a:lnTo>
                  <a:pt x="1852" y="1676023"/>
                </a:lnTo>
                <a:lnTo>
                  <a:pt x="1323" y="1658026"/>
                </a:lnTo>
                <a:lnTo>
                  <a:pt x="529" y="1639765"/>
                </a:lnTo>
                <a:lnTo>
                  <a:pt x="265" y="1621768"/>
                </a:lnTo>
                <a:lnTo>
                  <a:pt x="0" y="1603507"/>
                </a:lnTo>
                <a:lnTo>
                  <a:pt x="265" y="1585246"/>
                </a:lnTo>
                <a:lnTo>
                  <a:pt x="529" y="1566984"/>
                </a:lnTo>
                <a:lnTo>
                  <a:pt x="1323" y="1548458"/>
                </a:lnTo>
                <a:lnTo>
                  <a:pt x="1852" y="1530462"/>
                </a:lnTo>
                <a:lnTo>
                  <a:pt x="3175" y="1512465"/>
                </a:lnTo>
                <a:lnTo>
                  <a:pt x="4233" y="1494468"/>
                </a:lnTo>
                <a:lnTo>
                  <a:pt x="5556" y="1476471"/>
                </a:lnTo>
                <a:lnTo>
                  <a:pt x="7408" y="1458475"/>
                </a:lnTo>
                <a:lnTo>
                  <a:pt x="9260" y="1441007"/>
                </a:lnTo>
                <a:lnTo>
                  <a:pt x="11377" y="1423275"/>
                </a:lnTo>
                <a:lnTo>
                  <a:pt x="14023" y="1405543"/>
                </a:lnTo>
                <a:lnTo>
                  <a:pt x="16404" y="1387811"/>
                </a:lnTo>
                <a:lnTo>
                  <a:pt x="19315" y="1370608"/>
                </a:lnTo>
                <a:lnTo>
                  <a:pt x="22225" y="1352876"/>
                </a:lnTo>
                <a:lnTo>
                  <a:pt x="25400" y="1335409"/>
                </a:lnTo>
                <a:lnTo>
                  <a:pt x="28840" y="1318471"/>
                </a:lnTo>
                <a:lnTo>
                  <a:pt x="32544" y="1301003"/>
                </a:lnTo>
                <a:lnTo>
                  <a:pt x="36248" y="1283801"/>
                </a:lnTo>
                <a:lnTo>
                  <a:pt x="40217" y="1266863"/>
                </a:lnTo>
                <a:lnTo>
                  <a:pt x="44715" y="1249924"/>
                </a:lnTo>
                <a:lnTo>
                  <a:pt x="48948" y="1232986"/>
                </a:lnTo>
                <a:lnTo>
                  <a:pt x="53710" y="1216048"/>
                </a:lnTo>
                <a:lnTo>
                  <a:pt x="58738" y="1199110"/>
                </a:lnTo>
                <a:lnTo>
                  <a:pt x="63500" y="1182701"/>
                </a:lnTo>
                <a:lnTo>
                  <a:pt x="68792" y="1166028"/>
                </a:lnTo>
                <a:lnTo>
                  <a:pt x="74348" y="1149619"/>
                </a:lnTo>
                <a:lnTo>
                  <a:pt x="80169" y="1133211"/>
                </a:lnTo>
                <a:lnTo>
                  <a:pt x="85990" y="1117066"/>
                </a:lnTo>
                <a:lnTo>
                  <a:pt x="92075" y="1100922"/>
                </a:lnTo>
                <a:lnTo>
                  <a:pt x="98425" y="1084778"/>
                </a:lnTo>
                <a:lnTo>
                  <a:pt x="104510" y="1068634"/>
                </a:lnTo>
                <a:lnTo>
                  <a:pt x="111390" y="1052755"/>
                </a:lnTo>
                <a:lnTo>
                  <a:pt x="118269" y="1036875"/>
                </a:lnTo>
                <a:lnTo>
                  <a:pt x="125148" y="1021260"/>
                </a:lnTo>
                <a:lnTo>
                  <a:pt x="132027" y="1005646"/>
                </a:lnTo>
                <a:lnTo>
                  <a:pt x="139700" y="990031"/>
                </a:lnTo>
                <a:lnTo>
                  <a:pt x="147108" y="974681"/>
                </a:lnTo>
                <a:lnTo>
                  <a:pt x="154781" y="959330"/>
                </a:lnTo>
                <a:lnTo>
                  <a:pt x="162983" y="944245"/>
                </a:lnTo>
                <a:lnTo>
                  <a:pt x="170921" y="928895"/>
                </a:lnTo>
                <a:lnTo>
                  <a:pt x="179123" y="914074"/>
                </a:lnTo>
                <a:lnTo>
                  <a:pt x="187590" y="899253"/>
                </a:lnTo>
                <a:lnTo>
                  <a:pt x="196056" y="884432"/>
                </a:lnTo>
                <a:lnTo>
                  <a:pt x="205052" y="869876"/>
                </a:lnTo>
                <a:lnTo>
                  <a:pt x="213783" y="855055"/>
                </a:lnTo>
                <a:lnTo>
                  <a:pt x="223044" y="841029"/>
                </a:lnTo>
                <a:lnTo>
                  <a:pt x="232304" y="826737"/>
                </a:lnTo>
                <a:lnTo>
                  <a:pt x="241565" y="812446"/>
                </a:lnTo>
                <a:lnTo>
                  <a:pt x="251354" y="798419"/>
                </a:lnTo>
                <a:lnTo>
                  <a:pt x="261144" y="784392"/>
                </a:lnTo>
                <a:lnTo>
                  <a:pt x="271198" y="770894"/>
                </a:lnTo>
                <a:lnTo>
                  <a:pt x="280988" y="756867"/>
                </a:lnTo>
                <a:lnTo>
                  <a:pt x="291306" y="743370"/>
                </a:lnTo>
                <a:lnTo>
                  <a:pt x="301890" y="729872"/>
                </a:lnTo>
                <a:lnTo>
                  <a:pt x="312473" y="716904"/>
                </a:lnTo>
                <a:lnTo>
                  <a:pt x="323321" y="703407"/>
                </a:lnTo>
                <a:lnTo>
                  <a:pt x="334169" y="690438"/>
                </a:lnTo>
                <a:lnTo>
                  <a:pt x="345017" y="677735"/>
                </a:lnTo>
                <a:lnTo>
                  <a:pt x="356394" y="664767"/>
                </a:lnTo>
                <a:lnTo>
                  <a:pt x="367506" y="652328"/>
                </a:lnTo>
                <a:lnTo>
                  <a:pt x="379148" y="639624"/>
                </a:lnTo>
                <a:lnTo>
                  <a:pt x="390790" y="627450"/>
                </a:lnTo>
                <a:lnTo>
                  <a:pt x="402696" y="615011"/>
                </a:lnTo>
                <a:lnTo>
                  <a:pt x="414338" y="602837"/>
                </a:lnTo>
                <a:lnTo>
                  <a:pt x="426508" y="591192"/>
                </a:lnTo>
                <a:lnTo>
                  <a:pt x="438679" y="579282"/>
                </a:lnTo>
                <a:lnTo>
                  <a:pt x="451115" y="567637"/>
                </a:lnTo>
                <a:lnTo>
                  <a:pt x="463550" y="555992"/>
                </a:lnTo>
                <a:lnTo>
                  <a:pt x="476250" y="544877"/>
                </a:lnTo>
                <a:lnTo>
                  <a:pt x="488950" y="533761"/>
                </a:lnTo>
                <a:lnTo>
                  <a:pt x="501915" y="522645"/>
                </a:lnTo>
                <a:lnTo>
                  <a:pt x="514879" y="511794"/>
                </a:lnTo>
                <a:lnTo>
                  <a:pt x="527844" y="501208"/>
                </a:lnTo>
                <a:lnTo>
                  <a:pt x="541338" y="490357"/>
                </a:lnTo>
                <a:lnTo>
                  <a:pt x="554567" y="480036"/>
                </a:lnTo>
                <a:lnTo>
                  <a:pt x="568325" y="469979"/>
                </a:lnTo>
                <a:lnTo>
                  <a:pt x="581819" y="459657"/>
                </a:lnTo>
                <a:lnTo>
                  <a:pt x="595842" y="449600"/>
                </a:lnTo>
                <a:lnTo>
                  <a:pt x="609865" y="440072"/>
                </a:lnTo>
                <a:lnTo>
                  <a:pt x="623888" y="430545"/>
                </a:lnTo>
                <a:lnTo>
                  <a:pt x="638175" y="420752"/>
                </a:lnTo>
                <a:lnTo>
                  <a:pt x="652462" y="411489"/>
                </a:lnTo>
                <a:lnTo>
                  <a:pt x="666485" y="402491"/>
                </a:lnTo>
                <a:lnTo>
                  <a:pt x="681302" y="393493"/>
                </a:lnTo>
                <a:lnTo>
                  <a:pt x="695854" y="384759"/>
                </a:lnTo>
                <a:lnTo>
                  <a:pt x="710671" y="376290"/>
                </a:lnTo>
                <a:lnTo>
                  <a:pt x="725488" y="367821"/>
                </a:lnTo>
                <a:lnTo>
                  <a:pt x="740304" y="359352"/>
                </a:lnTo>
                <a:lnTo>
                  <a:pt x="755650" y="351412"/>
                </a:lnTo>
                <a:lnTo>
                  <a:pt x="770731" y="343737"/>
                </a:lnTo>
                <a:lnTo>
                  <a:pt x="786077" y="335797"/>
                </a:lnTo>
                <a:lnTo>
                  <a:pt x="801158" y="328387"/>
                </a:lnTo>
                <a:lnTo>
                  <a:pt x="816769" y="320976"/>
                </a:lnTo>
                <a:lnTo>
                  <a:pt x="832644" y="313831"/>
                </a:lnTo>
                <a:lnTo>
                  <a:pt x="847990" y="306685"/>
                </a:lnTo>
                <a:lnTo>
                  <a:pt x="863865" y="299804"/>
                </a:lnTo>
                <a:lnTo>
                  <a:pt x="880004" y="293452"/>
                </a:lnTo>
                <a:lnTo>
                  <a:pt x="895879" y="286835"/>
                </a:lnTo>
                <a:lnTo>
                  <a:pt x="912019" y="280748"/>
                </a:lnTo>
                <a:lnTo>
                  <a:pt x="928158" y="274661"/>
                </a:lnTo>
                <a:lnTo>
                  <a:pt x="944563" y="268839"/>
                </a:lnTo>
                <a:lnTo>
                  <a:pt x="960967" y="263281"/>
                </a:lnTo>
                <a:lnTo>
                  <a:pt x="977371" y="257723"/>
                </a:lnTo>
                <a:lnTo>
                  <a:pt x="993775" y="252430"/>
                </a:lnTo>
                <a:lnTo>
                  <a:pt x="1010708" y="247401"/>
                </a:lnTo>
                <a:lnTo>
                  <a:pt x="1027377" y="242373"/>
                </a:lnTo>
                <a:lnTo>
                  <a:pt x="1044046" y="237874"/>
                </a:lnTo>
                <a:lnTo>
                  <a:pt x="1061244" y="233375"/>
                </a:lnTo>
                <a:lnTo>
                  <a:pt x="1077912" y="229140"/>
                </a:lnTo>
                <a:lnTo>
                  <a:pt x="1094846" y="225170"/>
                </a:lnTo>
                <a:lnTo>
                  <a:pt x="1112308" y="220936"/>
                </a:lnTo>
                <a:lnTo>
                  <a:pt x="1129506" y="217760"/>
                </a:lnTo>
                <a:lnTo>
                  <a:pt x="1146704" y="214319"/>
                </a:lnTo>
                <a:lnTo>
                  <a:pt x="1164167" y="210879"/>
                </a:lnTo>
                <a:lnTo>
                  <a:pt x="1181629" y="207967"/>
                </a:lnTo>
                <a:lnTo>
                  <a:pt x="1199092" y="205321"/>
                </a:lnTo>
                <a:lnTo>
                  <a:pt x="1216554" y="202410"/>
                </a:lnTo>
                <a:lnTo>
                  <a:pt x="1234281" y="200292"/>
                </a:lnTo>
                <a:lnTo>
                  <a:pt x="1252273" y="198175"/>
                </a:lnTo>
                <a:lnTo>
                  <a:pt x="1270000" y="196323"/>
                </a:lnTo>
                <a:lnTo>
                  <a:pt x="1287727" y="194470"/>
                </a:lnTo>
                <a:lnTo>
                  <a:pt x="1305719" y="192882"/>
                </a:lnTo>
                <a:lnTo>
                  <a:pt x="1323710" y="191559"/>
                </a:lnTo>
                <a:lnTo>
                  <a:pt x="1341702" y="190765"/>
                </a:lnTo>
                <a:lnTo>
                  <a:pt x="1359958" y="189706"/>
                </a:lnTo>
                <a:lnTo>
                  <a:pt x="1377950" y="189441"/>
                </a:lnTo>
                <a:lnTo>
                  <a:pt x="1396206" y="188912"/>
                </a:lnTo>
                <a:close/>
                <a:moveTo>
                  <a:pt x="1895475" y="101600"/>
                </a:moveTo>
                <a:lnTo>
                  <a:pt x="1911622" y="102923"/>
                </a:lnTo>
                <a:lnTo>
                  <a:pt x="1927768" y="104511"/>
                </a:lnTo>
                <a:lnTo>
                  <a:pt x="1943650" y="106098"/>
                </a:lnTo>
                <a:lnTo>
                  <a:pt x="1959796" y="107686"/>
                </a:lnTo>
                <a:lnTo>
                  <a:pt x="1975678" y="109802"/>
                </a:lnTo>
                <a:lnTo>
                  <a:pt x="1991295" y="111919"/>
                </a:lnTo>
                <a:lnTo>
                  <a:pt x="2007177" y="114036"/>
                </a:lnTo>
                <a:lnTo>
                  <a:pt x="2023059" y="116681"/>
                </a:lnTo>
                <a:lnTo>
                  <a:pt x="2038676" y="119327"/>
                </a:lnTo>
                <a:lnTo>
                  <a:pt x="2054293" y="122238"/>
                </a:lnTo>
                <a:lnTo>
                  <a:pt x="2069910" y="125148"/>
                </a:lnTo>
                <a:lnTo>
                  <a:pt x="2085527" y="128323"/>
                </a:lnTo>
                <a:lnTo>
                  <a:pt x="2100615" y="131763"/>
                </a:lnTo>
                <a:lnTo>
                  <a:pt x="2116232" y="135467"/>
                </a:lnTo>
                <a:lnTo>
                  <a:pt x="2131320" y="139171"/>
                </a:lnTo>
                <a:lnTo>
                  <a:pt x="2146672" y="143140"/>
                </a:lnTo>
                <a:lnTo>
                  <a:pt x="2161760" y="147373"/>
                </a:lnTo>
                <a:lnTo>
                  <a:pt x="2176583" y="151606"/>
                </a:lnTo>
                <a:lnTo>
                  <a:pt x="2206758" y="160602"/>
                </a:lnTo>
                <a:lnTo>
                  <a:pt x="2236140" y="170656"/>
                </a:lnTo>
                <a:lnTo>
                  <a:pt x="2265786" y="180975"/>
                </a:lnTo>
                <a:lnTo>
                  <a:pt x="2294638" y="192352"/>
                </a:lnTo>
                <a:lnTo>
                  <a:pt x="2323225" y="203994"/>
                </a:lnTo>
                <a:lnTo>
                  <a:pt x="2351283" y="216429"/>
                </a:lnTo>
                <a:lnTo>
                  <a:pt x="2379605" y="229394"/>
                </a:lnTo>
                <a:lnTo>
                  <a:pt x="2406869" y="243152"/>
                </a:lnTo>
                <a:lnTo>
                  <a:pt x="2434133" y="257440"/>
                </a:lnTo>
                <a:lnTo>
                  <a:pt x="2461132" y="272256"/>
                </a:lnTo>
                <a:lnTo>
                  <a:pt x="2487602" y="287867"/>
                </a:lnTo>
                <a:lnTo>
                  <a:pt x="2513807" y="304007"/>
                </a:lnTo>
                <a:lnTo>
                  <a:pt x="2539482" y="320675"/>
                </a:lnTo>
                <a:lnTo>
                  <a:pt x="2564628" y="337609"/>
                </a:lnTo>
                <a:lnTo>
                  <a:pt x="2589510" y="355600"/>
                </a:lnTo>
                <a:lnTo>
                  <a:pt x="2613862" y="374121"/>
                </a:lnTo>
                <a:lnTo>
                  <a:pt x="2637685" y="392907"/>
                </a:lnTo>
                <a:lnTo>
                  <a:pt x="2661507" y="412221"/>
                </a:lnTo>
                <a:lnTo>
                  <a:pt x="2684271" y="432329"/>
                </a:lnTo>
                <a:lnTo>
                  <a:pt x="2707035" y="452702"/>
                </a:lnTo>
                <a:lnTo>
                  <a:pt x="2729005" y="473869"/>
                </a:lnTo>
                <a:lnTo>
                  <a:pt x="2750710" y="495300"/>
                </a:lnTo>
                <a:lnTo>
                  <a:pt x="2771886" y="517261"/>
                </a:lnTo>
                <a:lnTo>
                  <a:pt x="2792268" y="539486"/>
                </a:lnTo>
                <a:lnTo>
                  <a:pt x="2812384" y="562505"/>
                </a:lnTo>
                <a:lnTo>
                  <a:pt x="2831972" y="585788"/>
                </a:lnTo>
                <a:lnTo>
                  <a:pt x="2851030" y="609600"/>
                </a:lnTo>
                <a:lnTo>
                  <a:pt x="2869559" y="634207"/>
                </a:lnTo>
                <a:lnTo>
                  <a:pt x="2887558" y="658813"/>
                </a:lnTo>
                <a:lnTo>
                  <a:pt x="2905028" y="683948"/>
                </a:lnTo>
                <a:lnTo>
                  <a:pt x="2921704" y="709613"/>
                </a:lnTo>
                <a:lnTo>
                  <a:pt x="2937851" y="735277"/>
                </a:lnTo>
                <a:lnTo>
                  <a:pt x="2953733" y="761736"/>
                </a:lnTo>
                <a:lnTo>
                  <a:pt x="2968556" y="788723"/>
                </a:lnTo>
                <a:lnTo>
                  <a:pt x="2983114" y="815711"/>
                </a:lnTo>
                <a:lnTo>
                  <a:pt x="2996878" y="843228"/>
                </a:lnTo>
                <a:lnTo>
                  <a:pt x="3010113" y="871273"/>
                </a:lnTo>
                <a:lnTo>
                  <a:pt x="3022554" y="899319"/>
                </a:lnTo>
                <a:lnTo>
                  <a:pt x="3034730" y="927894"/>
                </a:lnTo>
                <a:lnTo>
                  <a:pt x="3045847" y="956734"/>
                </a:lnTo>
                <a:lnTo>
                  <a:pt x="3056435" y="985838"/>
                </a:lnTo>
                <a:lnTo>
                  <a:pt x="3066229" y="1015471"/>
                </a:lnTo>
                <a:lnTo>
                  <a:pt x="3075758" y="1045105"/>
                </a:lnTo>
                <a:lnTo>
                  <a:pt x="3079993" y="1060450"/>
                </a:lnTo>
                <a:lnTo>
                  <a:pt x="3084228" y="1075267"/>
                </a:lnTo>
                <a:lnTo>
                  <a:pt x="3088463" y="1090348"/>
                </a:lnTo>
                <a:lnTo>
                  <a:pt x="3092169" y="1105694"/>
                </a:lnTo>
                <a:lnTo>
                  <a:pt x="3095875" y="1121040"/>
                </a:lnTo>
                <a:lnTo>
                  <a:pt x="3099316" y="1136386"/>
                </a:lnTo>
                <a:lnTo>
                  <a:pt x="3102757" y="1151732"/>
                </a:lnTo>
                <a:lnTo>
                  <a:pt x="3105668" y="1167342"/>
                </a:lnTo>
                <a:lnTo>
                  <a:pt x="3108845" y="1182953"/>
                </a:lnTo>
                <a:lnTo>
                  <a:pt x="3111756" y="1198563"/>
                </a:lnTo>
                <a:lnTo>
                  <a:pt x="3114139" y="1214438"/>
                </a:lnTo>
                <a:lnTo>
                  <a:pt x="3116521" y="1230048"/>
                </a:lnTo>
                <a:lnTo>
                  <a:pt x="3118903" y="1245923"/>
                </a:lnTo>
                <a:lnTo>
                  <a:pt x="3121021" y="1262063"/>
                </a:lnTo>
                <a:lnTo>
                  <a:pt x="3122609" y="1277673"/>
                </a:lnTo>
                <a:lnTo>
                  <a:pt x="3124462" y="1293813"/>
                </a:lnTo>
                <a:lnTo>
                  <a:pt x="3126050" y="1309688"/>
                </a:lnTo>
                <a:lnTo>
                  <a:pt x="3127109" y="1325828"/>
                </a:lnTo>
                <a:lnTo>
                  <a:pt x="3128168" y="1341967"/>
                </a:lnTo>
                <a:lnTo>
                  <a:pt x="3128962" y="1358371"/>
                </a:lnTo>
                <a:lnTo>
                  <a:pt x="3129756" y="1374511"/>
                </a:lnTo>
                <a:lnTo>
                  <a:pt x="3130285" y="1390915"/>
                </a:lnTo>
                <a:lnTo>
                  <a:pt x="3130550" y="1407319"/>
                </a:lnTo>
                <a:lnTo>
                  <a:pt x="3130550" y="1423459"/>
                </a:lnTo>
                <a:lnTo>
                  <a:pt x="3130285" y="1451240"/>
                </a:lnTo>
                <a:lnTo>
                  <a:pt x="3129226" y="1478492"/>
                </a:lnTo>
                <a:lnTo>
                  <a:pt x="3128168" y="1505744"/>
                </a:lnTo>
                <a:lnTo>
                  <a:pt x="3126315" y="1532732"/>
                </a:lnTo>
                <a:lnTo>
                  <a:pt x="3123668" y="1559719"/>
                </a:lnTo>
                <a:lnTo>
                  <a:pt x="3120756" y="1586442"/>
                </a:lnTo>
                <a:lnTo>
                  <a:pt x="3117315" y="1613165"/>
                </a:lnTo>
                <a:lnTo>
                  <a:pt x="3113080" y="1639359"/>
                </a:lnTo>
                <a:lnTo>
                  <a:pt x="3108580" y="1665553"/>
                </a:lnTo>
                <a:lnTo>
                  <a:pt x="3103286" y="1691482"/>
                </a:lnTo>
                <a:lnTo>
                  <a:pt x="3097728" y="1717676"/>
                </a:lnTo>
                <a:lnTo>
                  <a:pt x="3091904" y="1743076"/>
                </a:lnTo>
                <a:lnTo>
                  <a:pt x="3085022" y="1768476"/>
                </a:lnTo>
                <a:lnTo>
                  <a:pt x="3078140" y="1793876"/>
                </a:lnTo>
                <a:lnTo>
                  <a:pt x="3070464" y="1819011"/>
                </a:lnTo>
                <a:lnTo>
                  <a:pt x="3062258" y="1843882"/>
                </a:lnTo>
                <a:lnTo>
                  <a:pt x="3054053" y="1868224"/>
                </a:lnTo>
                <a:lnTo>
                  <a:pt x="3045053" y="1892830"/>
                </a:lnTo>
                <a:lnTo>
                  <a:pt x="3035259" y="1916907"/>
                </a:lnTo>
                <a:lnTo>
                  <a:pt x="3025465" y="1940984"/>
                </a:lnTo>
                <a:lnTo>
                  <a:pt x="3015142" y="1964797"/>
                </a:lnTo>
                <a:lnTo>
                  <a:pt x="3004290" y="1988080"/>
                </a:lnTo>
                <a:lnTo>
                  <a:pt x="2993172" y="2011363"/>
                </a:lnTo>
                <a:lnTo>
                  <a:pt x="2981261" y="2034117"/>
                </a:lnTo>
                <a:lnTo>
                  <a:pt x="2969350" y="2056872"/>
                </a:lnTo>
                <a:lnTo>
                  <a:pt x="2956909" y="2079626"/>
                </a:lnTo>
                <a:lnTo>
                  <a:pt x="2943674" y="2101586"/>
                </a:lnTo>
                <a:lnTo>
                  <a:pt x="2930439" y="2123547"/>
                </a:lnTo>
                <a:lnTo>
                  <a:pt x="2916675" y="2144978"/>
                </a:lnTo>
                <a:lnTo>
                  <a:pt x="2902381" y="2166409"/>
                </a:lnTo>
                <a:lnTo>
                  <a:pt x="2887823" y="2187311"/>
                </a:lnTo>
                <a:lnTo>
                  <a:pt x="2873000" y="2208213"/>
                </a:lnTo>
                <a:lnTo>
                  <a:pt x="2880147" y="2190751"/>
                </a:lnTo>
                <a:lnTo>
                  <a:pt x="2887029" y="2173288"/>
                </a:lnTo>
                <a:lnTo>
                  <a:pt x="2893911" y="2155561"/>
                </a:lnTo>
                <a:lnTo>
                  <a:pt x="2900264" y="2137834"/>
                </a:lnTo>
                <a:lnTo>
                  <a:pt x="2906617" y="2119842"/>
                </a:lnTo>
                <a:lnTo>
                  <a:pt x="2912705" y="2101851"/>
                </a:lnTo>
                <a:lnTo>
                  <a:pt x="2918528" y="2083859"/>
                </a:lnTo>
                <a:lnTo>
                  <a:pt x="2924351" y="2065603"/>
                </a:lnTo>
                <a:lnTo>
                  <a:pt x="2929910" y="2047347"/>
                </a:lnTo>
                <a:lnTo>
                  <a:pt x="2934674" y="2028826"/>
                </a:lnTo>
                <a:lnTo>
                  <a:pt x="2939968" y="2010569"/>
                </a:lnTo>
                <a:lnTo>
                  <a:pt x="2944733" y="1992049"/>
                </a:lnTo>
                <a:lnTo>
                  <a:pt x="2949233" y="1973528"/>
                </a:lnTo>
                <a:lnTo>
                  <a:pt x="2953733" y="1954478"/>
                </a:lnTo>
                <a:lnTo>
                  <a:pt x="2957703" y="1935957"/>
                </a:lnTo>
                <a:lnTo>
                  <a:pt x="2961674" y="1916907"/>
                </a:lnTo>
                <a:lnTo>
                  <a:pt x="2965379" y="1898122"/>
                </a:lnTo>
                <a:lnTo>
                  <a:pt x="2968820" y="1878807"/>
                </a:lnTo>
                <a:lnTo>
                  <a:pt x="2972261" y="1860021"/>
                </a:lnTo>
                <a:lnTo>
                  <a:pt x="2975173" y="1840707"/>
                </a:lnTo>
                <a:lnTo>
                  <a:pt x="2977820" y="1821392"/>
                </a:lnTo>
                <a:lnTo>
                  <a:pt x="2980732" y="1801813"/>
                </a:lnTo>
                <a:lnTo>
                  <a:pt x="2982849" y="1782499"/>
                </a:lnTo>
                <a:lnTo>
                  <a:pt x="2984967" y="1763184"/>
                </a:lnTo>
                <a:lnTo>
                  <a:pt x="2986820" y="1743340"/>
                </a:lnTo>
                <a:lnTo>
                  <a:pt x="2988408" y="1723761"/>
                </a:lnTo>
                <a:lnTo>
                  <a:pt x="2989731" y="1704182"/>
                </a:lnTo>
                <a:lnTo>
                  <a:pt x="2991055" y="1684338"/>
                </a:lnTo>
                <a:lnTo>
                  <a:pt x="2991849" y="1664494"/>
                </a:lnTo>
                <a:lnTo>
                  <a:pt x="2992378" y="1644651"/>
                </a:lnTo>
                <a:lnTo>
                  <a:pt x="2992908" y="1624542"/>
                </a:lnTo>
                <a:lnTo>
                  <a:pt x="2992908" y="1604699"/>
                </a:lnTo>
                <a:lnTo>
                  <a:pt x="2992378" y="1571890"/>
                </a:lnTo>
                <a:lnTo>
                  <a:pt x="2991584" y="1538817"/>
                </a:lnTo>
                <a:lnTo>
                  <a:pt x="2989996" y="1506273"/>
                </a:lnTo>
                <a:lnTo>
                  <a:pt x="2987614" y="1473994"/>
                </a:lnTo>
                <a:lnTo>
                  <a:pt x="2984702" y="1441715"/>
                </a:lnTo>
                <a:lnTo>
                  <a:pt x="2980996" y="1409965"/>
                </a:lnTo>
                <a:lnTo>
                  <a:pt x="2976761" y="1377951"/>
                </a:lnTo>
                <a:lnTo>
                  <a:pt x="2971732" y="1346201"/>
                </a:lnTo>
                <a:lnTo>
                  <a:pt x="2966438" y="1314980"/>
                </a:lnTo>
                <a:lnTo>
                  <a:pt x="2960350" y="1283759"/>
                </a:lnTo>
                <a:lnTo>
                  <a:pt x="2953468" y="1252538"/>
                </a:lnTo>
                <a:lnTo>
                  <a:pt x="2946321" y="1221846"/>
                </a:lnTo>
                <a:lnTo>
                  <a:pt x="2938116" y="1191419"/>
                </a:lnTo>
                <a:lnTo>
                  <a:pt x="2929910" y="1161257"/>
                </a:lnTo>
                <a:lnTo>
                  <a:pt x="2920381" y="1131359"/>
                </a:lnTo>
                <a:lnTo>
                  <a:pt x="2910852" y="1101725"/>
                </a:lnTo>
                <a:lnTo>
                  <a:pt x="2900529" y="1072092"/>
                </a:lnTo>
                <a:lnTo>
                  <a:pt x="2889676" y="1042723"/>
                </a:lnTo>
                <a:lnTo>
                  <a:pt x="2878559" y="1013884"/>
                </a:lnTo>
                <a:lnTo>
                  <a:pt x="2866383" y="985309"/>
                </a:lnTo>
                <a:lnTo>
                  <a:pt x="2854207" y="956734"/>
                </a:lnTo>
                <a:lnTo>
                  <a:pt x="2840972" y="928953"/>
                </a:lnTo>
                <a:lnTo>
                  <a:pt x="2827472" y="900907"/>
                </a:lnTo>
                <a:lnTo>
                  <a:pt x="2813443" y="873655"/>
                </a:lnTo>
                <a:lnTo>
                  <a:pt x="2798885" y="846403"/>
                </a:lnTo>
                <a:lnTo>
                  <a:pt x="2783533" y="819415"/>
                </a:lnTo>
                <a:lnTo>
                  <a:pt x="2768180" y="792957"/>
                </a:lnTo>
                <a:lnTo>
                  <a:pt x="2752034" y="767027"/>
                </a:lnTo>
                <a:lnTo>
                  <a:pt x="2735622" y="740834"/>
                </a:lnTo>
                <a:lnTo>
                  <a:pt x="2718417" y="715434"/>
                </a:lnTo>
                <a:lnTo>
                  <a:pt x="2700682" y="690298"/>
                </a:lnTo>
                <a:lnTo>
                  <a:pt x="2682683" y="665427"/>
                </a:lnTo>
                <a:lnTo>
                  <a:pt x="2664419" y="641086"/>
                </a:lnTo>
                <a:lnTo>
                  <a:pt x="2645361" y="617273"/>
                </a:lnTo>
                <a:lnTo>
                  <a:pt x="2626038" y="593461"/>
                </a:lnTo>
                <a:lnTo>
                  <a:pt x="2606186" y="570442"/>
                </a:lnTo>
                <a:lnTo>
                  <a:pt x="2586069" y="547423"/>
                </a:lnTo>
                <a:lnTo>
                  <a:pt x="2565158" y="524669"/>
                </a:lnTo>
                <a:lnTo>
                  <a:pt x="2543982" y="502709"/>
                </a:lnTo>
                <a:lnTo>
                  <a:pt x="2522277" y="481013"/>
                </a:lnTo>
                <a:lnTo>
                  <a:pt x="2500307" y="459846"/>
                </a:lnTo>
                <a:lnTo>
                  <a:pt x="2478073" y="439209"/>
                </a:lnTo>
                <a:lnTo>
                  <a:pt x="2455309" y="418571"/>
                </a:lnTo>
                <a:lnTo>
                  <a:pt x="2432015" y="398727"/>
                </a:lnTo>
                <a:lnTo>
                  <a:pt x="2408457" y="379148"/>
                </a:lnTo>
                <a:lnTo>
                  <a:pt x="2384635" y="360098"/>
                </a:lnTo>
                <a:lnTo>
                  <a:pt x="2360018" y="341313"/>
                </a:lnTo>
                <a:lnTo>
                  <a:pt x="2335666" y="323321"/>
                </a:lnTo>
                <a:lnTo>
                  <a:pt x="2310520" y="305859"/>
                </a:lnTo>
                <a:lnTo>
                  <a:pt x="2284844" y="288661"/>
                </a:lnTo>
                <a:lnTo>
                  <a:pt x="2259168" y="271992"/>
                </a:lnTo>
                <a:lnTo>
                  <a:pt x="2233228" y="255852"/>
                </a:lnTo>
                <a:lnTo>
                  <a:pt x="2206758" y="239977"/>
                </a:lnTo>
                <a:lnTo>
                  <a:pt x="2179759" y="224896"/>
                </a:lnTo>
                <a:lnTo>
                  <a:pt x="2152760" y="209815"/>
                </a:lnTo>
                <a:lnTo>
                  <a:pt x="2125496" y="196056"/>
                </a:lnTo>
                <a:lnTo>
                  <a:pt x="2097439" y="182298"/>
                </a:lnTo>
                <a:lnTo>
                  <a:pt x="2069645" y="169069"/>
                </a:lnTo>
                <a:lnTo>
                  <a:pt x="2041323" y="156633"/>
                </a:lnTo>
                <a:lnTo>
                  <a:pt x="2012471" y="144463"/>
                </a:lnTo>
                <a:lnTo>
                  <a:pt x="1983619" y="133086"/>
                </a:lnTo>
                <a:lnTo>
                  <a:pt x="1954502" y="121973"/>
                </a:lnTo>
                <a:lnTo>
                  <a:pt x="1925121" y="111654"/>
                </a:lnTo>
                <a:lnTo>
                  <a:pt x="1895475" y="101600"/>
                </a:lnTo>
                <a:close/>
                <a:moveTo>
                  <a:pt x="2220912" y="0"/>
                </a:moveTo>
                <a:lnTo>
                  <a:pt x="2251339" y="2382"/>
                </a:lnTo>
                <a:lnTo>
                  <a:pt x="2280972" y="5557"/>
                </a:lnTo>
                <a:lnTo>
                  <a:pt x="2310870" y="9262"/>
                </a:lnTo>
                <a:lnTo>
                  <a:pt x="2340239" y="13760"/>
                </a:lnTo>
                <a:lnTo>
                  <a:pt x="2369872" y="19053"/>
                </a:lnTo>
                <a:lnTo>
                  <a:pt x="2398712" y="24874"/>
                </a:lnTo>
                <a:lnTo>
                  <a:pt x="2427552" y="31490"/>
                </a:lnTo>
                <a:lnTo>
                  <a:pt x="2455862" y="38634"/>
                </a:lnTo>
                <a:lnTo>
                  <a:pt x="2484172" y="46308"/>
                </a:lnTo>
                <a:lnTo>
                  <a:pt x="2512218" y="55041"/>
                </a:lnTo>
                <a:lnTo>
                  <a:pt x="2540000" y="64303"/>
                </a:lnTo>
                <a:lnTo>
                  <a:pt x="2567252" y="74093"/>
                </a:lnTo>
                <a:lnTo>
                  <a:pt x="2594239" y="84678"/>
                </a:lnTo>
                <a:lnTo>
                  <a:pt x="2621227" y="95528"/>
                </a:lnTo>
                <a:lnTo>
                  <a:pt x="2647685" y="107171"/>
                </a:lnTo>
                <a:lnTo>
                  <a:pt x="2673614" y="119343"/>
                </a:lnTo>
                <a:lnTo>
                  <a:pt x="2699808" y="132045"/>
                </a:lnTo>
                <a:lnTo>
                  <a:pt x="2725208" y="145276"/>
                </a:lnTo>
                <a:lnTo>
                  <a:pt x="2750343" y="159301"/>
                </a:lnTo>
                <a:lnTo>
                  <a:pt x="2774950" y="173855"/>
                </a:lnTo>
                <a:lnTo>
                  <a:pt x="2799291" y="189203"/>
                </a:lnTo>
                <a:lnTo>
                  <a:pt x="2823368" y="204550"/>
                </a:lnTo>
                <a:lnTo>
                  <a:pt x="2847181" y="220692"/>
                </a:lnTo>
                <a:lnTo>
                  <a:pt x="2870464" y="237363"/>
                </a:lnTo>
                <a:lnTo>
                  <a:pt x="2892954" y="254563"/>
                </a:lnTo>
                <a:lnTo>
                  <a:pt x="2915443" y="272293"/>
                </a:lnTo>
                <a:lnTo>
                  <a:pt x="2937404" y="290552"/>
                </a:lnTo>
                <a:lnTo>
                  <a:pt x="2959100" y="309075"/>
                </a:lnTo>
                <a:lnTo>
                  <a:pt x="2980266" y="328392"/>
                </a:lnTo>
                <a:lnTo>
                  <a:pt x="3000904" y="347974"/>
                </a:lnTo>
                <a:lnTo>
                  <a:pt x="3021012" y="368085"/>
                </a:lnTo>
                <a:lnTo>
                  <a:pt x="3040591" y="388461"/>
                </a:lnTo>
                <a:lnTo>
                  <a:pt x="3060170" y="409630"/>
                </a:lnTo>
                <a:lnTo>
                  <a:pt x="3078956" y="431064"/>
                </a:lnTo>
                <a:lnTo>
                  <a:pt x="3097212" y="453028"/>
                </a:lnTo>
                <a:lnTo>
                  <a:pt x="3115204" y="475520"/>
                </a:lnTo>
                <a:lnTo>
                  <a:pt x="3132137" y="498013"/>
                </a:lnTo>
                <a:lnTo>
                  <a:pt x="3149335" y="521299"/>
                </a:lnTo>
                <a:lnTo>
                  <a:pt x="3165475" y="544586"/>
                </a:lnTo>
                <a:lnTo>
                  <a:pt x="3181085" y="568666"/>
                </a:lnTo>
                <a:lnTo>
                  <a:pt x="3196431" y="593011"/>
                </a:lnTo>
                <a:lnTo>
                  <a:pt x="3210983" y="617356"/>
                </a:lnTo>
                <a:lnTo>
                  <a:pt x="3225006" y="642495"/>
                </a:lnTo>
                <a:lnTo>
                  <a:pt x="3238500" y="667898"/>
                </a:lnTo>
                <a:lnTo>
                  <a:pt x="3251729" y="693831"/>
                </a:lnTo>
                <a:lnTo>
                  <a:pt x="3263635" y="719763"/>
                </a:lnTo>
                <a:lnTo>
                  <a:pt x="3275541" y="746225"/>
                </a:lnTo>
                <a:lnTo>
                  <a:pt x="3286654" y="772952"/>
                </a:lnTo>
                <a:lnTo>
                  <a:pt x="3297237" y="799943"/>
                </a:lnTo>
                <a:lnTo>
                  <a:pt x="3307027" y="827463"/>
                </a:lnTo>
                <a:lnTo>
                  <a:pt x="3316552" y="854984"/>
                </a:lnTo>
                <a:lnTo>
                  <a:pt x="3325018" y="883033"/>
                </a:lnTo>
                <a:lnTo>
                  <a:pt x="3333220" y="911083"/>
                </a:lnTo>
                <a:lnTo>
                  <a:pt x="3340629" y="939397"/>
                </a:lnTo>
                <a:lnTo>
                  <a:pt x="3347508" y="968241"/>
                </a:lnTo>
                <a:lnTo>
                  <a:pt x="3353329" y="997084"/>
                </a:lnTo>
                <a:lnTo>
                  <a:pt x="3358620" y="1026192"/>
                </a:lnTo>
                <a:lnTo>
                  <a:pt x="3363383" y="1055829"/>
                </a:lnTo>
                <a:lnTo>
                  <a:pt x="3367352" y="1085467"/>
                </a:lnTo>
                <a:lnTo>
                  <a:pt x="3370791" y="1115369"/>
                </a:lnTo>
                <a:lnTo>
                  <a:pt x="3373172" y="1145800"/>
                </a:lnTo>
                <a:lnTo>
                  <a:pt x="3375024" y="1175702"/>
                </a:lnTo>
                <a:lnTo>
                  <a:pt x="3376348" y="1206397"/>
                </a:lnTo>
                <a:lnTo>
                  <a:pt x="3376612" y="1221745"/>
                </a:lnTo>
                <a:lnTo>
                  <a:pt x="3376612" y="1236829"/>
                </a:lnTo>
                <a:lnTo>
                  <a:pt x="3376348" y="1262761"/>
                </a:lnTo>
                <a:lnTo>
                  <a:pt x="3375289" y="1288429"/>
                </a:lnTo>
                <a:lnTo>
                  <a:pt x="3374231" y="1313833"/>
                </a:lnTo>
                <a:lnTo>
                  <a:pt x="3372379" y="1339236"/>
                </a:lnTo>
                <a:lnTo>
                  <a:pt x="3369998" y="1364375"/>
                </a:lnTo>
                <a:lnTo>
                  <a:pt x="3367352" y="1389249"/>
                </a:lnTo>
                <a:lnTo>
                  <a:pt x="3363912" y="1414388"/>
                </a:lnTo>
                <a:lnTo>
                  <a:pt x="3360208" y="1438733"/>
                </a:lnTo>
                <a:lnTo>
                  <a:pt x="3355710" y="1463342"/>
                </a:lnTo>
                <a:lnTo>
                  <a:pt x="3351212" y="1487952"/>
                </a:lnTo>
                <a:lnTo>
                  <a:pt x="3345920" y="1512032"/>
                </a:lnTo>
                <a:lnTo>
                  <a:pt x="3340364" y="1536377"/>
                </a:lnTo>
                <a:lnTo>
                  <a:pt x="3334014" y="1559928"/>
                </a:lnTo>
                <a:lnTo>
                  <a:pt x="3327664" y="1583744"/>
                </a:lnTo>
                <a:lnTo>
                  <a:pt x="3320520" y="1607030"/>
                </a:lnTo>
                <a:lnTo>
                  <a:pt x="3312583" y="1630317"/>
                </a:lnTo>
                <a:lnTo>
                  <a:pt x="3304910" y="1653603"/>
                </a:lnTo>
                <a:lnTo>
                  <a:pt x="3296708" y="1676096"/>
                </a:lnTo>
                <a:lnTo>
                  <a:pt x="3287712" y="1698853"/>
                </a:lnTo>
                <a:lnTo>
                  <a:pt x="3278187" y="1721346"/>
                </a:lnTo>
                <a:lnTo>
                  <a:pt x="3268662" y="1743574"/>
                </a:lnTo>
                <a:lnTo>
                  <a:pt x="3258343" y="1765537"/>
                </a:lnTo>
                <a:lnTo>
                  <a:pt x="3248289" y="1787236"/>
                </a:lnTo>
                <a:lnTo>
                  <a:pt x="3236912" y="1808935"/>
                </a:lnTo>
                <a:lnTo>
                  <a:pt x="3225800" y="1830104"/>
                </a:lnTo>
                <a:lnTo>
                  <a:pt x="3214158" y="1851009"/>
                </a:lnTo>
                <a:lnTo>
                  <a:pt x="3201987" y="1871914"/>
                </a:lnTo>
                <a:lnTo>
                  <a:pt x="3189287" y="1892289"/>
                </a:lnTo>
                <a:lnTo>
                  <a:pt x="3176587" y="1912401"/>
                </a:lnTo>
                <a:lnTo>
                  <a:pt x="3163093" y="1932776"/>
                </a:lnTo>
                <a:lnTo>
                  <a:pt x="3149600" y="1952093"/>
                </a:lnTo>
                <a:lnTo>
                  <a:pt x="3135577" y="1971675"/>
                </a:lnTo>
                <a:lnTo>
                  <a:pt x="3142191" y="1955269"/>
                </a:lnTo>
                <a:lnTo>
                  <a:pt x="3148541" y="1938862"/>
                </a:lnTo>
                <a:lnTo>
                  <a:pt x="3154891" y="1922191"/>
                </a:lnTo>
                <a:lnTo>
                  <a:pt x="3160977" y="1905785"/>
                </a:lnTo>
                <a:lnTo>
                  <a:pt x="3166797" y="1888849"/>
                </a:lnTo>
                <a:lnTo>
                  <a:pt x="3172883" y="1871914"/>
                </a:lnTo>
                <a:lnTo>
                  <a:pt x="3178175" y="1855243"/>
                </a:lnTo>
                <a:lnTo>
                  <a:pt x="3183466" y="1838043"/>
                </a:lnTo>
                <a:lnTo>
                  <a:pt x="3188758" y="1821107"/>
                </a:lnTo>
                <a:lnTo>
                  <a:pt x="3193520" y="1803642"/>
                </a:lnTo>
                <a:lnTo>
                  <a:pt x="3198283" y="1786442"/>
                </a:lnTo>
                <a:lnTo>
                  <a:pt x="3202516" y="1769242"/>
                </a:lnTo>
                <a:lnTo>
                  <a:pt x="3207014" y="1751777"/>
                </a:lnTo>
                <a:lnTo>
                  <a:pt x="3211247" y="1734047"/>
                </a:lnTo>
                <a:lnTo>
                  <a:pt x="3214952" y="1716583"/>
                </a:lnTo>
                <a:lnTo>
                  <a:pt x="3218656" y="1698853"/>
                </a:lnTo>
                <a:lnTo>
                  <a:pt x="3222095" y="1681124"/>
                </a:lnTo>
                <a:lnTo>
                  <a:pt x="3225535" y="1663394"/>
                </a:lnTo>
                <a:lnTo>
                  <a:pt x="3228445" y="1645400"/>
                </a:lnTo>
                <a:lnTo>
                  <a:pt x="3231091" y="1627406"/>
                </a:lnTo>
                <a:lnTo>
                  <a:pt x="3234002" y="1609412"/>
                </a:lnTo>
                <a:lnTo>
                  <a:pt x="3236383" y="1591153"/>
                </a:lnTo>
                <a:lnTo>
                  <a:pt x="3238500" y="1573159"/>
                </a:lnTo>
                <a:lnTo>
                  <a:pt x="3240352" y="1554900"/>
                </a:lnTo>
                <a:lnTo>
                  <a:pt x="3241939" y="1536642"/>
                </a:lnTo>
                <a:lnTo>
                  <a:pt x="3243527" y="1518383"/>
                </a:lnTo>
                <a:lnTo>
                  <a:pt x="3244850" y="1499595"/>
                </a:lnTo>
                <a:lnTo>
                  <a:pt x="3245908" y="1481336"/>
                </a:lnTo>
                <a:lnTo>
                  <a:pt x="3246702" y="1462813"/>
                </a:lnTo>
                <a:lnTo>
                  <a:pt x="3247231" y="1444025"/>
                </a:lnTo>
                <a:lnTo>
                  <a:pt x="3247495" y="1425237"/>
                </a:lnTo>
                <a:lnTo>
                  <a:pt x="3247760" y="1406714"/>
                </a:lnTo>
                <a:lnTo>
                  <a:pt x="3247495" y="1375754"/>
                </a:lnTo>
                <a:lnTo>
                  <a:pt x="3246702" y="1345058"/>
                </a:lnTo>
                <a:lnTo>
                  <a:pt x="3245114" y="1314891"/>
                </a:lnTo>
                <a:lnTo>
                  <a:pt x="3242997" y="1284460"/>
                </a:lnTo>
                <a:lnTo>
                  <a:pt x="3240087" y="1254293"/>
                </a:lnTo>
                <a:lnTo>
                  <a:pt x="3236647" y="1224127"/>
                </a:lnTo>
                <a:lnTo>
                  <a:pt x="3232679" y="1194490"/>
                </a:lnTo>
                <a:lnTo>
                  <a:pt x="3227916" y="1164852"/>
                </a:lnTo>
                <a:lnTo>
                  <a:pt x="3223154" y="1135480"/>
                </a:lnTo>
                <a:lnTo>
                  <a:pt x="3217068" y="1106372"/>
                </a:lnTo>
                <a:lnTo>
                  <a:pt x="3210983" y="1077528"/>
                </a:lnTo>
                <a:lnTo>
                  <a:pt x="3204104" y="1048685"/>
                </a:lnTo>
                <a:lnTo>
                  <a:pt x="3196695" y="1020106"/>
                </a:lnTo>
                <a:lnTo>
                  <a:pt x="3188758" y="991527"/>
                </a:lnTo>
                <a:lnTo>
                  <a:pt x="3180291" y="963742"/>
                </a:lnTo>
                <a:lnTo>
                  <a:pt x="3171031" y="935692"/>
                </a:lnTo>
                <a:lnTo>
                  <a:pt x="3161241" y="908172"/>
                </a:lnTo>
                <a:lnTo>
                  <a:pt x="3151452" y="880916"/>
                </a:lnTo>
                <a:lnTo>
                  <a:pt x="3140868" y="853925"/>
                </a:lnTo>
                <a:lnTo>
                  <a:pt x="3129756" y="826934"/>
                </a:lnTo>
                <a:lnTo>
                  <a:pt x="3117850" y="800472"/>
                </a:lnTo>
                <a:lnTo>
                  <a:pt x="3105943" y="774010"/>
                </a:lnTo>
                <a:lnTo>
                  <a:pt x="3092979" y="748078"/>
                </a:lnTo>
                <a:lnTo>
                  <a:pt x="3079750" y="722410"/>
                </a:lnTo>
                <a:lnTo>
                  <a:pt x="3065991" y="696742"/>
                </a:lnTo>
                <a:lnTo>
                  <a:pt x="3052233" y="671867"/>
                </a:lnTo>
                <a:lnTo>
                  <a:pt x="3037681" y="646993"/>
                </a:lnTo>
                <a:lnTo>
                  <a:pt x="3022335" y="622384"/>
                </a:lnTo>
                <a:lnTo>
                  <a:pt x="3006989" y="598303"/>
                </a:lnTo>
                <a:lnTo>
                  <a:pt x="2991114" y="574223"/>
                </a:lnTo>
                <a:lnTo>
                  <a:pt x="2974710" y="550672"/>
                </a:lnTo>
                <a:lnTo>
                  <a:pt x="2957512" y="527915"/>
                </a:lnTo>
                <a:lnTo>
                  <a:pt x="2940579" y="504893"/>
                </a:lnTo>
                <a:lnTo>
                  <a:pt x="2922587" y="482136"/>
                </a:lnTo>
                <a:lnTo>
                  <a:pt x="2904595" y="460172"/>
                </a:lnTo>
                <a:lnTo>
                  <a:pt x="2885810" y="438474"/>
                </a:lnTo>
                <a:lnTo>
                  <a:pt x="2867024" y="417040"/>
                </a:lnTo>
                <a:lnTo>
                  <a:pt x="2847445" y="395870"/>
                </a:lnTo>
                <a:lnTo>
                  <a:pt x="2827602" y="375230"/>
                </a:lnTo>
                <a:lnTo>
                  <a:pt x="2807493" y="355119"/>
                </a:lnTo>
                <a:lnTo>
                  <a:pt x="2786856" y="335272"/>
                </a:lnTo>
                <a:lnTo>
                  <a:pt x="2765954" y="315691"/>
                </a:lnTo>
                <a:lnTo>
                  <a:pt x="2744787" y="296638"/>
                </a:lnTo>
                <a:lnTo>
                  <a:pt x="2723091" y="277850"/>
                </a:lnTo>
                <a:lnTo>
                  <a:pt x="2701131" y="259856"/>
                </a:lnTo>
                <a:lnTo>
                  <a:pt x="2678377" y="241862"/>
                </a:lnTo>
                <a:lnTo>
                  <a:pt x="2655622" y="224397"/>
                </a:lnTo>
                <a:lnTo>
                  <a:pt x="2632604" y="207461"/>
                </a:lnTo>
                <a:lnTo>
                  <a:pt x="2609320" y="191055"/>
                </a:lnTo>
                <a:lnTo>
                  <a:pt x="2585243" y="174913"/>
                </a:lnTo>
                <a:lnTo>
                  <a:pt x="2561166" y="159301"/>
                </a:lnTo>
                <a:lnTo>
                  <a:pt x="2536824" y="144217"/>
                </a:lnTo>
                <a:lnTo>
                  <a:pt x="2512218" y="129134"/>
                </a:lnTo>
                <a:lnTo>
                  <a:pt x="2487083" y="114845"/>
                </a:lnTo>
                <a:lnTo>
                  <a:pt x="2461683" y="101349"/>
                </a:lnTo>
                <a:lnTo>
                  <a:pt x="2436018" y="87854"/>
                </a:lnTo>
                <a:lnTo>
                  <a:pt x="2410089" y="75152"/>
                </a:lnTo>
                <a:lnTo>
                  <a:pt x="2383895" y="62715"/>
                </a:lnTo>
                <a:lnTo>
                  <a:pt x="2357437" y="51072"/>
                </a:lnTo>
                <a:lnTo>
                  <a:pt x="2330714" y="39958"/>
                </a:lnTo>
                <a:lnTo>
                  <a:pt x="2303727" y="29108"/>
                </a:lnTo>
                <a:lnTo>
                  <a:pt x="2276475" y="18788"/>
                </a:lnTo>
                <a:lnTo>
                  <a:pt x="2248693" y="9262"/>
                </a:lnTo>
                <a:lnTo>
                  <a:pt x="222091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银行"/>
          <p:cNvSpPr>
            <a:spLocks noChangeArrowheads="1"/>
          </p:cNvSpPr>
          <p:nvPr/>
        </p:nvSpPr>
        <p:spPr bwMode="auto">
          <a:xfrm>
            <a:off x="5681345" y="1943735"/>
            <a:ext cx="782955" cy="504825"/>
          </a:xfrm>
          <a:custGeom>
            <a:avLst/>
            <a:gdLst>
              <a:gd name="T0" fmla="*/ 1646266 w 2981325"/>
              <a:gd name="T1" fmla="*/ 1733991 h 3289300"/>
              <a:gd name="T2" fmla="*/ 0 w 2981325"/>
              <a:gd name="T3" fmla="*/ 1690780 h 3289300"/>
              <a:gd name="T4" fmla="*/ 1356004 w 2981325"/>
              <a:gd name="T5" fmla="*/ 1380238 h 3289300"/>
              <a:gd name="T6" fmla="*/ 1361976 w 2981325"/>
              <a:gd name="T7" fmla="*/ 1397869 h 3289300"/>
              <a:gd name="T8" fmla="*/ 1373154 w 2981325"/>
              <a:gd name="T9" fmla="*/ 1412281 h 3289300"/>
              <a:gd name="T10" fmla="*/ 1388619 w 2981325"/>
              <a:gd name="T11" fmla="*/ 1422246 h 3289300"/>
              <a:gd name="T12" fmla="*/ 1406994 w 2981325"/>
              <a:gd name="T13" fmla="*/ 1426232 h 3289300"/>
              <a:gd name="T14" fmla="*/ 1426134 w 2981325"/>
              <a:gd name="T15" fmla="*/ 1423932 h 3289300"/>
              <a:gd name="T16" fmla="*/ 1442518 w 2981325"/>
              <a:gd name="T17" fmla="*/ 1415653 h 3289300"/>
              <a:gd name="T18" fmla="*/ 1455074 w 2981325"/>
              <a:gd name="T19" fmla="*/ 1402469 h 3289300"/>
              <a:gd name="T20" fmla="*/ 1462577 w 2981325"/>
              <a:gd name="T21" fmla="*/ 1385451 h 3289300"/>
              <a:gd name="T22" fmla="*/ 1555216 w 2981325"/>
              <a:gd name="T23" fmla="*/ 655534 h 3289300"/>
              <a:gd name="T24" fmla="*/ 272903 w 2981325"/>
              <a:gd name="T25" fmla="*/ 1374719 h 3289300"/>
              <a:gd name="T26" fmla="*/ 277343 w 2981325"/>
              <a:gd name="T27" fmla="*/ 1393270 h 3289300"/>
              <a:gd name="T28" fmla="*/ 287143 w 2981325"/>
              <a:gd name="T29" fmla="*/ 1408754 h 3289300"/>
              <a:gd name="T30" fmla="*/ 301536 w 2981325"/>
              <a:gd name="T31" fmla="*/ 1419793 h 3289300"/>
              <a:gd name="T32" fmla="*/ 319298 w 2981325"/>
              <a:gd name="T33" fmla="*/ 1425772 h 3289300"/>
              <a:gd name="T34" fmla="*/ 338439 w 2981325"/>
              <a:gd name="T35" fmla="*/ 1425465 h 3289300"/>
              <a:gd name="T36" fmla="*/ 355742 w 2981325"/>
              <a:gd name="T37" fmla="*/ 1418566 h 3289300"/>
              <a:gd name="T38" fmla="*/ 369523 w 2981325"/>
              <a:gd name="T39" fmla="*/ 1406761 h 3289300"/>
              <a:gd name="T40" fmla="*/ 378710 w 2981325"/>
              <a:gd name="T41" fmla="*/ 1390663 h 3289300"/>
              <a:gd name="T42" fmla="*/ 381925 w 2981325"/>
              <a:gd name="T43" fmla="*/ 1371960 h 3289300"/>
              <a:gd name="T44" fmla="*/ 1706047 w 2981325"/>
              <a:gd name="T45" fmla="*/ 439474 h 3289300"/>
              <a:gd name="T46" fmla="*/ 21153 w 2981325"/>
              <a:gd name="T47" fmla="*/ 439474 h 3289300"/>
              <a:gd name="T48" fmla="*/ 891506 w 2981325"/>
              <a:gd name="T49" fmla="*/ 110778 h 3289300"/>
              <a:gd name="T50" fmla="*/ 919795 w 2981325"/>
              <a:gd name="T51" fmla="*/ 125146 h 3289300"/>
              <a:gd name="T52" fmla="*/ 941508 w 2981325"/>
              <a:gd name="T53" fmla="*/ 147923 h 3289300"/>
              <a:gd name="T54" fmla="*/ 954504 w 2981325"/>
              <a:gd name="T55" fmla="*/ 176813 h 3289300"/>
              <a:gd name="T56" fmla="*/ 956951 w 2981325"/>
              <a:gd name="T57" fmla="*/ 209830 h 3289300"/>
              <a:gd name="T58" fmla="*/ 948083 w 2981325"/>
              <a:gd name="T59" fmla="*/ 241014 h 3289300"/>
              <a:gd name="T60" fmla="*/ 930039 w 2981325"/>
              <a:gd name="T61" fmla="*/ 266847 h 3289300"/>
              <a:gd name="T62" fmla="*/ 904198 w 2981325"/>
              <a:gd name="T63" fmla="*/ 284884 h 3289300"/>
              <a:gd name="T64" fmla="*/ 873157 w 2981325"/>
              <a:gd name="T65" fmla="*/ 293597 h 3289300"/>
              <a:gd name="T66" fmla="*/ 839976 w 2981325"/>
              <a:gd name="T67" fmla="*/ 291304 h 3289300"/>
              <a:gd name="T68" fmla="*/ 810923 w 2981325"/>
              <a:gd name="T69" fmla="*/ 278311 h 3289300"/>
              <a:gd name="T70" fmla="*/ 788445 w 2981325"/>
              <a:gd name="T71" fmla="*/ 256605 h 3289300"/>
              <a:gd name="T72" fmla="*/ 773919 w 2981325"/>
              <a:gd name="T73" fmla="*/ 228326 h 3289300"/>
              <a:gd name="T74" fmla="*/ 769791 w 2981325"/>
              <a:gd name="T75" fmla="*/ 195462 h 3289300"/>
              <a:gd name="T76" fmla="*/ 777130 w 2981325"/>
              <a:gd name="T77" fmla="*/ 163820 h 3289300"/>
              <a:gd name="T78" fmla="*/ 794103 w 2981325"/>
              <a:gd name="T79" fmla="*/ 137222 h 3289300"/>
              <a:gd name="T80" fmla="*/ 818875 w 2981325"/>
              <a:gd name="T81" fmla="*/ 117809 h 3289300"/>
              <a:gd name="T82" fmla="*/ 849150 w 2981325"/>
              <a:gd name="T83" fmla="*/ 107720 h 3289300"/>
              <a:gd name="T84" fmla="*/ 840678 w 2981325"/>
              <a:gd name="T85" fmla="*/ 53130 h 3289300"/>
              <a:gd name="T86" fmla="*/ 792381 w 2981325"/>
              <a:gd name="T87" fmla="*/ 69513 h 3289300"/>
              <a:gd name="T88" fmla="*/ 752976 w 2981325"/>
              <a:gd name="T89" fmla="*/ 100287 h 3289300"/>
              <a:gd name="T90" fmla="*/ 725837 w 2981325"/>
              <a:gd name="T91" fmla="*/ 142546 h 3289300"/>
              <a:gd name="T92" fmla="*/ 714338 w 2981325"/>
              <a:gd name="T93" fmla="*/ 192920 h 3289300"/>
              <a:gd name="T94" fmla="*/ 720777 w 2981325"/>
              <a:gd name="T95" fmla="*/ 244977 h 3289300"/>
              <a:gd name="T96" fmla="*/ 743777 w 2981325"/>
              <a:gd name="T97" fmla="*/ 289992 h 3289300"/>
              <a:gd name="T98" fmla="*/ 779961 w 2981325"/>
              <a:gd name="T99" fmla="*/ 324442 h 3289300"/>
              <a:gd name="T100" fmla="*/ 826112 w 2981325"/>
              <a:gd name="T101" fmla="*/ 345112 h 3289300"/>
              <a:gd name="T102" fmla="*/ 878703 w 2981325"/>
              <a:gd name="T103" fmla="*/ 349093 h 3289300"/>
              <a:gd name="T104" fmla="*/ 928380 w 2981325"/>
              <a:gd name="T105" fmla="*/ 335313 h 3289300"/>
              <a:gd name="T106" fmla="*/ 969165 w 2981325"/>
              <a:gd name="T107" fmla="*/ 306222 h 3289300"/>
              <a:gd name="T108" fmla="*/ 998297 w 2981325"/>
              <a:gd name="T109" fmla="*/ 265494 h 3289300"/>
              <a:gd name="T110" fmla="*/ 1012403 w 2981325"/>
              <a:gd name="T111" fmla="*/ 215886 h 3289300"/>
              <a:gd name="T112" fmla="*/ 1008416 w 2981325"/>
              <a:gd name="T113" fmla="*/ 163369 h 3289300"/>
              <a:gd name="T114" fmla="*/ 987564 w 2981325"/>
              <a:gd name="T115" fmla="*/ 117283 h 3289300"/>
              <a:gd name="T116" fmla="*/ 953066 w 2981325"/>
              <a:gd name="T117" fmla="*/ 81149 h 3289300"/>
              <a:gd name="T118" fmla="*/ 907835 w 2981325"/>
              <a:gd name="T119" fmla="*/ 58182 h 3289300"/>
              <a:gd name="T120" fmla="*/ 863524 w 2981325"/>
              <a:gd name="T121" fmla="*/ 0 h 3289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81325" h="3289300">
                <a:moveTo>
                  <a:pt x="514350" y="3187700"/>
                </a:moveTo>
                <a:lnTo>
                  <a:pt x="2466975" y="3187700"/>
                </a:lnTo>
                <a:lnTo>
                  <a:pt x="2466975" y="3289300"/>
                </a:lnTo>
                <a:lnTo>
                  <a:pt x="514350" y="3289300"/>
                </a:lnTo>
                <a:lnTo>
                  <a:pt x="514350" y="3187700"/>
                </a:lnTo>
                <a:close/>
                <a:moveTo>
                  <a:pt x="139700" y="2994025"/>
                </a:moveTo>
                <a:lnTo>
                  <a:pt x="2841625" y="2994025"/>
                </a:lnTo>
                <a:lnTo>
                  <a:pt x="2841625" y="3109913"/>
                </a:lnTo>
                <a:lnTo>
                  <a:pt x="139700" y="3109913"/>
                </a:lnTo>
                <a:lnTo>
                  <a:pt x="139700" y="2994025"/>
                </a:lnTo>
                <a:close/>
                <a:moveTo>
                  <a:pt x="0" y="2759075"/>
                </a:moveTo>
                <a:lnTo>
                  <a:pt x="2981325" y="2759075"/>
                </a:lnTo>
                <a:lnTo>
                  <a:pt x="2981325" y="2919413"/>
                </a:lnTo>
                <a:lnTo>
                  <a:pt x="0" y="2919413"/>
                </a:lnTo>
                <a:lnTo>
                  <a:pt x="0" y="2759075"/>
                </a:lnTo>
                <a:close/>
                <a:moveTo>
                  <a:pt x="2182813" y="1131888"/>
                </a:moveTo>
                <a:lnTo>
                  <a:pt x="2339546" y="1131888"/>
                </a:lnTo>
                <a:lnTo>
                  <a:pt x="2339546" y="2368917"/>
                </a:lnTo>
                <a:lnTo>
                  <a:pt x="2339546" y="2373682"/>
                </a:lnTo>
                <a:lnTo>
                  <a:pt x="2340074" y="2378711"/>
                </a:lnTo>
                <a:lnTo>
                  <a:pt x="2340603" y="2383211"/>
                </a:lnTo>
                <a:lnTo>
                  <a:pt x="2341396" y="2387976"/>
                </a:lnTo>
                <a:lnTo>
                  <a:pt x="2342453" y="2392212"/>
                </a:lnTo>
                <a:lnTo>
                  <a:pt x="2343774" y="2396977"/>
                </a:lnTo>
                <a:lnTo>
                  <a:pt x="2345096" y="2401212"/>
                </a:lnTo>
                <a:lnTo>
                  <a:pt x="2347210" y="2405713"/>
                </a:lnTo>
                <a:lnTo>
                  <a:pt x="2349061" y="2409683"/>
                </a:lnTo>
                <a:lnTo>
                  <a:pt x="2350911" y="2413654"/>
                </a:lnTo>
                <a:lnTo>
                  <a:pt x="2353289" y="2417890"/>
                </a:lnTo>
                <a:lnTo>
                  <a:pt x="2355668" y="2421596"/>
                </a:lnTo>
                <a:lnTo>
                  <a:pt x="2358311" y="2425302"/>
                </a:lnTo>
                <a:lnTo>
                  <a:pt x="2360954" y="2429008"/>
                </a:lnTo>
                <a:lnTo>
                  <a:pt x="2364126" y="2432449"/>
                </a:lnTo>
                <a:lnTo>
                  <a:pt x="2367298" y="2435361"/>
                </a:lnTo>
                <a:lnTo>
                  <a:pt x="2370205" y="2438538"/>
                </a:lnTo>
                <a:lnTo>
                  <a:pt x="2373641" y="2441714"/>
                </a:lnTo>
                <a:lnTo>
                  <a:pt x="2377341" y="2444361"/>
                </a:lnTo>
                <a:lnTo>
                  <a:pt x="2380777" y="2447009"/>
                </a:lnTo>
                <a:lnTo>
                  <a:pt x="2385006" y="2449391"/>
                </a:lnTo>
                <a:lnTo>
                  <a:pt x="2388706" y="2451509"/>
                </a:lnTo>
                <a:lnTo>
                  <a:pt x="2392935" y="2453891"/>
                </a:lnTo>
                <a:lnTo>
                  <a:pt x="2396900" y="2455744"/>
                </a:lnTo>
                <a:lnTo>
                  <a:pt x="2401393" y="2457068"/>
                </a:lnTo>
                <a:lnTo>
                  <a:pt x="2405622" y="2458656"/>
                </a:lnTo>
                <a:lnTo>
                  <a:pt x="2409851" y="2459980"/>
                </a:lnTo>
                <a:lnTo>
                  <a:pt x="2414608" y="2461303"/>
                </a:lnTo>
                <a:lnTo>
                  <a:pt x="2419366" y="2461833"/>
                </a:lnTo>
                <a:lnTo>
                  <a:pt x="2423859" y="2462362"/>
                </a:lnTo>
                <a:lnTo>
                  <a:pt x="2428616" y="2462627"/>
                </a:lnTo>
                <a:lnTo>
                  <a:pt x="2433638" y="2463156"/>
                </a:lnTo>
                <a:lnTo>
                  <a:pt x="2438395" y="2462627"/>
                </a:lnTo>
                <a:lnTo>
                  <a:pt x="2443153" y="2462362"/>
                </a:lnTo>
                <a:lnTo>
                  <a:pt x="2447910" y="2461833"/>
                </a:lnTo>
                <a:lnTo>
                  <a:pt x="2452404" y="2461303"/>
                </a:lnTo>
                <a:lnTo>
                  <a:pt x="2457161" y="2459980"/>
                </a:lnTo>
                <a:lnTo>
                  <a:pt x="2461654" y="2458656"/>
                </a:lnTo>
                <a:lnTo>
                  <a:pt x="2466147" y="2457068"/>
                </a:lnTo>
                <a:lnTo>
                  <a:pt x="2470112" y="2455744"/>
                </a:lnTo>
                <a:lnTo>
                  <a:pt x="2474341" y="2453891"/>
                </a:lnTo>
                <a:lnTo>
                  <a:pt x="2478570" y="2451509"/>
                </a:lnTo>
                <a:lnTo>
                  <a:pt x="2482534" y="2449391"/>
                </a:lnTo>
                <a:lnTo>
                  <a:pt x="2486235" y="2447009"/>
                </a:lnTo>
                <a:lnTo>
                  <a:pt x="2489935" y="2444361"/>
                </a:lnTo>
                <a:lnTo>
                  <a:pt x="2493371" y="2441714"/>
                </a:lnTo>
                <a:lnTo>
                  <a:pt x="2496807" y="2438538"/>
                </a:lnTo>
                <a:lnTo>
                  <a:pt x="2500243" y="2435361"/>
                </a:lnTo>
                <a:lnTo>
                  <a:pt x="2503150" y="2432449"/>
                </a:lnTo>
                <a:lnTo>
                  <a:pt x="2506322" y="2429008"/>
                </a:lnTo>
                <a:lnTo>
                  <a:pt x="2509229" y="2425302"/>
                </a:lnTo>
                <a:lnTo>
                  <a:pt x="2511608" y="2421596"/>
                </a:lnTo>
                <a:lnTo>
                  <a:pt x="2513987" y="2417890"/>
                </a:lnTo>
                <a:lnTo>
                  <a:pt x="2516365" y="2413654"/>
                </a:lnTo>
                <a:lnTo>
                  <a:pt x="2518480" y="2409683"/>
                </a:lnTo>
                <a:lnTo>
                  <a:pt x="2520330" y="2405713"/>
                </a:lnTo>
                <a:lnTo>
                  <a:pt x="2521916" y="2401212"/>
                </a:lnTo>
                <a:lnTo>
                  <a:pt x="2523502" y="2396977"/>
                </a:lnTo>
                <a:lnTo>
                  <a:pt x="2524559" y="2392212"/>
                </a:lnTo>
                <a:lnTo>
                  <a:pt x="2525880" y="2387976"/>
                </a:lnTo>
                <a:lnTo>
                  <a:pt x="2526409" y="2383211"/>
                </a:lnTo>
                <a:lnTo>
                  <a:pt x="2527202" y="2378711"/>
                </a:lnTo>
                <a:lnTo>
                  <a:pt x="2527466" y="2373682"/>
                </a:lnTo>
                <a:lnTo>
                  <a:pt x="2527730" y="2368917"/>
                </a:lnTo>
                <a:lnTo>
                  <a:pt x="2527730" y="1131888"/>
                </a:lnTo>
                <a:lnTo>
                  <a:pt x="2684463" y="1131888"/>
                </a:lnTo>
                <a:lnTo>
                  <a:pt x="2684463" y="2689226"/>
                </a:lnTo>
                <a:lnTo>
                  <a:pt x="2182813" y="2689226"/>
                </a:lnTo>
                <a:lnTo>
                  <a:pt x="2182813" y="1131888"/>
                </a:lnTo>
                <a:close/>
                <a:moveTo>
                  <a:pt x="314325" y="1131888"/>
                </a:moveTo>
                <a:lnTo>
                  <a:pt x="471058" y="1131888"/>
                </a:lnTo>
                <a:lnTo>
                  <a:pt x="471058" y="2368917"/>
                </a:lnTo>
                <a:lnTo>
                  <a:pt x="471058" y="2373682"/>
                </a:lnTo>
                <a:lnTo>
                  <a:pt x="471851" y="2378711"/>
                </a:lnTo>
                <a:lnTo>
                  <a:pt x="472379" y="2383211"/>
                </a:lnTo>
                <a:lnTo>
                  <a:pt x="472908" y="2387976"/>
                </a:lnTo>
                <a:lnTo>
                  <a:pt x="474229" y="2392212"/>
                </a:lnTo>
                <a:lnTo>
                  <a:pt x="475551" y="2396977"/>
                </a:lnTo>
                <a:lnTo>
                  <a:pt x="477137" y="2401212"/>
                </a:lnTo>
                <a:lnTo>
                  <a:pt x="478723" y="2405713"/>
                </a:lnTo>
                <a:lnTo>
                  <a:pt x="480573" y="2409683"/>
                </a:lnTo>
                <a:lnTo>
                  <a:pt x="482687" y="2413654"/>
                </a:lnTo>
                <a:lnTo>
                  <a:pt x="484802" y="2417890"/>
                </a:lnTo>
                <a:lnTo>
                  <a:pt x="487180" y="2421596"/>
                </a:lnTo>
                <a:lnTo>
                  <a:pt x="489823" y="2425302"/>
                </a:lnTo>
                <a:lnTo>
                  <a:pt x="492466" y="2429008"/>
                </a:lnTo>
                <a:lnTo>
                  <a:pt x="495638" y="2432449"/>
                </a:lnTo>
                <a:lnTo>
                  <a:pt x="498810" y="2435361"/>
                </a:lnTo>
                <a:lnTo>
                  <a:pt x="502246" y="2438538"/>
                </a:lnTo>
                <a:lnTo>
                  <a:pt x="505682" y="2441714"/>
                </a:lnTo>
                <a:lnTo>
                  <a:pt x="508853" y="2444361"/>
                </a:lnTo>
                <a:lnTo>
                  <a:pt x="512818" y="2447009"/>
                </a:lnTo>
                <a:lnTo>
                  <a:pt x="516518" y="2449391"/>
                </a:lnTo>
                <a:lnTo>
                  <a:pt x="520483" y="2451509"/>
                </a:lnTo>
                <a:lnTo>
                  <a:pt x="524447" y="2453891"/>
                </a:lnTo>
                <a:lnTo>
                  <a:pt x="528676" y="2455744"/>
                </a:lnTo>
                <a:lnTo>
                  <a:pt x="532905" y="2457068"/>
                </a:lnTo>
                <a:lnTo>
                  <a:pt x="537398" y="2458656"/>
                </a:lnTo>
                <a:lnTo>
                  <a:pt x="541891" y="2459980"/>
                </a:lnTo>
                <a:lnTo>
                  <a:pt x="546385" y="2461303"/>
                </a:lnTo>
                <a:lnTo>
                  <a:pt x="551142" y="2461833"/>
                </a:lnTo>
                <a:lnTo>
                  <a:pt x="555635" y="2462362"/>
                </a:lnTo>
                <a:lnTo>
                  <a:pt x="560393" y="2462627"/>
                </a:lnTo>
                <a:lnTo>
                  <a:pt x="565415" y="2463156"/>
                </a:lnTo>
                <a:lnTo>
                  <a:pt x="569908" y="2462627"/>
                </a:lnTo>
                <a:lnTo>
                  <a:pt x="574930" y="2462362"/>
                </a:lnTo>
                <a:lnTo>
                  <a:pt x="579687" y="2461833"/>
                </a:lnTo>
                <a:lnTo>
                  <a:pt x="584180" y="2461303"/>
                </a:lnTo>
                <a:lnTo>
                  <a:pt x="588938" y="2459980"/>
                </a:lnTo>
                <a:lnTo>
                  <a:pt x="593167" y="2458656"/>
                </a:lnTo>
                <a:lnTo>
                  <a:pt x="597660" y="2457068"/>
                </a:lnTo>
                <a:lnTo>
                  <a:pt x="601889" y="2455744"/>
                </a:lnTo>
                <a:lnTo>
                  <a:pt x="605853" y="2453891"/>
                </a:lnTo>
                <a:lnTo>
                  <a:pt x="610082" y="2451509"/>
                </a:lnTo>
                <a:lnTo>
                  <a:pt x="614047" y="2449391"/>
                </a:lnTo>
                <a:lnTo>
                  <a:pt x="617747" y="2447009"/>
                </a:lnTo>
                <a:lnTo>
                  <a:pt x="621447" y="2444361"/>
                </a:lnTo>
                <a:lnTo>
                  <a:pt x="625147" y="2441714"/>
                </a:lnTo>
                <a:lnTo>
                  <a:pt x="628583" y="2438538"/>
                </a:lnTo>
                <a:lnTo>
                  <a:pt x="631755" y="2435361"/>
                </a:lnTo>
                <a:lnTo>
                  <a:pt x="634662" y="2432449"/>
                </a:lnTo>
                <a:lnTo>
                  <a:pt x="637834" y="2429008"/>
                </a:lnTo>
                <a:lnTo>
                  <a:pt x="640741" y="2425302"/>
                </a:lnTo>
                <a:lnTo>
                  <a:pt x="643120" y="2421596"/>
                </a:lnTo>
                <a:lnTo>
                  <a:pt x="645499" y="2417890"/>
                </a:lnTo>
                <a:lnTo>
                  <a:pt x="647877" y="2413654"/>
                </a:lnTo>
                <a:lnTo>
                  <a:pt x="649992" y="2409683"/>
                </a:lnTo>
                <a:lnTo>
                  <a:pt x="651842" y="2405713"/>
                </a:lnTo>
                <a:lnTo>
                  <a:pt x="653692" y="2401212"/>
                </a:lnTo>
                <a:lnTo>
                  <a:pt x="655014" y="2396977"/>
                </a:lnTo>
                <a:lnTo>
                  <a:pt x="656071" y="2392212"/>
                </a:lnTo>
                <a:lnTo>
                  <a:pt x="657392" y="2387976"/>
                </a:lnTo>
                <a:lnTo>
                  <a:pt x="658449" y="2383211"/>
                </a:lnTo>
                <a:lnTo>
                  <a:pt x="658714" y="2378711"/>
                </a:lnTo>
                <a:lnTo>
                  <a:pt x="659242" y="2373682"/>
                </a:lnTo>
                <a:lnTo>
                  <a:pt x="659242" y="2368917"/>
                </a:lnTo>
                <a:lnTo>
                  <a:pt x="659242" y="1131888"/>
                </a:lnTo>
                <a:lnTo>
                  <a:pt x="815975" y="1131888"/>
                </a:lnTo>
                <a:lnTo>
                  <a:pt x="815975" y="2689226"/>
                </a:lnTo>
                <a:lnTo>
                  <a:pt x="314325" y="2689226"/>
                </a:lnTo>
                <a:lnTo>
                  <a:pt x="314325" y="1131888"/>
                </a:lnTo>
                <a:close/>
                <a:moveTo>
                  <a:pt x="36513" y="758825"/>
                </a:moveTo>
                <a:lnTo>
                  <a:pt x="2944813" y="758825"/>
                </a:lnTo>
                <a:lnTo>
                  <a:pt x="2944813" y="861834"/>
                </a:lnTo>
                <a:lnTo>
                  <a:pt x="2702389" y="861834"/>
                </a:lnTo>
                <a:lnTo>
                  <a:pt x="2702389" y="1063625"/>
                </a:lnTo>
                <a:lnTo>
                  <a:pt x="278938" y="1063625"/>
                </a:lnTo>
                <a:lnTo>
                  <a:pt x="278938" y="861834"/>
                </a:lnTo>
                <a:lnTo>
                  <a:pt x="36513" y="861834"/>
                </a:lnTo>
                <a:lnTo>
                  <a:pt x="36513" y="758825"/>
                </a:lnTo>
                <a:close/>
                <a:moveTo>
                  <a:pt x="1490531" y="184150"/>
                </a:moveTo>
                <a:lnTo>
                  <a:pt x="1498713" y="184414"/>
                </a:lnTo>
                <a:lnTo>
                  <a:pt x="1507159" y="184942"/>
                </a:lnTo>
                <a:lnTo>
                  <a:pt x="1515341" y="185997"/>
                </a:lnTo>
                <a:lnTo>
                  <a:pt x="1523259" y="187053"/>
                </a:lnTo>
                <a:lnTo>
                  <a:pt x="1530913" y="188901"/>
                </a:lnTo>
                <a:lnTo>
                  <a:pt x="1538831" y="191276"/>
                </a:lnTo>
                <a:lnTo>
                  <a:pt x="1546222" y="193916"/>
                </a:lnTo>
                <a:lnTo>
                  <a:pt x="1553612" y="196819"/>
                </a:lnTo>
                <a:lnTo>
                  <a:pt x="1560738" y="199722"/>
                </a:lnTo>
                <a:lnTo>
                  <a:pt x="1567864" y="203417"/>
                </a:lnTo>
                <a:lnTo>
                  <a:pt x="1574727" y="207640"/>
                </a:lnTo>
                <a:lnTo>
                  <a:pt x="1581061" y="211599"/>
                </a:lnTo>
                <a:lnTo>
                  <a:pt x="1587660" y="216086"/>
                </a:lnTo>
                <a:lnTo>
                  <a:pt x="1593466" y="220837"/>
                </a:lnTo>
                <a:lnTo>
                  <a:pt x="1599273" y="226116"/>
                </a:lnTo>
                <a:lnTo>
                  <a:pt x="1605343" y="231395"/>
                </a:lnTo>
                <a:lnTo>
                  <a:pt x="1610622" y="236937"/>
                </a:lnTo>
                <a:lnTo>
                  <a:pt x="1615373" y="242744"/>
                </a:lnTo>
                <a:lnTo>
                  <a:pt x="1620388" y="249078"/>
                </a:lnTo>
                <a:lnTo>
                  <a:pt x="1625139" y="255413"/>
                </a:lnTo>
                <a:lnTo>
                  <a:pt x="1629098" y="262011"/>
                </a:lnTo>
                <a:lnTo>
                  <a:pt x="1633057" y="268873"/>
                </a:lnTo>
                <a:lnTo>
                  <a:pt x="1636488" y="275736"/>
                </a:lnTo>
                <a:lnTo>
                  <a:pt x="1639919" y="282862"/>
                </a:lnTo>
                <a:lnTo>
                  <a:pt x="1642822" y="290252"/>
                </a:lnTo>
                <a:lnTo>
                  <a:pt x="1645198" y="297642"/>
                </a:lnTo>
                <a:lnTo>
                  <a:pt x="1647573" y="305297"/>
                </a:lnTo>
                <a:lnTo>
                  <a:pt x="1649157" y="312951"/>
                </a:lnTo>
                <a:lnTo>
                  <a:pt x="1650740" y="321133"/>
                </a:lnTo>
                <a:lnTo>
                  <a:pt x="1651796" y="329051"/>
                </a:lnTo>
                <a:lnTo>
                  <a:pt x="1652324" y="337497"/>
                </a:lnTo>
                <a:lnTo>
                  <a:pt x="1652588" y="345943"/>
                </a:lnTo>
                <a:lnTo>
                  <a:pt x="1652324" y="354125"/>
                </a:lnTo>
                <a:lnTo>
                  <a:pt x="1651796" y="362307"/>
                </a:lnTo>
                <a:lnTo>
                  <a:pt x="1650740" y="370489"/>
                </a:lnTo>
                <a:lnTo>
                  <a:pt x="1649157" y="378671"/>
                </a:lnTo>
                <a:lnTo>
                  <a:pt x="1647573" y="386325"/>
                </a:lnTo>
                <a:lnTo>
                  <a:pt x="1645198" y="394243"/>
                </a:lnTo>
                <a:lnTo>
                  <a:pt x="1642822" y="401633"/>
                </a:lnTo>
                <a:lnTo>
                  <a:pt x="1639919" y="409024"/>
                </a:lnTo>
                <a:lnTo>
                  <a:pt x="1636488" y="416150"/>
                </a:lnTo>
                <a:lnTo>
                  <a:pt x="1633057" y="423276"/>
                </a:lnTo>
                <a:lnTo>
                  <a:pt x="1629098" y="429875"/>
                </a:lnTo>
                <a:lnTo>
                  <a:pt x="1625139" y="436473"/>
                </a:lnTo>
                <a:lnTo>
                  <a:pt x="1620388" y="443071"/>
                </a:lnTo>
                <a:lnTo>
                  <a:pt x="1615373" y="448878"/>
                </a:lnTo>
                <a:lnTo>
                  <a:pt x="1610622" y="454685"/>
                </a:lnTo>
                <a:lnTo>
                  <a:pt x="1605343" y="460755"/>
                </a:lnTo>
                <a:lnTo>
                  <a:pt x="1599273" y="465770"/>
                </a:lnTo>
                <a:lnTo>
                  <a:pt x="1593466" y="471049"/>
                </a:lnTo>
                <a:lnTo>
                  <a:pt x="1587660" y="475800"/>
                </a:lnTo>
                <a:lnTo>
                  <a:pt x="1581061" y="480550"/>
                </a:lnTo>
                <a:lnTo>
                  <a:pt x="1574727" y="484510"/>
                </a:lnTo>
                <a:lnTo>
                  <a:pt x="1567864" y="488469"/>
                </a:lnTo>
                <a:lnTo>
                  <a:pt x="1560738" y="491900"/>
                </a:lnTo>
                <a:lnTo>
                  <a:pt x="1553612" y="495331"/>
                </a:lnTo>
                <a:lnTo>
                  <a:pt x="1546222" y="497970"/>
                </a:lnTo>
                <a:lnTo>
                  <a:pt x="1538831" y="500874"/>
                </a:lnTo>
                <a:lnTo>
                  <a:pt x="1530913" y="502985"/>
                </a:lnTo>
                <a:lnTo>
                  <a:pt x="1523259" y="504569"/>
                </a:lnTo>
                <a:lnTo>
                  <a:pt x="1515341" y="506152"/>
                </a:lnTo>
                <a:lnTo>
                  <a:pt x="1507159" y="506944"/>
                </a:lnTo>
                <a:lnTo>
                  <a:pt x="1498713" y="507736"/>
                </a:lnTo>
                <a:lnTo>
                  <a:pt x="1490531" y="508000"/>
                </a:lnTo>
                <a:lnTo>
                  <a:pt x="1482085" y="507736"/>
                </a:lnTo>
                <a:lnTo>
                  <a:pt x="1474167" y="506944"/>
                </a:lnTo>
                <a:lnTo>
                  <a:pt x="1465721" y="506152"/>
                </a:lnTo>
                <a:lnTo>
                  <a:pt x="1458067" y="504569"/>
                </a:lnTo>
                <a:lnTo>
                  <a:pt x="1449885" y="502985"/>
                </a:lnTo>
                <a:lnTo>
                  <a:pt x="1442231" y="500874"/>
                </a:lnTo>
                <a:lnTo>
                  <a:pt x="1434840" y="497970"/>
                </a:lnTo>
                <a:lnTo>
                  <a:pt x="1427450" y="495331"/>
                </a:lnTo>
                <a:lnTo>
                  <a:pt x="1420324" y="491900"/>
                </a:lnTo>
                <a:lnTo>
                  <a:pt x="1413462" y="488469"/>
                </a:lnTo>
                <a:lnTo>
                  <a:pt x="1406599" y="484510"/>
                </a:lnTo>
                <a:lnTo>
                  <a:pt x="1399737" y="480550"/>
                </a:lnTo>
                <a:lnTo>
                  <a:pt x="1393666" y="475800"/>
                </a:lnTo>
                <a:lnTo>
                  <a:pt x="1387332" y="471049"/>
                </a:lnTo>
                <a:lnTo>
                  <a:pt x="1381525" y="465770"/>
                </a:lnTo>
                <a:lnTo>
                  <a:pt x="1375983" y="460755"/>
                </a:lnTo>
                <a:lnTo>
                  <a:pt x="1370704" y="454685"/>
                </a:lnTo>
                <a:lnTo>
                  <a:pt x="1365425" y="448878"/>
                </a:lnTo>
                <a:lnTo>
                  <a:pt x="1360938" y="443071"/>
                </a:lnTo>
                <a:lnTo>
                  <a:pt x="1356187" y="436473"/>
                </a:lnTo>
                <a:lnTo>
                  <a:pt x="1351964" y="429875"/>
                </a:lnTo>
                <a:lnTo>
                  <a:pt x="1348269" y="423276"/>
                </a:lnTo>
                <a:lnTo>
                  <a:pt x="1344310" y="416150"/>
                </a:lnTo>
                <a:lnTo>
                  <a:pt x="1341407" y="409024"/>
                </a:lnTo>
                <a:lnTo>
                  <a:pt x="1338240" y="401633"/>
                </a:lnTo>
                <a:lnTo>
                  <a:pt x="1335864" y="394243"/>
                </a:lnTo>
                <a:lnTo>
                  <a:pt x="1333489" y="386325"/>
                </a:lnTo>
                <a:lnTo>
                  <a:pt x="1331641" y="378671"/>
                </a:lnTo>
                <a:lnTo>
                  <a:pt x="1330586" y="370489"/>
                </a:lnTo>
                <a:lnTo>
                  <a:pt x="1329266" y="362307"/>
                </a:lnTo>
                <a:lnTo>
                  <a:pt x="1328738" y="354125"/>
                </a:lnTo>
                <a:lnTo>
                  <a:pt x="1328738" y="345943"/>
                </a:lnTo>
                <a:lnTo>
                  <a:pt x="1328738" y="337497"/>
                </a:lnTo>
                <a:lnTo>
                  <a:pt x="1329266" y="329051"/>
                </a:lnTo>
                <a:lnTo>
                  <a:pt x="1330586" y="321133"/>
                </a:lnTo>
                <a:lnTo>
                  <a:pt x="1331641" y="312951"/>
                </a:lnTo>
                <a:lnTo>
                  <a:pt x="1333489" y="305297"/>
                </a:lnTo>
                <a:lnTo>
                  <a:pt x="1335864" y="297642"/>
                </a:lnTo>
                <a:lnTo>
                  <a:pt x="1338240" y="290252"/>
                </a:lnTo>
                <a:lnTo>
                  <a:pt x="1341407" y="282862"/>
                </a:lnTo>
                <a:lnTo>
                  <a:pt x="1344310" y="275736"/>
                </a:lnTo>
                <a:lnTo>
                  <a:pt x="1348269" y="268873"/>
                </a:lnTo>
                <a:lnTo>
                  <a:pt x="1351964" y="262011"/>
                </a:lnTo>
                <a:lnTo>
                  <a:pt x="1356187" y="255413"/>
                </a:lnTo>
                <a:lnTo>
                  <a:pt x="1360938" y="249078"/>
                </a:lnTo>
                <a:lnTo>
                  <a:pt x="1365425" y="242744"/>
                </a:lnTo>
                <a:lnTo>
                  <a:pt x="1370704" y="236937"/>
                </a:lnTo>
                <a:lnTo>
                  <a:pt x="1375983" y="231395"/>
                </a:lnTo>
                <a:lnTo>
                  <a:pt x="1381525" y="226116"/>
                </a:lnTo>
                <a:lnTo>
                  <a:pt x="1387332" y="220837"/>
                </a:lnTo>
                <a:lnTo>
                  <a:pt x="1393666" y="216086"/>
                </a:lnTo>
                <a:lnTo>
                  <a:pt x="1399737" y="211599"/>
                </a:lnTo>
                <a:lnTo>
                  <a:pt x="1406599" y="207640"/>
                </a:lnTo>
                <a:lnTo>
                  <a:pt x="1413462" y="203417"/>
                </a:lnTo>
                <a:lnTo>
                  <a:pt x="1420324" y="199722"/>
                </a:lnTo>
                <a:lnTo>
                  <a:pt x="1427450" y="196819"/>
                </a:lnTo>
                <a:lnTo>
                  <a:pt x="1434840" y="193916"/>
                </a:lnTo>
                <a:lnTo>
                  <a:pt x="1442231" y="191276"/>
                </a:lnTo>
                <a:lnTo>
                  <a:pt x="1449885" y="188901"/>
                </a:lnTo>
                <a:lnTo>
                  <a:pt x="1458067" y="187053"/>
                </a:lnTo>
                <a:lnTo>
                  <a:pt x="1465721" y="185997"/>
                </a:lnTo>
                <a:lnTo>
                  <a:pt x="1474167" y="184942"/>
                </a:lnTo>
                <a:lnTo>
                  <a:pt x="1482085" y="184414"/>
                </a:lnTo>
                <a:lnTo>
                  <a:pt x="1490531" y="184150"/>
                </a:lnTo>
                <a:close/>
                <a:moveTo>
                  <a:pt x="1490531" y="89093"/>
                </a:moveTo>
                <a:lnTo>
                  <a:pt x="1477033" y="89357"/>
                </a:lnTo>
                <a:lnTo>
                  <a:pt x="1464065" y="90151"/>
                </a:lnTo>
                <a:lnTo>
                  <a:pt x="1451097" y="91737"/>
                </a:lnTo>
                <a:lnTo>
                  <a:pt x="1438658" y="94116"/>
                </a:lnTo>
                <a:lnTo>
                  <a:pt x="1425955" y="97024"/>
                </a:lnTo>
                <a:lnTo>
                  <a:pt x="1413781" y="100461"/>
                </a:lnTo>
                <a:lnTo>
                  <a:pt x="1401871" y="104427"/>
                </a:lnTo>
                <a:lnTo>
                  <a:pt x="1390226" y="109185"/>
                </a:lnTo>
                <a:lnTo>
                  <a:pt x="1378846" y="114473"/>
                </a:lnTo>
                <a:lnTo>
                  <a:pt x="1367731" y="120025"/>
                </a:lnTo>
                <a:lnTo>
                  <a:pt x="1356880" y="126105"/>
                </a:lnTo>
                <a:lnTo>
                  <a:pt x="1346293" y="132979"/>
                </a:lnTo>
                <a:lnTo>
                  <a:pt x="1336237" y="140117"/>
                </a:lnTo>
                <a:lnTo>
                  <a:pt x="1326444" y="147784"/>
                </a:lnTo>
                <a:lnTo>
                  <a:pt x="1316917" y="155979"/>
                </a:lnTo>
                <a:lnTo>
                  <a:pt x="1307918" y="164175"/>
                </a:lnTo>
                <a:lnTo>
                  <a:pt x="1299714" y="173163"/>
                </a:lnTo>
                <a:lnTo>
                  <a:pt x="1291510" y="182681"/>
                </a:lnTo>
                <a:lnTo>
                  <a:pt x="1283835" y="192462"/>
                </a:lnTo>
                <a:lnTo>
                  <a:pt x="1276689" y="202508"/>
                </a:lnTo>
                <a:lnTo>
                  <a:pt x="1269808" y="212819"/>
                </a:lnTo>
                <a:lnTo>
                  <a:pt x="1263721" y="223658"/>
                </a:lnTo>
                <a:lnTo>
                  <a:pt x="1258163" y="235026"/>
                </a:lnTo>
                <a:lnTo>
                  <a:pt x="1252870" y="246130"/>
                </a:lnTo>
                <a:lnTo>
                  <a:pt x="1248106" y="257762"/>
                </a:lnTo>
                <a:lnTo>
                  <a:pt x="1244136" y="269923"/>
                </a:lnTo>
                <a:lnTo>
                  <a:pt x="1240696" y="282084"/>
                </a:lnTo>
                <a:lnTo>
                  <a:pt x="1237785" y="294510"/>
                </a:lnTo>
                <a:lnTo>
                  <a:pt x="1235403" y="307200"/>
                </a:lnTo>
                <a:lnTo>
                  <a:pt x="1233815" y="320154"/>
                </a:lnTo>
                <a:lnTo>
                  <a:pt x="1233021" y="333108"/>
                </a:lnTo>
                <a:lnTo>
                  <a:pt x="1232756" y="346591"/>
                </a:lnTo>
                <a:lnTo>
                  <a:pt x="1233021" y="359809"/>
                </a:lnTo>
                <a:lnTo>
                  <a:pt x="1233815" y="372764"/>
                </a:lnTo>
                <a:lnTo>
                  <a:pt x="1235403" y="385982"/>
                </a:lnTo>
                <a:lnTo>
                  <a:pt x="1237785" y="398143"/>
                </a:lnTo>
                <a:lnTo>
                  <a:pt x="1240696" y="410833"/>
                </a:lnTo>
                <a:lnTo>
                  <a:pt x="1244136" y="422994"/>
                </a:lnTo>
                <a:lnTo>
                  <a:pt x="1248106" y="435155"/>
                </a:lnTo>
                <a:lnTo>
                  <a:pt x="1252870" y="446788"/>
                </a:lnTo>
                <a:lnTo>
                  <a:pt x="1258163" y="458420"/>
                </a:lnTo>
                <a:lnTo>
                  <a:pt x="1263721" y="469259"/>
                </a:lnTo>
                <a:lnTo>
                  <a:pt x="1269808" y="480098"/>
                </a:lnTo>
                <a:lnTo>
                  <a:pt x="1276689" y="490673"/>
                </a:lnTo>
                <a:lnTo>
                  <a:pt x="1283835" y="500719"/>
                </a:lnTo>
                <a:lnTo>
                  <a:pt x="1291510" y="510501"/>
                </a:lnTo>
                <a:lnTo>
                  <a:pt x="1299714" y="519754"/>
                </a:lnTo>
                <a:lnTo>
                  <a:pt x="1307918" y="528743"/>
                </a:lnTo>
                <a:lnTo>
                  <a:pt x="1316917" y="537467"/>
                </a:lnTo>
                <a:lnTo>
                  <a:pt x="1326444" y="545398"/>
                </a:lnTo>
                <a:lnTo>
                  <a:pt x="1336237" y="552801"/>
                </a:lnTo>
                <a:lnTo>
                  <a:pt x="1346293" y="560203"/>
                </a:lnTo>
                <a:lnTo>
                  <a:pt x="1356880" y="566812"/>
                </a:lnTo>
                <a:lnTo>
                  <a:pt x="1367731" y="573157"/>
                </a:lnTo>
                <a:lnTo>
                  <a:pt x="1378846" y="578973"/>
                </a:lnTo>
                <a:lnTo>
                  <a:pt x="1390226" y="583996"/>
                </a:lnTo>
                <a:lnTo>
                  <a:pt x="1401871" y="588491"/>
                </a:lnTo>
                <a:lnTo>
                  <a:pt x="1413781" y="592456"/>
                </a:lnTo>
                <a:lnTo>
                  <a:pt x="1425955" y="595893"/>
                </a:lnTo>
                <a:lnTo>
                  <a:pt x="1438658" y="599066"/>
                </a:lnTo>
                <a:lnTo>
                  <a:pt x="1451097" y="601181"/>
                </a:lnTo>
                <a:lnTo>
                  <a:pt x="1464065" y="602767"/>
                </a:lnTo>
                <a:lnTo>
                  <a:pt x="1477033" y="604089"/>
                </a:lnTo>
                <a:lnTo>
                  <a:pt x="1490531" y="604353"/>
                </a:lnTo>
                <a:lnTo>
                  <a:pt x="1503763" y="604089"/>
                </a:lnTo>
                <a:lnTo>
                  <a:pt x="1516732" y="602767"/>
                </a:lnTo>
                <a:lnTo>
                  <a:pt x="1529964" y="601181"/>
                </a:lnTo>
                <a:lnTo>
                  <a:pt x="1542668" y="599066"/>
                </a:lnTo>
                <a:lnTo>
                  <a:pt x="1555107" y="595893"/>
                </a:lnTo>
                <a:lnTo>
                  <a:pt x="1567016" y="592456"/>
                </a:lnTo>
                <a:lnTo>
                  <a:pt x="1579190" y="588491"/>
                </a:lnTo>
                <a:lnTo>
                  <a:pt x="1591100" y="583996"/>
                </a:lnTo>
                <a:lnTo>
                  <a:pt x="1602480" y="578973"/>
                </a:lnTo>
                <a:lnTo>
                  <a:pt x="1613331" y="573157"/>
                </a:lnTo>
                <a:lnTo>
                  <a:pt x="1624182" y="566812"/>
                </a:lnTo>
                <a:lnTo>
                  <a:pt x="1634768" y="560203"/>
                </a:lnTo>
                <a:lnTo>
                  <a:pt x="1645090" y="552801"/>
                </a:lnTo>
                <a:lnTo>
                  <a:pt x="1654617" y="545398"/>
                </a:lnTo>
                <a:lnTo>
                  <a:pt x="1663880" y="537467"/>
                </a:lnTo>
                <a:lnTo>
                  <a:pt x="1672879" y="528743"/>
                </a:lnTo>
                <a:lnTo>
                  <a:pt x="1681612" y="519754"/>
                </a:lnTo>
                <a:lnTo>
                  <a:pt x="1689552" y="510501"/>
                </a:lnTo>
                <a:lnTo>
                  <a:pt x="1697491" y="500719"/>
                </a:lnTo>
                <a:lnTo>
                  <a:pt x="1704637" y="490673"/>
                </a:lnTo>
                <a:lnTo>
                  <a:pt x="1710989" y="480098"/>
                </a:lnTo>
                <a:lnTo>
                  <a:pt x="1717341" y="469259"/>
                </a:lnTo>
                <a:lnTo>
                  <a:pt x="1723163" y="458420"/>
                </a:lnTo>
                <a:lnTo>
                  <a:pt x="1728456" y="446788"/>
                </a:lnTo>
                <a:lnTo>
                  <a:pt x="1732691" y="435155"/>
                </a:lnTo>
                <a:lnTo>
                  <a:pt x="1736925" y="422994"/>
                </a:lnTo>
                <a:lnTo>
                  <a:pt x="1740630" y="410833"/>
                </a:lnTo>
                <a:lnTo>
                  <a:pt x="1743277" y="398143"/>
                </a:lnTo>
                <a:lnTo>
                  <a:pt x="1745394" y="385982"/>
                </a:lnTo>
                <a:lnTo>
                  <a:pt x="1747511" y="372764"/>
                </a:lnTo>
                <a:lnTo>
                  <a:pt x="1748305" y="359809"/>
                </a:lnTo>
                <a:lnTo>
                  <a:pt x="1748570" y="346591"/>
                </a:lnTo>
                <a:lnTo>
                  <a:pt x="1748305" y="333108"/>
                </a:lnTo>
                <a:lnTo>
                  <a:pt x="1747511" y="320154"/>
                </a:lnTo>
                <a:lnTo>
                  <a:pt x="1745394" y="307200"/>
                </a:lnTo>
                <a:lnTo>
                  <a:pt x="1743277" y="294510"/>
                </a:lnTo>
                <a:lnTo>
                  <a:pt x="1740630" y="282084"/>
                </a:lnTo>
                <a:lnTo>
                  <a:pt x="1736925" y="269923"/>
                </a:lnTo>
                <a:lnTo>
                  <a:pt x="1732691" y="257762"/>
                </a:lnTo>
                <a:lnTo>
                  <a:pt x="1728456" y="246130"/>
                </a:lnTo>
                <a:lnTo>
                  <a:pt x="1723163" y="235026"/>
                </a:lnTo>
                <a:lnTo>
                  <a:pt x="1717341" y="223658"/>
                </a:lnTo>
                <a:lnTo>
                  <a:pt x="1710989" y="212819"/>
                </a:lnTo>
                <a:lnTo>
                  <a:pt x="1704637" y="202508"/>
                </a:lnTo>
                <a:lnTo>
                  <a:pt x="1697491" y="192462"/>
                </a:lnTo>
                <a:lnTo>
                  <a:pt x="1689552" y="182681"/>
                </a:lnTo>
                <a:lnTo>
                  <a:pt x="1681612" y="173163"/>
                </a:lnTo>
                <a:lnTo>
                  <a:pt x="1672879" y="164175"/>
                </a:lnTo>
                <a:lnTo>
                  <a:pt x="1663880" y="155979"/>
                </a:lnTo>
                <a:lnTo>
                  <a:pt x="1654617" y="147784"/>
                </a:lnTo>
                <a:lnTo>
                  <a:pt x="1645090" y="140117"/>
                </a:lnTo>
                <a:lnTo>
                  <a:pt x="1634768" y="132979"/>
                </a:lnTo>
                <a:lnTo>
                  <a:pt x="1624182" y="126105"/>
                </a:lnTo>
                <a:lnTo>
                  <a:pt x="1613331" y="120025"/>
                </a:lnTo>
                <a:lnTo>
                  <a:pt x="1602480" y="114473"/>
                </a:lnTo>
                <a:lnTo>
                  <a:pt x="1591100" y="109185"/>
                </a:lnTo>
                <a:lnTo>
                  <a:pt x="1579190" y="104427"/>
                </a:lnTo>
                <a:lnTo>
                  <a:pt x="1567016" y="100461"/>
                </a:lnTo>
                <a:lnTo>
                  <a:pt x="1555107" y="97024"/>
                </a:lnTo>
                <a:lnTo>
                  <a:pt x="1542668" y="94116"/>
                </a:lnTo>
                <a:lnTo>
                  <a:pt x="1529964" y="91737"/>
                </a:lnTo>
                <a:lnTo>
                  <a:pt x="1516732" y="90151"/>
                </a:lnTo>
                <a:lnTo>
                  <a:pt x="1503763" y="89357"/>
                </a:lnTo>
                <a:lnTo>
                  <a:pt x="1490531" y="89093"/>
                </a:lnTo>
                <a:close/>
                <a:moveTo>
                  <a:pt x="1490531" y="0"/>
                </a:moveTo>
                <a:lnTo>
                  <a:pt x="2944813" y="660400"/>
                </a:lnTo>
                <a:lnTo>
                  <a:pt x="36513" y="660400"/>
                </a:lnTo>
                <a:lnTo>
                  <a:pt x="149053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建筑"/>
          <p:cNvSpPr/>
          <p:nvPr/>
        </p:nvSpPr>
        <p:spPr bwMode="auto">
          <a:xfrm>
            <a:off x="9747885" y="1240790"/>
            <a:ext cx="627380" cy="581025"/>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48" name="主页"/>
          <p:cNvSpPr/>
          <p:nvPr/>
        </p:nvSpPr>
        <p:spPr>
          <a:xfrm>
            <a:off x="9594850" y="3817620"/>
            <a:ext cx="780415" cy="565785"/>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endParaRPr>
          </a:p>
        </p:txBody>
      </p:sp>
      <p:sp>
        <p:nvSpPr>
          <p:cNvPr id="371" name="人民币"/>
          <p:cNvSpPr/>
          <p:nvPr/>
        </p:nvSpPr>
        <p:spPr>
          <a:xfrm>
            <a:off x="9890760" y="4147185"/>
            <a:ext cx="183515" cy="259715"/>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0" name=" 200"/>
          <p:cNvSpPr/>
          <p:nvPr/>
        </p:nvSpPr>
        <p:spPr>
          <a:xfrm>
            <a:off x="6846570" y="3871595"/>
            <a:ext cx="642620" cy="428625"/>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6" name=" 200"/>
          <p:cNvSpPr/>
          <p:nvPr/>
        </p:nvSpPr>
        <p:spPr>
          <a:xfrm>
            <a:off x="6973570" y="3998595"/>
            <a:ext cx="642620" cy="428625"/>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7" name="文本框 16"/>
          <p:cNvSpPr txBox="1"/>
          <p:nvPr/>
        </p:nvSpPr>
        <p:spPr>
          <a:xfrm>
            <a:off x="6846570" y="1928495"/>
            <a:ext cx="1208405"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保理公司</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836285" y="2448560"/>
            <a:ext cx="734695"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银行</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765165" y="3871595"/>
            <a:ext cx="805180" cy="395605"/>
          </a:xfrm>
          <a:prstGeom prst="rect">
            <a:avLst/>
          </a:prstGeom>
          <a:noFill/>
        </p:spPr>
        <p:txBody>
          <a:bodyPr wrap="square" rtlCol="0">
            <a:spAutoFit/>
          </a:bodyPr>
          <a:lstStyle/>
          <a:p>
            <a:pPr algn="just">
              <a:lnSpc>
                <a:spcPct val="110000"/>
              </a:lnSpc>
            </a:pPr>
            <a:r>
              <a:rPr lang="en-US" altLang="zh-CN" b="1">
                <a:solidFill>
                  <a:srgbClr val="023D75"/>
                </a:solidFill>
                <a:latin typeface="微软雅黑" panose="020B0503020204020204" pitchFamily="34" charset="-122"/>
                <a:ea typeface="微软雅黑" panose="020B0503020204020204" pitchFamily="34" charset="-122"/>
              </a:rPr>
              <a:t>ABS</a:t>
            </a:r>
            <a:endParaRPr lang="en-US" altLang="zh-CN" b="1">
              <a:solidFill>
                <a:srgbClr val="023D75"/>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356350" y="4383405"/>
            <a:ext cx="2115185"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区块链数字资产链</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457055" y="4406900"/>
            <a:ext cx="1208405"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资产网关</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549130" y="1882775"/>
            <a:ext cx="1208405"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核心企业</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543540" y="2448560"/>
            <a:ext cx="1464310"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一级供应商</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665460" y="3947795"/>
            <a:ext cx="1464310"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二级供应商</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48"/>
                                        </p:tgtEl>
                                        <p:attrNameLst>
                                          <p:attrName>style.visibility</p:attrName>
                                        </p:attrNameLst>
                                      </p:cBhvr>
                                      <p:to>
                                        <p:strVal val="visible"/>
                                      </p:to>
                                    </p:set>
                                    <p:animEffect transition="in" filter="blinds(horizontal)">
                                      <p:cBhvr>
                                        <p:cTn id="45" dur="500"/>
                                        <p:tgtEl>
                                          <p:spTgt spid="34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71"/>
                                        </p:tgtEl>
                                        <p:attrNameLst>
                                          <p:attrName>style.visibility</p:attrName>
                                        </p:attrNameLst>
                                      </p:cBhvr>
                                      <p:to>
                                        <p:strVal val="visible"/>
                                      </p:to>
                                    </p:set>
                                    <p:animEffect transition="in" filter="blinds(horizontal)">
                                      <p:cBhvr>
                                        <p:cTn id="48" dur="500"/>
                                        <p:tgtEl>
                                          <p:spTgt spid="37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0"/>
                                        </p:tgtEl>
                                        <p:attrNameLst>
                                          <p:attrName>style.visibility</p:attrName>
                                        </p:attrNameLst>
                                      </p:cBhvr>
                                      <p:to>
                                        <p:strVal val="visible"/>
                                      </p:to>
                                    </p:set>
                                    <p:animEffect transition="in" filter="blinds(horizontal)">
                                      <p:cBhvr>
                                        <p:cTn id="51" dur="500"/>
                                        <p:tgtEl>
                                          <p:spTgt spid="20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linds(horizontal)">
                                      <p:cBhvr>
                                        <p:cTn id="75" dur="500"/>
                                        <p:tgtEl>
                                          <p:spTgt spid="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linds(horizontal)">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p:bldP spid="8" grpId="0" animBg="1"/>
      <p:bldP spid="2050" grpId="0" animBg="1"/>
      <p:bldP spid="9" grpId="0"/>
      <p:bldP spid="10" grpId="0" animBg="1"/>
      <p:bldP spid="11" grpId="0" animBg="1"/>
      <p:bldP spid="12" grpId="0" animBg="1"/>
      <p:bldP spid="13" grpId="0" animBg="1"/>
      <p:bldP spid="14" grpId="0" animBg="1"/>
      <p:bldP spid="15" grpId="0" animBg="1"/>
      <p:bldP spid="348" grpId="0" animBg="1"/>
      <p:bldP spid="371" grpId="0" animBg="1"/>
      <p:bldP spid="200" grpId="0" animBg="1"/>
      <p:bldP spid="16" grpId="0" animBg="1"/>
      <p:bldP spid="17" grpId="0"/>
      <p:bldP spid="19" grpId="0"/>
      <p:bldP spid="20" grpId="0"/>
      <p:bldP spid="21" grpId="0"/>
      <p:bldP spid="22" grpId="0"/>
      <p:bldP spid="23" grpId="0"/>
      <p:bldP spid="24" grpId="0"/>
      <p:bldP spid="2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83602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区块链在金融领域的应用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供应链金融</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81000" y="975360"/>
            <a:ext cx="11430000" cy="1106805"/>
          </a:xfrm>
          <a:prstGeom prst="rect">
            <a:avLst/>
          </a:prstGeom>
          <a:noFill/>
        </p:spPr>
        <p:txBody>
          <a:bodyPr wrap="square" rtlCol="0">
            <a:spAutoFit/>
          </a:bodyPr>
          <a:lstStyle/>
          <a:p>
            <a:pPr algn="just">
              <a:lnSpc>
                <a:spcPct val="110000"/>
              </a:lnSpc>
            </a:pPr>
            <a:r>
              <a:rPr lang="zh-CN" altLang="en-US" sz="2000" b="1">
                <a:solidFill>
                  <a:schemeClr val="tx1"/>
                </a:solidFill>
                <a:latin typeface="微软雅黑" panose="020B0503020204020204" pitchFamily="34" charset="-122"/>
                <a:ea typeface="微软雅黑" panose="020B0503020204020204" pitchFamily="34" charset="-122"/>
              </a:rPr>
              <a:t>区块链的分布式账本技术、加密账本结构技术、智能合约技术等，为解决传统供应链金融信息不对称、信用无法传递、支付清算不能自动化按约定完成、商票不能拆分支付，背书转让的场景缺乏等问题提供了很好的方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504190" y="2082165"/>
            <a:ext cx="5476240" cy="41275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票据业务的特点与区块链技术</a:t>
            </a:r>
            <a:endParaRPr lang="zh-CN" altLang="en-US" sz="2000" b="1">
              <a:latin typeface="微软雅黑" panose="020B0503020204020204" pitchFamily="34" charset="-122"/>
              <a:ea typeface="微软雅黑" panose="020B0503020204020204" pitchFamily="34" charset="-122"/>
            </a:endParaRPr>
          </a:p>
        </p:txBody>
      </p:sp>
      <p:sp>
        <p:nvSpPr>
          <p:cNvPr id="6" name="矩形 5"/>
          <p:cNvSpPr/>
          <p:nvPr/>
        </p:nvSpPr>
        <p:spPr>
          <a:xfrm>
            <a:off x="6237605" y="2082165"/>
            <a:ext cx="5476240" cy="41275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区块链技术有效解决供应链金融中各方痛点</a:t>
            </a:r>
            <a:endParaRPr lang="zh-CN" altLang="en-US" sz="2000" b="1">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88950" y="2678430"/>
            <a:ext cx="5476240" cy="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4190" y="6278245"/>
            <a:ext cx="5476240" cy="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4190" y="5117465"/>
            <a:ext cx="5476240" cy="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04190" y="3940175"/>
            <a:ext cx="5476240" cy="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stack-of-books-and-a-magnifier_67996"/>
          <p:cNvSpPr>
            <a:spLocks noChangeAspect="1"/>
          </p:cNvSpPr>
          <p:nvPr/>
        </p:nvSpPr>
        <p:spPr bwMode="auto">
          <a:xfrm>
            <a:off x="787400" y="2985770"/>
            <a:ext cx="454660" cy="464185"/>
          </a:xfrm>
          <a:custGeom>
            <a:avLst/>
            <a:gdLst>
              <a:gd name="connsiteX0" fmla="*/ 359573 w 594302"/>
              <a:gd name="connsiteY0" fmla="*/ 276018 h 606516"/>
              <a:gd name="connsiteX1" fmla="*/ 291512 w 594302"/>
              <a:gd name="connsiteY1" fmla="*/ 304169 h 606516"/>
              <a:gd name="connsiteX2" fmla="*/ 291512 w 594302"/>
              <a:gd name="connsiteY2" fmla="*/ 440091 h 606516"/>
              <a:gd name="connsiteX3" fmla="*/ 427633 w 594302"/>
              <a:gd name="connsiteY3" fmla="*/ 440091 h 606516"/>
              <a:gd name="connsiteX4" fmla="*/ 427633 w 594302"/>
              <a:gd name="connsiteY4" fmla="*/ 304169 h 606516"/>
              <a:gd name="connsiteX5" fmla="*/ 359573 w 594302"/>
              <a:gd name="connsiteY5" fmla="*/ 276018 h 606516"/>
              <a:gd name="connsiteX6" fmla="*/ 359573 w 594302"/>
              <a:gd name="connsiteY6" fmla="*/ 238356 h 606516"/>
              <a:gd name="connsiteX7" fmla="*/ 454366 w 594302"/>
              <a:gd name="connsiteY7" fmla="*/ 277476 h 606516"/>
              <a:gd name="connsiteX8" fmla="*/ 476080 w 594302"/>
              <a:gd name="connsiteY8" fmla="*/ 438353 h 606516"/>
              <a:gd name="connsiteX9" fmla="*/ 583932 w 594302"/>
              <a:gd name="connsiteY9" fmla="*/ 546047 h 606516"/>
              <a:gd name="connsiteX10" fmla="*/ 583932 w 594302"/>
              <a:gd name="connsiteY10" fmla="*/ 596161 h 606516"/>
              <a:gd name="connsiteX11" fmla="*/ 533847 w 594302"/>
              <a:gd name="connsiteY11" fmla="*/ 596161 h 606516"/>
              <a:gd name="connsiteX12" fmla="*/ 425892 w 594302"/>
              <a:gd name="connsiteY12" fmla="*/ 488364 h 606516"/>
              <a:gd name="connsiteX13" fmla="*/ 264779 w 594302"/>
              <a:gd name="connsiteY13" fmla="*/ 466785 h 606516"/>
              <a:gd name="connsiteX14" fmla="*/ 264779 w 594302"/>
              <a:gd name="connsiteY14" fmla="*/ 277476 h 606516"/>
              <a:gd name="connsiteX15" fmla="*/ 359573 w 594302"/>
              <a:gd name="connsiteY15" fmla="*/ 238356 h 606516"/>
              <a:gd name="connsiteX16" fmla="*/ 139917 w 594302"/>
              <a:gd name="connsiteY16" fmla="*/ 43060 h 606516"/>
              <a:gd name="connsiteX17" fmla="*/ 114822 w 594302"/>
              <a:gd name="connsiteY17" fmla="*/ 68017 h 606516"/>
              <a:gd name="connsiteX18" fmla="*/ 114822 w 594302"/>
              <a:gd name="connsiteY18" fmla="*/ 145137 h 606516"/>
              <a:gd name="connsiteX19" fmla="*/ 139917 w 594302"/>
              <a:gd name="connsiteY19" fmla="*/ 170094 h 606516"/>
              <a:gd name="connsiteX20" fmla="*/ 461952 w 594302"/>
              <a:gd name="connsiteY20" fmla="*/ 170094 h 606516"/>
              <a:gd name="connsiteX21" fmla="*/ 461952 w 594302"/>
              <a:gd name="connsiteY21" fmla="*/ 128056 h 606516"/>
              <a:gd name="connsiteX22" fmla="*/ 322957 w 594302"/>
              <a:gd name="connsiteY22" fmla="*/ 128056 h 606516"/>
              <a:gd name="connsiteX23" fmla="*/ 301344 w 594302"/>
              <a:gd name="connsiteY23" fmla="*/ 106577 h 606516"/>
              <a:gd name="connsiteX24" fmla="*/ 322957 w 594302"/>
              <a:gd name="connsiteY24" fmla="*/ 85098 h 606516"/>
              <a:gd name="connsiteX25" fmla="*/ 461952 w 594302"/>
              <a:gd name="connsiteY25" fmla="*/ 85098 h 606516"/>
              <a:gd name="connsiteX26" fmla="*/ 461952 w 594302"/>
              <a:gd name="connsiteY26" fmla="*/ 43060 h 606516"/>
              <a:gd name="connsiteX27" fmla="*/ 139917 w 594302"/>
              <a:gd name="connsiteY27" fmla="*/ 0 h 606516"/>
              <a:gd name="connsiteX28" fmla="*/ 511117 w 594302"/>
              <a:gd name="connsiteY28" fmla="*/ 0 h 606516"/>
              <a:gd name="connsiteX29" fmla="*/ 532627 w 594302"/>
              <a:gd name="connsiteY29" fmla="*/ 21479 h 606516"/>
              <a:gd name="connsiteX30" fmla="*/ 511117 w 594302"/>
              <a:gd name="connsiteY30" fmla="*/ 43060 h 606516"/>
              <a:gd name="connsiteX31" fmla="*/ 505074 w 594302"/>
              <a:gd name="connsiteY31" fmla="*/ 43060 h 606516"/>
              <a:gd name="connsiteX32" fmla="*/ 505074 w 594302"/>
              <a:gd name="connsiteY32" fmla="*/ 170094 h 606516"/>
              <a:gd name="connsiteX33" fmla="*/ 511117 w 594302"/>
              <a:gd name="connsiteY33" fmla="*/ 170094 h 606516"/>
              <a:gd name="connsiteX34" fmla="*/ 532627 w 594302"/>
              <a:gd name="connsiteY34" fmla="*/ 191675 h 606516"/>
              <a:gd name="connsiteX35" fmla="*/ 511117 w 594302"/>
              <a:gd name="connsiteY35" fmla="*/ 213155 h 606516"/>
              <a:gd name="connsiteX36" fmla="*/ 456011 w 594302"/>
              <a:gd name="connsiteY36" fmla="*/ 213155 h 606516"/>
              <a:gd name="connsiteX37" fmla="*/ 460825 w 594302"/>
              <a:gd name="connsiteY37" fmla="*/ 238111 h 606516"/>
              <a:gd name="connsiteX38" fmla="*/ 460825 w 594302"/>
              <a:gd name="connsiteY38" fmla="*/ 256829 h 606516"/>
              <a:gd name="connsiteX39" fmla="*/ 416576 w 594302"/>
              <a:gd name="connsiteY39" fmla="*/ 230645 h 606516"/>
              <a:gd name="connsiteX40" fmla="*/ 392710 w 594302"/>
              <a:gd name="connsiteY40" fmla="*/ 213155 h 606516"/>
              <a:gd name="connsiteX41" fmla="*/ 139917 w 594302"/>
              <a:gd name="connsiteY41" fmla="*/ 213155 h 606516"/>
              <a:gd name="connsiteX42" fmla="*/ 70675 w 594302"/>
              <a:gd name="connsiteY42" fmla="*/ 213155 h 606516"/>
              <a:gd name="connsiteX43" fmla="*/ 70675 w 594302"/>
              <a:gd name="connsiteY43" fmla="*/ 255192 h 606516"/>
              <a:gd name="connsiteX44" fmla="*/ 209670 w 594302"/>
              <a:gd name="connsiteY44" fmla="*/ 255192 h 606516"/>
              <a:gd name="connsiteX45" fmla="*/ 231181 w 594302"/>
              <a:gd name="connsiteY45" fmla="*/ 276671 h 606516"/>
              <a:gd name="connsiteX46" fmla="*/ 209670 w 594302"/>
              <a:gd name="connsiteY46" fmla="*/ 298253 h 606516"/>
              <a:gd name="connsiteX47" fmla="*/ 70675 w 594302"/>
              <a:gd name="connsiteY47" fmla="*/ 298253 h 606516"/>
              <a:gd name="connsiteX48" fmla="*/ 70675 w 594302"/>
              <a:gd name="connsiteY48" fmla="*/ 340291 h 606516"/>
              <a:gd name="connsiteX49" fmla="*/ 211207 w 594302"/>
              <a:gd name="connsiteY49" fmla="*/ 340291 h 606516"/>
              <a:gd name="connsiteX50" fmla="*/ 207519 w 594302"/>
              <a:gd name="connsiteY50" fmla="*/ 374146 h 606516"/>
              <a:gd name="connsiteX51" fmla="*/ 207827 w 594302"/>
              <a:gd name="connsiteY51" fmla="*/ 383249 h 606516"/>
              <a:gd name="connsiteX52" fmla="*/ 139917 w 594302"/>
              <a:gd name="connsiteY52" fmla="*/ 383249 h 606516"/>
              <a:gd name="connsiteX53" fmla="*/ 114822 w 594302"/>
              <a:gd name="connsiteY53" fmla="*/ 408308 h 606516"/>
              <a:gd name="connsiteX54" fmla="*/ 114822 w 594302"/>
              <a:gd name="connsiteY54" fmla="*/ 485428 h 606516"/>
              <a:gd name="connsiteX55" fmla="*/ 139917 w 594302"/>
              <a:gd name="connsiteY55" fmla="*/ 510385 h 606516"/>
              <a:gd name="connsiteX56" fmla="*/ 290180 w 594302"/>
              <a:gd name="connsiteY56" fmla="*/ 510385 h 606516"/>
              <a:gd name="connsiteX57" fmla="*/ 361367 w 594302"/>
              <a:gd name="connsiteY57" fmla="*/ 527670 h 606516"/>
              <a:gd name="connsiteX58" fmla="*/ 413093 w 594302"/>
              <a:gd name="connsiteY58" fmla="*/ 518772 h 606516"/>
              <a:gd name="connsiteX59" fmla="*/ 447817 w 594302"/>
              <a:gd name="connsiteY59" fmla="*/ 553445 h 606516"/>
              <a:gd name="connsiteX60" fmla="*/ 139917 w 594302"/>
              <a:gd name="connsiteY60" fmla="*/ 553445 h 606516"/>
              <a:gd name="connsiteX61" fmla="*/ 71802 w 594302"/>
              <a:gd name="connsiteY61" fmla="*/ 485428 h 606516"/>
              <a:gd name="connsiteX62" fmla="*/ 71802 w 594302"/>
              <a:gd name="connsiteY62" fmla="*/ 408205 h 606516"/>
              <a:gd name="connsiteX63" fmla="*/ 76514 w 594302"/>
              <a:gd name="connsiteY63" fmla="*/ 383249 h 606516"/>
              <a:gd name="connsiteX64" fmla="*/ 21510 w 594302"/>
              <a:gd name="connsiteY64" fmla="*/ 383249 h 606516"/>
              <a:gd name="connsiteX65" fmla="*/ 0 w 594302"/>
              <a:gd name="connsiteY65" fmla="*/ 361770 h 606516"/>
              <a:gd name="connsiteX66" fmla="*/ 21510 w 594302"/>
              <a:gd name="connsiteY66" fmla="*/ 340291 h 606516"/>
              <a:gd name="connsiteX67" fmla="*/ 27553 w 594302"/>
              <a:gd name="connsiteY67" fmla="*/ 340291 h 606516"/>
              <a:gd name="connsiteX68" fmla="*/ 27553 w 594302"/>
              <a:gd name="connsiteY68" fmla="*/ 213155 h 606516"/>
              <a:gd name="connsiteX69" fmla="*/ 21510 w 594302"/>
              <a:gd name="connsiteY69" fmla="*/ 213155 h 606516"/>
              <a:gd name="connsiteX70" fmla="*/ 0 w 594302"/>
              <a:gd name="connsiteY70" fmla="*/ 191675 h 606516"/>
              <a:gd name="connsiteX71" fmla="*/ 21510 w 594302"/>
              <a:gd name="connsiteY71" fmla="*/ 170094 h 606516"/>
              <a:gd name="connsiteX72" fmla="*/ 76514 w 594302"/>
              <a:gd name="connsiteY72" fmla="*/ 170094 h 606516"/>
              <a:gd name="connsiteX73" fmla="*/ 71802 w 594302"/>
              <a:gd name="connsiteY73" fmla="*/ 145137 h 606516"/>
              <a:gd name="connsiteX74" fmla="*/ 71802 w 594302"/>
              <a:gd name="connsiteY74" fmla="*/ 68017 h 606516"/>
              <a:gd name="connsiteX75" fmla="*/ 139917 w 594302"/>
              <a:gd name="connsiteY75" fmla="*/ 0 h 60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94302" h="606516">
                <a:moveTo>
                  <a:pt x="359573" y="276018"/>
                </a:moveTo>
                <a:cubicBezTo>
                  <a:pt x="334914" y="276018"/>
                  <a:pt x="310256" y="285402"/>
                  <a:pt x="291512" y="304169"/>
                </a:cubicBezTo>
                <a:cubicBezTo>
                  <a:pt x="253922" y="341601"/>
                  <a:pt x="253922" y="402659"/>
                  <a:pt x="291512" y="440091"/>
                </a:cubicBezTo>
                <a:cubicBezTo>
                  <a:pt x="328999" y="477523"/>
                  <a:pt x="390146" y="477523"/>
                  <a:pt x="427633" y="440091"/>
                </a:cubicBezTo>
                <a:cubicBezTo>
                  <a:pt x="465223" y="402659"/>
                  <a:pt x="465223" y="341601"/>
                  <a:pt x="427633" y="304169"/>
                </a:cubicBezTo>
                <a:cubicBezTo>
                  <a:pt x="408890" y="285402"/>
                  <a:pt x="384231" y="276018"/>
                  <a:pt x="359573" y="276018"/>
                </a:cubicBezTo>
                <a:close/>
                <a:moveTo>
                  <a:pt x="359573" y="238356"/>
                </a:moveTo>
                <a:cubicBezTo>
                  <a:pt x="393910" y="238356"/>
                  <a:pt x="428248" y="251396"/>
                  <a:pt x="454366" y="277476"/>
                </a:cubicBezTo>
                <a:cubicBezTo>
                  <a:pt x="497896" y="321044"/>
                  <a:pt x="505168" y="387216"/>
                  <a:pt x="476080" y="438353"/>
                </a:cubicBezTo>
                <a:lnTo>
                  <a:pt x="583932" y="546047"/>
                </a:lnTo>
                <a:cubicBezTo>
                  <a:pt x="597759" y="559956"/>
                  <a:pt x="597759" y="582354"/>
                  <a:pt x="583932" y="596161"/>
                </a:cubicBezTo>
                <a:cubicBezTo>
                  <a:pt x="570105" y="609968"/>
                  <a:pt x="547674" y="609968"/>
                  <a:pt x="533847" y="596161"/>
                </a:cubicBezTo>
                <a:lnTo>
                  <a:pt x="425892" y="488364"/>
                </a:lnTo>
                <a:cubicBezTo>
                  <a:pt x="374783" y="517513"/>
                  <a:pt x="308412" y="510251"/>
                  <a:pt x="264779" y="466785"/>
                </a:cubicBezTo>
                <a:cubicBezTo>
                  <a:pt x="212543" y="414523"/>
                  <a:pt x="212543" y="329635"/>
                  <a:pt x="264779" y="277476"/>
                </a:cubicBezTo>
                <a:cubicBezTo>
                  <a:pt x="290898" y="251396"/>
                  <a:pt x="325235" y="238356"/>
                  <a:pt x="359573" y="238356"/>
                </a:cubicBezTo>
                <a:close/>
                <a:moveTo>
                  <a:pt x="139917" y="43060"/>
                </a:moveTo>
                <a:cubicBezTo>
                  <a:pt x="126089" y="43060"/>
                  <a:pt x="114822" y="54209"/>
                  <a:pt x="114822" y="68017"/>
                </a:cubicBezTo>
                <a:lnTo>
                  <a:pt x="114822" y="145137"/>
                </a:lnTo>
                <a:cubicBezTo>
                  <a:pt x="114822" y="158945"/>
                  <a:pt x="126089" y="170094"/>
                  <a:pt x="139917" y="170094"/>
                </a:cubicBezTo>
                <a:lnTo>
                  <a:pt x="461952" y="170094"/>
                </a:lnTo>
                <a:lnTo>
                  <a:pt x="461952" y="128056"/>
                </a:lnTo>
                <a:lnTo>
                  <a:pt x="322957" y="128056"/>
                </a:lnTo>
                <a:cubicBezTo>
                  <a:pt x="311075" y="128056"/>
                  <a:pt x="301344" y="118442"/>
                  <a:pt x="301344" y="106577"/>
                </a:cubicBezTo>
                <a:cubicBezTo>
                  <a:pt x="301344" y="94713"/>
                  <a:pt x="311075" y="85098"/>
                  <a:pt x="322957" y="85098"/>
                </a:cubicBezTo>
                <a:lnTo>
                  <a:pt x="461952" y="85098"/>
                </a:lnTo>
                <a:lnTo>
                  <a:pt x="461952" y="43060"/>
                </a:lnTo>
                <a:close/>
                <a:moveTo>
                  <a:pt x="139917" y="0"/>
                </a:moveTo>
                <a:lnTo>
                  <a:pt x="511117" y="0"/>
                </a:lnTo>
                <a:cubicBezTo>
                  <a:pt x="522999" y="0"/>
                  <a:pt x="532627" y="9614"/>
                  <a:pt x="532627" y="21479"/>
                </a:cubicBezTo>
                <a:cubicBezTo>
                  <a:pt x="532627" y="33344"/>
                  <a:pt x="522999" y="43060"/>
                  <a:pt x="511117" y="43060"/>
                </a:cubicBezTo>
                <a:lnTo>
                  <a:pt x="505074" y="43060"/>
                </a:lnTo>
                <a:lnTo>
                  <a:pt x="505074" y="170094"/>
                </a:lnTo>
                <a:lnTo>
                  <a:pt x="511117" y="170094"/>
                </a:lnTo>
                <a:cubicBezTo>
                  <a:pt x="522999" y="170094"/>
                  <a:pt x="532627" y="179811"/>
                  <a:pt x="532627" y="191675"/>
                </a:cubicBezTo>
                <a:cubicBezTo>
                  <a:pt x="532627" y="203540"/>
                  <a:pt x="522999" y="213155"/>
                  <a:pt x="511117" y="213155"/>
                </a:cubicBezTo>
                <a:lnTo>
                  <a:pt x="456011" y="213155"/>
                </a:lnTo>
                <a:cubicBezTo>
                  <a:pt x="459084" y="220928"/>
                  <a:pt x="460825" y="229315"/>
                  <a:pt x="460825" y="238111"/>
                </a:cubicBezTo>
                <a:lnTo>
                  <a:pt x="460825" y="256829"/>
                </a:lnTo>
                <a:cubicBezTo>
                  <a:pt x="447509" y="245578"/>
                  <a:pt x="432555" y="236782"/>
                  <a:pt x="416576" y="230645"/>
                </a:cubicBezTo>
                <a:cubicBezTo>
                  <a:pt x="413401" y="220519"/>
                  <a:pt x="403875" y="213155"/>
                  <a:pt x="392710" y="213155"/>
                </a:cubicBezTo>
                <a:lnTo>
                  <a:pt x="139917" y="213155"/>
                </a:lnTo>
                <a:lnTo>
                  <a:pt x="70675" y="213155"/>
                </a:lnTo>
                <a:lnTo>
                  <a:pt x="70675" y="255192"/>
                </a:lnTo>
                <a:lnTo>
                  <a:pt x="209670" y="255192"/>
                </a:lnTo>
                <a:cubicBezTo>
                  <a:pt x="221553" y="255192"/>
                  <a:pt x="231181" y="264807"/>
                  <a:pt x="231181" y="276671"/>
                </a:cubicBezTo>
                <a:cubicBezTo>
                  <a:pt x="231181" y="288638"/>
                  <a:pt x="221553" y="298253"/>
                  <a:pt x="209670" y="298253"/>
                </a:cubicBezTo>
                <a:lnTo>
                  <a:pt x="70675" y="298253"/>
                </a:lnTo>
                <a:lnTo>
                  <a:pt x="70675" y="340291"/>
                </a:lnTo>
                <a:lnTo>
                  <a:pt x="211207" y="340291"/>
                </a:lnTo>
                <a:cubicBezTo>
                  <a:pt x="208749" y="351235"/>
                  <a:pt x="207519" y="362588"/>
                  <a:pt x="207519" y="374146"/>
                </a:cubicBezTo>
                <a:cubicBezTo>
                  <a:pt x="207519" y="377214"/>
                  <a:pt x="207622" y="380283"/>
                  <a:pt x="207827" y="383249"/>
                </a:cubicBezTo>
                <a:lnTo>
                  <a:pt x="139917" y="383249"/>
                </a:lnTo>
                <a:cubicBezTo>
                  <a:pt x="126089" y="383249"/>
                  <a:pt x="114822" y="394500"/>
                  <a:pt x="114822" y="408308"/>
                </a:cubicBezTo>
                <a:lnTo>
                  <a:pt x="114822" y="485428"/>
                </a:lnTo>
                <a:cubicBezTo>
                  <a:pt x="114822" y="499134"/>
                  <a:pt x="126089" y="510385"/>
                  <a:pt x="139917" y="510385"/>
                </a:cubicBezTo>
                <a:lnTo>
                  <a:pt x="290180" y="510385"/>
                </a:lnTo>
                <a:cubicBezTo>
                  <a:pt x="311894" y="521738"/>
                  <a:pt x="336170" y="527670"/>
                  <a:pt x="361367" y="527670"/>
                </a:cubicBezTo>
                <a:cubicBezTo>
                  <a:pt x="379087" y="527670"/>
                  <a:pt x="396500" y="524704"/>
                  <a:pt x="413093" y="518772"/>
                </a:cubicBezTo>
                <a:lnTo>
                  <a:pt x="447817" y="553445"/>
                </a:lnTo>
                <a:lnTo>
                  <a:pt x="139917" y="553445"/>
                </a:lnTo>
                <a:cubicBezTo>
                  <a:pt x="102326" y="553445"/>
                  <a:pt x="71802" y="522863"/>
                  <a:pt x="71802" y="485428"/>
                </a:cubicBezTo>
                <a:lnTo>
                  <a:pt x="71802" y="408205"/>
                </a:lnTo>
                <a:cubicBezTo>
                  <a:pt x="71802" y="399409"/>
                  <a:pt x="73441" y="391022"/>
                  <a:pt x="76514" y="383249"/>
                </a:cubicBezTo>
                <a:lnTo>
                  <a:pt x="21510" y="383249"/>
                </a:lnTo>
                <a:cubicBezTo>
                  <a:pt x="9628" y="383249"/>
                  <a:pt x="0" y="373634"/>
                  <a:pt x="0" y="361770"/>
                </a:cubicBezTo>
                <a:cubicBezTo>
                  <a:pt x="0" y="349905"/>
                  <a:pt x="9628" y="340291"/>
                  <a:pt x="21510" y="340291"/>
                </a:cubicBezTo>
                <a:lnTo>
                  <a:pt x="27553" y="340291"/>
                </a:lnTo>
                <a:lnTo>
                  <a:pt x="27553" y="213155"/>
                </a:lnTo>
                <a:lnTo>
                  <a:pt x="21510" y="213155"/>
                </a:lnTo>
                <a:cubicBezTo>
                  <a:pt x="9628" y="213155"/>
                  <a:pt x="0" y="203540"/>
                  <a:pt x="0" y="191675"/>
                </a:cubicBezTo>
                <a:cubicBezTo>
                  <a:pt x="0" y="179708"/>
                  <a:pt x="9628" y="170094"/>
                  <a:pt x="21510" y="170094"/>
                </a:cubicBezTo>
                <a:lnTo>
                  <a:pt x="76514" y="170094"/>
                </a:lnTo>
                <a:cubicBezTo>
                  <a:pt x="73441" y="162423"/>
                  <a:pt x="71802" y="153934"/>
                  <a:pt x="71802" y="145137"/>
                </a:cubicBezTo>
                <a:lnTo>
                  <a:pt x="71802" y="68017"/>
                </a:lnTo>
                <a:cubicBezTo>
                  <a:pt x="71802" y="30480"/>
                  <a:pt x="102326" y="0"/>
                  <a:pt x="139917" y="0"/>
                </a:cubicBezTo>
                <a:close/>
              </a:path>
            </a:pathLst>
          </a:custGeom>
          <a:solidFill>
            <a:srgbClr val="023D75"/>
          </a:solidFill>
          <a:ln>
            <a:noFill/>
          </a:ln>
        </p:spPr>
      </p:sp>
      <p:sp>
        <p:nvSpPr>
          <p:cNvPr id="2050" name="手指"/>
          <p:cNvSpPr/>
          <p:nvPr/>
        </p:nvSpPr>
        <p:spPr bwMode="auto">
          <a:xfrm>
            <a:off x="825500" y="4231640"/>
            <a:ext cx="382270" cy="535940"/>
          </a:xfrm>
          <a:custGeom>
            <a:avLst/>
            <a:gdLst>
              <a:gd name="T0" fmla="*/ 1156942 w 2845"/>
              <a:gd name="T1" fmla="*/ 199041 h 3591"/>
              <a:gd name="T2" fmla="*/ 1240190 w 2845"/>
              <a:gd name="T3" fmla="*/ 1056373 h 3591"/>
              <a:gd name="T4" fmla="*/ 1154936 w 2845"/>
              <a:gd name="T5" fmla="*/ 716449 h 3591"/>
              <a:gd name="T6" fmla="*/ 1016524 w 2845"/>
              <a:gd name="T7" fmla="*/ 339423 h 3591"/>
              <a:gd name="T8" fmla="*/ 339009 w 2845"/>
              <a:gd name="T9" fmla="*/ 339423 h 3591"/>
              <a:gd name="T10" fmla="*/ 339009 w 2845"/>
              <a:gd name="T11" fmla="*/ 1016766 h 3591"/>
              <a:gd name="T12" fmla="*/ 713122 w 2845"/>
              <a:gd name="T13" fmla="*/ 1155643 h 3591"/>
              <a:gd name="T14" fmla="*/ 712620 w 2845"/>
              <a:gd name="T15" fmla="*/ 1354685 h 3591"/>
              <a:gd name="T16" fmla="*/ 198591 w 2845"/>
              <a:gd name="T17" fmla="*/ 1157147 h 3591"/>
              <a:gd name="T18" fmla="*/ 198591 w 2845"/>
              <a:gd name="T19" fmla="*/ 199041 h 3591"/>
              <a:gd name="T20" fmla="*/ 928262 w 2845"/>
              <a:gd name="T21" fmla="*/ 739511 h 3591"/>
              <a:gd name="T22" fmla="*/ 865074 w 2845"/>
              <a:gd name="T23" fmla="*/ 1187731 h 3591"/>
              <a:gd name="T24" fmla="*/ 785838 w 2845"/>
              <a:gd name="T25" fmla="*/ 1268450 h 3591"/>
              <a:gd name="T26" fmla="*/ 951330 w 2845"/>
              <a:gd name="T27" fmla="*/ 1800397 h 3591"/>
              <a:gd name="T28" fmla="*/ 1324942 w 2845"/>
              <a:gd name="T29" fmla="*/ 1644974 h 3591"/>
              <a:gd name="T30" fmla="*/ 1406184 w 2845"/>
              <a:gd name="T31" fmla="*/ 1189736 h 3591"/>
              <a:gd name="T32" fmla="*/ 1292345 w 2845"/>
              <a:gd name="T33" fmla="*/ 1196254 h 3591"/>
              <a:gd name="T34" fmla="*/ 1201575 w 2845"/>
              <a:gd name="T35" fmla="*/ 1150630 h 3591"/>
              <a:gd name="T36" fmla="*/ 1161957 w 2845"/>
              <a:gd name="T37" fmla="*/ 1142608 h 3591"/>
              <a:gd name="T38" fmla="*/ 1056644 w 2845"/>
              <a:gd name="T39" fmla="*/ 731490 h 3591"/>
              <a:gd name="T40" fmla="*/ 593767 w 2845"/>
              <a:gd name="T41" fmla="*/ 399587 h 3591"/>
              <a:gd name="T42" fmla="*/ 687044 w 2845"/>
              <a:gd name="T43" fmla="*/ 493342 h 3591"/>
              <a:gd name="T44" fmla="*/ 779820 w 2845"/>
              <a:gd name="T45" fmla="*/ 399587 h 3591"/>
              <a:gd name="T46" fmla="*/ 687044 w 2845"/>
              <a:gd name="T47" fmla="*/ 306333 h 3591"/>
              <a:gd name="T48" fmla="*/ 593767 w 2845"/>
              <a:gd name="T49" fmla="*/ 399587 h 3591"/>
              <a:gd name="T50" fmla="*/ 802889 w 2845"/>
              <a:gd name="T51" fmla="*/ 532448 h 3591"/>
              <a:gd name="T52" fmla="*/ 529576 w 2845"/>
              <a:gd name="T53" fmla="*/ 623696 h 3591"/>
              <a:gd name="T54" fmla="*/ 589755 w 2845"/>
              <a:gd name="T55" fmla="*/ 632721 h 3591"/>
              <a:gd name="T56" fmla="*/ 599283 w 2845"/>
              <a:gd name="T57" fmla="*/ 880896 h 3591"/>
              <a:gd name="T58" fmla="*/ 550638 w 2845"/>
              <a:gd name="T59" fmla="*/ 929528 h 3591"/>
              <a:gd name="T60" fmla="*/ 529576 w 2845"/>
              <a:gd name="T61" fmla="*/ 1020776 h 3591"/>
              <a:gd name="T62" fmla="*/ 813922 w 2845"/>
              <a:gd name="T63" fmla="*/ 922008 h 3591"/>
              <a:gd name="T64" fmla="*/ 802889 w 2845"/>
              <a:gd name="T65" fmla="*/ 880896 h 3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5" h="3591">
                <a:moveTo>
                  <a:pt x="1351" y="0"/>
                </a:moveTo>
                <a:cubicBezTo>
                  <a:pt x="1725" y="0"/>
                  <a:pt x="2062" y="152"/>
                  <a:pt x="2307" y="397"/>
                </a:cubicBezTo>
                <a:cubicBezTo>
                  <a:pt x="2552" y="641"/>
                  <a:pt x="2703" y="979"/>
                  <a:pt x="2703" y="1352"/>
                </a:cubicBezTo>
                <a:cubicBezTo>
                  <a:pt x="2703" y="1632"/>
                  <a:pt x="2618" y="1892"/>
                  <a:pt x="2473" y="2107"/>
                </a:cubicBezTo>
                <a:cubicBezTo>
                  <a:pt x="2363" y="2086"/>
                  <a:pt x="2363" y="2086"/>
                  <a:pt x="2363" y="2086"/>
                </a:cubicBezTo>
                <a:cubicBezTo>
                  <a:pt x="2303" y="1429"/>
                  <a:pt x="2303" y="1429"/>
                  <a:pt x="2303" y="1429"/>
                </a:cubicBezTo>
                <a:cubicBezTo>
                  <a:pt x="2306" y="1404"/>
                  <a:pt x="2307" y="1378"/>
                  <a:pt x="2307" y="1352"/>
                </a:cubicBezTo>
                <a:cubicBezTo>
                  <a:pt x="2307" y="1089"/>
                  <a:pt x="2200" y="850"/>
                  <a:pt x="2027" y="677"/>
                </a:cubicBezTo>
                <a:cubicBezTo>
                  <a:pt x="1854" y="504"/>
                  <a:pt x="1615" y="397"/>
                  <a:pt x="1351" y="397"/>
                </a:cubicBezTo>
                <a:cubicBezTo>
                  <a:pt x="1088" y="397"/>
                  <a:pt x="849" y="504"/>
                  <a:pt x="676" y="677"/>
                </a:cubicBezTo>
                <a:cubicBezTo>
                  <a:pt x="503" y="850"/>
                  <a:pt x="396" y="1089"/>
                  <a:pt x="396" y="1352"/>
                </a:cubicBezTo>
                <a:cubicBezTo>
                  <a:pt x="396" y="1616"/>
                  <a:pt x="503" y="1855"/>
                  <a:pt x="676" y="2028"/>
                </a:cubicBezTo>
                <a:cubicBezTo>
                  <a:pt x="849" y="2201"/>
                  <a:pt x="1088" y="2307"/>
                  <a:pt x="1351" y="2307"/>
                </a:cubicBezTo>
                <a:cubicBezTo>
                  <a:pt x="1375" y="2307"/>
                  <a:pt x="1399" y="2307"/>
                  <a:pt x="1422" y="2305"/>
                </a:cubicBezTo>
                <a:cubicBezTo>
                  <a:pt x="1358" y="2542"/>
                  <a:pt x="1358" y="2542"/>
                  <a:pt x="1358" y="2542"/>
                </a:cubicBezTo>
                <a:cubicBezTo>
                  <a:pt x="1421" y="2702"/>
                  <a:pt x="1421" y="2702"/>
                  <a:pt x="1421" y="2702"/>
                </a:cubicBezTo>
                <a:cubicBezTo>
                  <a:pt x="1398" y="2704"/>
                  <a:pt x="1375" y="2704"/>
                  <a:pt x="1351" y="2704"/>
                </a:cubicBezTo>
                <a:cubicBezTo>
                  <a:pt x="978" y="2704"/>
                  <a:pt x="640" y="2553"/>
                  <a:pt x="396" y="2308"/>
                </a:cubicBezTo>
                <a:cubicBezTo>
                  <a:pt x="151" y="2063"/>
                  <a:pt x="0" y="1725"/>
                  <a:pt x="0" y="1352"/>
                </a:cubicBezTo>
                <a:cubicBezTo>
                  <a:pt x="0" y="979"/>
                  <a:pt x="151" y="641"/>
                  <a:pt x="396" y="397"/>
                </a:cubicBezTo>
                <a:cubicBezTo>
                  <a:pt x="640" y="152"/>
                  <a:pt x="978" y="0"/>
                  <a:pt x="1351" y="0"/>
                </a:cubicBezTo>
                <a:close/>
                <a:moveTo>
                  <a:pt x="1851" y="1475"/>
                </a:moveTo>
                <a:cubicBezTo>
                  <a:pt x="1776" y="2412"/>
                  <a:pt x="1776" y="2412"/>
                  <a:pt x="1776" y="2412"/>
                </a:cubicBezTo>
                <a:cubicBezTo>
                  <a:pt x="1725" y="2369"/>
                  <a:pt x="1725" y="2369"/>
                  <a:pt x="1725" y="2369"/>
                </a:cubicBezTo>
                <a:cubicBezTo>
                  <a:pt x="1591" y="2439"/>
                  <a:pt x="1591" y="2439"/>
                  <a:pt x="1591" y="2439"/>
                </a:cubicBezTo>
                <a:cubicBezTo>
                  <a:pt x="1567" y="2530"/>
                  <a:pt x="1567" y="2530"/>
                  <a:pt x="1567" y="2530"/>
                </a:cubicBezTo>
                <a:cubicBezTo>
                  <a:pt x="1878" y="3318"/>
                  <a:pt x="1878" y="3318"/>
                  <a:pt x="1878" y="3318"/>
                </a:cubicBezTo>
                <a:cubicBezTo>
                  <a:pt x="1897" y="3591"/>
                  <a:pt x="1897" y="3591"/>
                  <a:pt x="1897" y="3591"/>
                </a:cubicBezTo>
                <a:cubicBezTo>
                  <a:pt x="2632" y="3583"/>
                  <a:pt x="2632" y="3583"/>
                  <a:pt x="2632" y="3583"/>
                </a:cubicBezTo>
                <a:cubicBezTo>
                  <a:pt x="2642" y="3281"/>
                  <a:pt x="2642" y="3281"/>
                  <a:pt x="2642" y="3281"/>
                </a:cubicBezTo>
                <a:cubicBezTo>
                  <a:pt x="2845" y="2480"/>
                  <a:pt x="2845" y="2480"/>
                  <a:pt x="2845" y="2480"/>
                </a:cubicBezTo>
                <a:cubicBezTo>
                  <a:pt x="2804" y="2373"/>
                  <a:pt x="2804" y="2373"/>
                  <a:pt x="2804" y="2373"/>
                </a:cubicBezTo>
                <a:cubicBezTo>
                  <a:pt x="2632" y="2340"/>
                  <a:pt x="2632" y="2340"/>
                  <a:pt x="2632" y="2340"/>
                </a:cubicBezTo>
                <a:cubicBezTo>
                  <a:pt x="2577" y="2386"/>
                  <a:pt x="2577" y="2386"/>
                  <a:pt x="2577" y="2386"/>
                </a:cubicBezTo>
                <a:cubicBezTo>
                  <a:pt x="2548" y="2324"/>
                  <a:pt x="2548" y="2324"/>
                  <a:pt x="2548" y="2324"/>
                </a:cubicBezTo>
                <a:cubicBezTo>
                  <a:pt x="2396" y="2295"/>
                  <a:pt x="2396" y="2295"/>
                  <a:pt x="2396" y="2295"/>
                </a:cubicBezTo>
                <a:cubicBezTo>
                  <a:pt x="2346" y="2345"/>
                  <a:pt x="2346" y="2345"/>
                  <a:pt x="2346" y="2345"/>
                </a:cubicBezTo>
                <a:cubicBezTo>
                  <a:pt x="2317" y="2279"/>
                  <a:pt x="2317" y="2279"/>
                  <a:pt x="2317" y="2279"/>
                </a:cubicBezTo>
                <a:cubicBezTo>
                  <a:pt x="2179" y="2252"/>
                  <a:pt x="2179" y="2252"/>
                  <a:pt x="2179" y="2252"/>
                </a:cubicBezTo>
                <a:cubicBezTo>
                  <a:pt x="2107" y="1459"/>
                  <a:pt x="2107" y="1459"/>
                  <a:pt x="2107" y="1459"/>
                </a:cubicBezTo>
                <a:cubicBezTo>
                  <a:pt x="1851" y="1475"/>
                  <a:pt x="1851" y="1475"/>
                  <a:pt x="1851" y="1475"/>
                </a:cubicBezTo>
                <a:close/>
                <a:moveTo>
                  <a:pt x="1184" y="797"/>
                </a:moveTo>
                <a:cubicBezTo>
                  <a:pt x="1184" y="851"/>
                  <a:pt x="1202" y="895"/>
                  <a:pt x="1238" y="930"/>
                </a:cubicBezTo>
                <a:cubicBezTo>
                  <a:pt x="1273" y="966"/>
                  <a:pt x="1317" y="984"/>
                  <a:pt x="1370" y="984"/>
                </a:cubicBezTo>
                <a:cubicBezTo>
                  <a:pt x="1421" y="984"/>
                  <a:pt x="1465" y="965"/>
                  <a:pt x="1501" y="929"/>
                </a:cubicBezTo>
                <a:cubicBezTo>
                  <a:pt x="1537" y="893"/>
                  <a:pt x="1555" y="849"/>
                  <a:pt x="1555" y="797"/>
                </a:cubicBezTo>
                <a:cubicBezTo>
                  <a:pt x="1555" y="746"/>
                  <a:pt x="1537" y="702"/>
                  <a:pt x="1501" y="665"/>
                </a:cubicBezTo>
                <a:cubicBezTo>
                  <a:pt x="1465" y="629"/>
                  <a:pt x="1421" y="611"/>
                  <a:pt x="1370" y="611"/>
                </a:cubicBezTo>
                <a:cubicBezTo>
                  <a:pt x="1317" y="611"/>
                  <a:pt x="1274" y="629"/>
                  <a:pt x="1238" y="665"/>
                </a:cubicBezTo>
                <a:cubicBezTo>
                  <a:pt x="1202" y="701"/>
                  <a:pt x="1184" y="745"/>
                  <a:pt x="1184" y="797"/>
                </a:cubicBezTo>
                <a:close/>
                <a:moveTo>
                  <a:pt x="1601" y="1757"/>
                </a:moveTo>
                <a:cubicBezTo>
                  <a:pt x="1601" y="1062"/>
                  <a:pt x="1601" y="1062"/>
                  <a:pt x="1601" y="1062"/>
                </a:cubicBezTo>
                <a:cubicBezTo>
                  <a:pt x="1056" y="1062"/>
                  <a:pt x="1056" y="1062"/>
                  <a:pt x="1056" y="1062"/>
                </a:cubicBezTo>
                <a:cubicBezTo>
                  <a:pt x="1056" y="1244"/>
                  <a:pt x="1056" y="1244"/>
                  <a:pt x="1056" y="1244"/>
                </a:cubicBezTo>
                <a:cubicBezTo>
                  <a:pt x="1098" y="1244"/>
                  <a:pt x="1098" y="1244"/>
                  <a:pt x="1098" y="1244"/>
                </a:cubicBezTo>
                <a:cubicBezTo>
                  <a:pt x="1137" y="1244"/>
                  <a:pt x="1163" y="1250"/>
                  <a:pt x="1176" y="1262"/>
                </a:cubicBezTo>
                <a:cubicBezTo>
                  <a:pt x="1188" y="1274"/>
                  <a:pt x="1195" y="1300"/>
                  <a:pt x="1195" y="1340"/>
                </a:cubicBezTo>
                <a:cubicBezTo>
                  <a:pt x="1195" y="1757"/>
                  <a:pt x="1195" y="1757"/>
                  <a:pt x="1195" y="1757"/>
                </a:cubicBezTo>
                <a:cubicBezTo>
                  <a:pt x="1195" y="1797"/>
                  <a:pt x="1188" y="1823"/>
                  <a:pt x="1176" y="1836"/>
                </a:cubicBezTo>
                <a:cubicBezTo>
                  <a:pt x="1163" y="1848"/>
                  <a:pt x="1137" y="1854"/>
                  <a:pt x="1098" y="1854"/>
                </a:cubicBezTo>
                <a:cubicBezTo>
                  <a:pt x="1056" y="1854"/>
                  <a:pt x="1056" y="1854"/>
                  <a:pt x="1056" y="1854"/>
                </a:cubicBezTo>
                <a:cubicBezTo>
                  <a:pt x="1056" y="2036"/>
                  <a:pt x="1056" y="2036"/>
                  <a:pt x="1056" y="2036"/>
                </a:cubicBezTo>
                <a:cubicBezTo>
                  <a:pt x="1608" y="2036"/>
                  <a:pt x="1608" y="2036"/>
                  <a:pt x="1608" y="2036"/>
                </a:cubicBezTo>
                <a:cubicBezTo>
                  <a:pt x="1623" y="1839"/>
                  <a:pt x="1623" y="1839"/>
                  <a:pt x="1623" y="1839"/>
                </a:cubicBezTo>
                <a:cubicBezTo>
                  <a:pt x="1622" y="1838"/>
                  <a:pt x="1621" y="1836"/>
                  <a:pt x="1619" y="1836"/>
                </a:cubicBezTo>
                <a:cubicBezTo>
                  <a:pt x="1607" y="1823"/>
                  <a:pt x="1601" y="1797"/>
                  <a:pt x="1601" y="1757"/>
                </a:cubicBez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1" name="人"/>
          <p:cNvSpPr/>
          <p:nvPr/>
        </p:nvSpPr>
        <p:spPr bwMode="auto">
          <a:xfrm>
            <a:off x="821690" y="5569585"/>
            <a:ext cx="386080" cy="535305"/>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1574800" y="2770505"/>
            <a:ext cx="4404995" cy="1173480"/>
          </a:xfrm>
          <a:prstGeom prst="rect">
            <a:avLst/>
          </a:prstGeom>
          <a:noFill/>
        </p:spPr>
        <p:txBody>
          <a:bodyPr wrap="square" rtlCol="0">
            <a:spAutoFit/>
          </a:bodyPr>
          <a:lstStyle/>
          <a:p>
            <a:pPr algn="just">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业务属性决定了人工介入较多，造成较多违规事件及操作风险</a:t>
            </a:r>
            <a:endParaRPr lang="zh-CN" altLang="zh-CN" sz="16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Wingdings" panose="05000000000000000000" charset="0"/>
              <a:buChar char="Ø"/>
            </a:pPr>
            <a:r>
              <a:rPr lang="zh-CN" altLang="zh-CN" sz="1600">
                <a:solidFill>
                  <a:schemeClr val="tx1"/>
                </a:solidFill>
                <a:latin typeface="微软雅黑" panose="020B0503020204020204" pitchFamily="34" charset="-122"/>
                <a:ea typeface="微软雅黑" panose="020B0503020204020204" pitchFamily="34" charset="-122"/>
              </a:rPr>
              <a:t>区块链技术实现端到端透明化，所有参与者与方法使用去中心化账本</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575435" y="3943985"/>
            <a:ext cx="4404995" cy="1173480"/>
          </a:xfrm>
          <a:prstGeom prst="rect">
            <a:avLst/>
          </a:prstGeom>
          <a:noFill/>
        </p:spPr>
        <p:txBody>
          <a:bodyPr wrap="square" rtlCol="0">
            <a:spAutoFit/>
          </a:bodyPr>
          <a:lstStyle/>
          <a:p>
            <a:pPr algn="just">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票据交易大多需要第三方认证以确保有价凭证传递安全可靠</a:t>
            </a:r>
            <a:endParaRPr lang="zh-CN" altLang="zh-CN" sz="16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Wingdings" panose="05000000000000000000" charset="0"/>
              <a:buChar char="Ø"/>
            </a:pPr>
            <a:r>
              <a:rPr lang="zh-CN" altLang="zh-CN" sz="1600">
                <a:solidFill>
                  <a:schemeClr val="tx1"/>
                </a:solidFill>
                <a:latin typeface="微软雅黑" panose="020B0503020204020204" pitchFamily="34" charset="-122"/>
                <a:ea typeface="微软雅黑" panose="020B0503020204020204" pitchFamily="34" charset="-122"/>
              </a:rPr>
              <a:t>区块链技术直接实现点对点之间的价值传递，消除中介角色</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575435" y="5117465"/>
            <a:ext cx="4404995" cy="1173480"/>
          </a:xfrm>
          <a:prstGeom prst="rect">
            <a:avLst/>
          </a:prstGeom>
          <a:noFill/>
        </p:spPr>
        <p:txBody>
          <a:bodyPr wrap="square" rtlCol="0">
            <a:spAutoFit/>
          </a:bodyPr>
          <a:lstStyle/>
          <a:p>
            <a:pPr algn="just">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目前多为纸质作业程序，需要花费大量时间进行人工交易</a:t>
            </a:r>
            <a:endParaRPr lang="zh-CN" altLang="zh-CN" sz="1600">
              <a:solidFill>
                <a:schemeClr val="tx1"/>
              </a:solidFill>
              <a:latin typeface="微软雅黑" panose="020B0503020204020204" pitchFamily="34" charset="-122"/>
              <a:ea typeface="微软雅黑" panose="020B0503020204020204" pitchFamily="34" charset="-122"/>
            </a:endParaRPr>
          </a:p>
          <a:p>
            <a:pPr marL="342900" indent="-342900" algn="just">
              <a:lnSpc>
                <a:spcPct val="110000"/>
              </a:lnSpc>
              <a:buFont typeface="Wingdings" panose="05000000000000000000" charset="0"/>
              <a:buChar char="Ø"/>
            </a:pPr>
            <a:r>
              <a:rPr lang="zh-CN" altLang="zh-CN" sz="1600">
                <a:solidFill>
                  <a:schemeClr val="tx1"/>
                </a:solidFill>
                <a:latin typeface="微软雅黑" panose="020B0503020204020204" pitchFamily="34" charset="-122"/>
                <a:ea typeface="微软雅黑" panose="020B0503020204020204" pitchFamily="34" charset="-122"/>
              </a:rPr>
              <a:t>区块链技术将纸质作业程序数据化，减少人工交易</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096635" y="4125595"/>
            <a:ext cx="1919605" cy="1985010"/>
          </a:xfrm>
          <a:prstGeom prst="rect">
            <a:avLst/>
          </a:prstGeom>
          <a:noFill/>
        </p:spPr>
        <p:txBody>
          <a:bodyPr wrap="square" rtlCol="0">
            <a:spAutoFit/>
          </a:bodyPr>
          <a:lstStyle/>
          <a:p>
            <a:pPr algn="ctr">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金融机构</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通过端到端完全透明化，降低信息不对称风险；</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减少处理时间</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审核与信用决策更加精确。</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928610" y="4095115"/>
            <a:ext cx="2110740" cy="1985010"/>
          </a:xfrm>
          <a:prstGeom prst="rect">
            <a:avLst/>
          </a:prstGeom>
          <a:noFill/>
        </p:spPr>
        <p:txBody>
          <a:bodyPr wrap="square" rtlCol="0">
            <a:spAutoFit/>
          </a:bodyPr>
          <a:lstStyle/>
          <a:p>
            <a:pPr algn="ctr">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物流公司</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消除纸质文件加快流程并降低了提单操作风险；</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货物核验工作更加可靠，降低操作风险和合规成本。</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933940" y="4125595"/>
            <a:ext cx="2185670" cy="1985010"/>
          </a:xfrm>
          <a:prstGeom prst="rect">
            <a:avLst/>
          </a:prstGeom>
          <a:noFill/>
        </p:spPr>
        <p:txBody>
          <a:bodyPr wrap="square" rtlCol="0">
            <a:spAutoFit/>
          </a:bodyPr>
          <a:lstStyle/>
          <a:p>
            <a:pPr algn="ctr">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买卖方企业</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降低了交易对手风险，合同满足预定条件且不易撤销；</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l">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更好掌握货物情况，通过追踪货物实现互信。</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6390640" y="2703195"/>
            <a:ext cx="1330960" cy="133096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9" name="椭圆 18"/>
          <p:cNvSpPr/>
          <p:nvPr/>
        </p:nvSpPr>
        <p:spPr>
          <a:xfrm>
            <a:off x="6497955" y="2799080"/>
            <a:ext cx="1116330" cy="1116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 name="椭圆 19"/>
          <p:cNvSpPr/>
          <p:nvPr/>
        </p:nvSpPr>
        <p:spPr>
          <a:xfrm>
            <a:off x="8387080" y="2703195"/>
            <a:ext cx="1330960" cy="133096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1" name="椭圆 20"/>
          <p:cNvSpPr/>
          <p:nvPr/>
        </p:nvSpPr>
        <p:spPr>
          <a:xfrm>
            <a:off x="10382885" y="2691765"/>
            <a:ext cx="1330960" cy="133096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2" name="椭圆 21"/>
          <p:cNvSpPr/>
          <p:nvPr/>
        </p:nvSpPr>
        <p:spPr>
          <a:xfrm>
            <a:off x="10490200" y="2799080"/>
            <a:ext cx="1116330" cy="1116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3" name="椭圆 22"/>
          <p:cNvSpPr/>
          <p:nvPr/>
        </p:nvSpPr>
        <p:spPr>
          <a:xfrm>
            <a:off x="8494395" y="2810510"/>
            <a:ext cx="1116330" cy="1116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4" name="银行"/>
          <p:cNvSpPr/>
          <p:nvPr/>
        </p:nvSpPr>
        <p:spPr bwMode="auto">
          <a:xfrm>
            <a:off x="6719570" y="3013075"/>
            <a:ext cx="673100" cy="68834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大巴"/>
          <p:cNvSpPr/>
          <p:nvPr/>
        </p:nvSpPr>
        <p:spPr bwMode="auto">
          <a:xfrm>
            <a:off x="8708390" y="3124200"/>
            <a:ext cx="688340" cy="489585"/>
          </a:xfrm>
          <a:custGeom>
            <a:avLst/>
            <a:gdLst>
              <a:gd name="T0" fmla="*/ 2147483646 w 373"/>
              <a:gd name="T1" fmla="*/ 2147483646 h 159"/>
              <a:gd name="T2" fmla="*/ 2147483646 w 373"/>
              <a:gd name="T3" fmla="*/ 0 h 159"/>
              <a:gd name="T4" fmla="*/ 0 w 373"/>
              <a:gd name="T5" fmla="*/ 2147483646 h 159"/>
              <a:gd name="T6" fmla="*/ 2147483646 w 373"/>
              <a:gd name="T7" fmla="*/ 2147483646 h 159"/>
              <a:gd name="T8" fmla="*/ 2147483646 w 373"/>
              <a:gd name="T9" fmla="*/ 2147483646 h 159"/>
              <a:gd name="T10" fmla="*/ 2147483646 w 373"/>
              <a:gd name="T11" fmla="*/ 2147483646 h 159"/>
              <a:gd name="T12" fmla="*/ 2147483646 w 373"/>
              <a:gd name="T13" fmla="*/ 2147483646 h 159"/>
              <a:gd name="T14" fmla="*/ 2147483646 w 373"/>
              <a:gd name="T15" fmla="*/ 2147483646 h 159"/>
              <a:gd name="T16" fmla="*/ 2147483646 w 373"/>
              <a:gd name="T17" fmla="*/ 2147483646 h 159"/>
              <a:gd name="T18" fmla="*/ 2147483646 w 373"/>
              <a:gd name="T19" fmla="*/ 2147483646 h 159"/>
              <a:gd name="T20" fmla="*/ 2147483646 w 373"/>
              <a:gd name="T21" fmla="*/ 2147483646 h 159"/>
              <a:gd name="T22" fmla="*/ 2147483646 w 373"/>
              <a:gd name="T23" fmla="*/ 2147483646 h 159"/>
              <a:gd name="T24" fmla="*/ 2147483646 w 373"/>
              <a:gd name="T25" fmla="*/ 2147483646 h 159"/>
              <a:gd name="T26" fmla="*/ 2147483646 w 373"/>
              <a:gd name="T27" fmla="*/ 2147483646 h 159"/>
              <a:gd name="T28" fmla="*/ 2147483646 w 373"/>
              <a:gd name="T29" fmla="*/ 2147483646 h 159"/>
              <a:gd name="T30" fmla="*/ 2147483646 w 373"/>
              <a:gd name="T31" fmla="*/ 2147483646 h 159"/>
              <a:gd name="T32" fmla="*/ 2147483646 w 373"/>
              <a:gd name="T33" fmla="*/ 2147483646 h 159"/>
              <a:gd name="T34" fmla="*/ 2147483646 w 373"/>
              <a:gd name="T35" fmla="*/ 2147483646 h 159"/>
              <a:gd name="T36" fmla="*/ 2147483646 w 373"/>
              <a:gd name="T37" fmla="*/ 2147483646 h 159"/>
              <a:gd name="T38" fmla="*/ 2147483646 w 373"/>
              <a:gd name="T39" fmla="*/ 2147483646 h 159"/>
              <a:gd name="T40" fmla="*/ 2147483646 w 373"/>
              <a:gd name="T41" fmla="*/ 2147483646 h 159"/>
              <a:gd name="T42" fmla="*/ 2147483646 w 373"/>
              <a:gd name="T43" fmla="*/ 2147483646 h 159"/>
              <a:gd name="T44" fmla="*/ 2147483646 w 373"/>
              <a:gd name="T45" fmla="*/ 2147483646 h 159"/>
              <a:gd name="T46" fmla="*/ 2147483646 w 373"/>
              <a:gd name="T47" fmla="*/ 2147483646 h 159"/>
              <a:gd name="T48" fmla="*/ 2147483646 w 373"/>
              <a:gd name="T49" fmla="*/ 2147483646 h 159"/>
              <a:gd name="T50" fmla="*/ 2147483646 w 373"/>
              <a:gd name="T51" fmla="*/ 2147483646 h 159"/>
              <a:gd name="T52" fmla="*/ 2147483646 w 373"/>
              <a:gd name="T53" fmla="*/ 2147483646 h 159"/>
              <a:gd name="T54" fmla="*/ 2147483646 w 373"/>
              <a:gd name="T55" fmla="*/ 2147483646 h 159"/>
              <a:gd name="T56" fmla="*/ 2147483646 w 373"/>
              <a:gd name="T57" fmla="*/ 2147483646 h 159"/>
              <a:gd name="T58" fmla="*/ 2147483646 w 373"/>
              <a:gd name="T59" fmla="*/ 2147483646 h 159"/>
              <a:gd name="T60" fmla="*/ 2147483646 w 373"/>
              <a:gd name="T61" fmla="*/ 2147483646 h 159"/>
              <a:gd name="T62" fmla="*/ 2147483646 w 373"/>
              <a:gd name="T63" fmla="*/ 2147483646 h 159"/>
              <a:gd name="T64" fmla="*/ 2147483646 w 373"/>
              <a:gd name="T65" fmla="*/ 2147483646 h 159"/>
              <a:gd name="T66" fmla="*/ 2147483646 w 373"/>
              <a:gd name="T67" fmla="*/ 2147483646 h 159"/>
              <a:gd name="T68" fmla="*/ 2147483646 w 373"/>
              <a:gd name="T69" fmla="*/ 2147483646 h 159"/>
              <a:gd name="T70" fmla="*/ 2147483646 w 373"/>
              <a:gd name="T71" fmla="*/ 2147483646 h 159"/>
              <a:gd name="T72" fmla="*/ 2147483646 w 373"/>
              <a:gd name="T73" fmla="*/ 2147483646 h 159"/>
              <a:gd name="T74" fmla="*/ 2147483646 w 373"/>
              <a:gd name="T75" fmla="*/ 2147483646 h 159"/>
              <a:gd name="T76" fmla="*/ 2147483646 w 373"/>
              <a:gd name="T77" fmla="*/ 2147483646 h 159"/>
              <a:gd name="T78" fmla="*/ 2147483646 w 373"/>
              <a:gd name="T79" fmla="*/ 2147483646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7" name="人"/>
          <p:cNvSpPr/>
          <p:nvPr/>
        </p:nvSpPr>
        <p:spPr>
          <a:xfrm>
            <a:off x="10803255" y="3013075"/>
            <a:ext cx="428625" cy="719455"/>
          </a:xfrm>
          <a:custGeom>
            <a:avLst/>
            <a:gdLst>
              <a:gd name="connsiteX0" fmla="*/ 1577975 w 2336800"/>
              <a:gd name="connsiteY0" fmla="*/ 898525 h 3736975"/>
              <a:gd name="connsiteX1" fmla="*/ 1568450 w 2336800"/>
              <a:gd name="connsiteY1" fmla="*/ 901700 h 3736975"/>
              <a:gd name="connsiteX2" fmla="*/ 1555750 w 2336800"/>
              <a:gd name="connsiteY2" fmla="*/ 914400 h 3736975"/>
              <a:gd name="connsiteX3" fmla="*/ 1543050 w 2336800"/>
              <a:gd name="connsiteY3" fmla="*/ 927100 h 3736975"/>
              <a:gd name="connsiteX4" fmla="*/ 1543050 w 2336800"/>
              <a:gd name="connsiteY4" fmla="*/ 936625 h 3736975"/>
              <a:gd name="connsiteX5" fmla="*/ 1539875 w 2336800"/>
              <a:gd name="connsiteY5" fmla="*/ 946150 h 3736975"/>
              <a:gd name="connsiteX6" fmla="*/ 1543050 w 2336800"/>
              <a:gd name="connsiteY6" fmla="*/ 955675 h 3736975"/>
              <a:gd name="connsiteX7" fmla="*/ 1543050 w 2336800"/>
              <a:gd name="connsiteY7" fmla="*/ 965200 h 3736975"/>
              <a:gd name="connsiteX8" fmla="*/ 1555750 w 2336800"/>
              <a:gd name="connsiteY8" fmla="*/ 981075 h 3736975"/>
              <a:gd name="connsiteX9" fmla="*/ 1568450 w 2336800"/>
              <a:gd name="connsiteY9" fmla="*/ 990600 h 3736975"/>
              <a:gd name="connsiteX10" fmla="*/ 1571246 w 2336800"/>
              <a:gd name="connsiteY10" fmla="*/ 991532 h 3736975"/>
              <a:gd name="connsiteX11" fmla="*/ 1470025 w 2336800"/>
              <a:gd name="connsiteY11" fmla="*/ 1831975 h 3736975"/>
              <a:gd name="connsiteX12" fmla="*/ 1587500 w 2336800"/>
              <a:gd name="connsiteY12" fmla="*/ 1958975 h 3736975"/>
              <a:gd name="connsiteX13" fmla="*/ 1698625 w 2336800"/>
              <a:gd name="connsiteY13" fmla="*/ 1831975 h 3736975"/>
              <a:gd name="connsiteX14" fmla="*/ 1603211 w 2336800"/>
              <a:gd name="connsiteY14" fmla="*/ 991713 h 3736975"/>
              <a:gd name="connsiteX15" fmla="*/ 1606550 w 2336800"/>
              <a:gd name="connsiteY15" fmla="*/ 990600 h 3736975"/>
              <a:gd name="connsiteX16" fmla="*/ 1622425 w 2336800"/>
              <a:gd name="connsiteY16" fmla="*/ 981075 h 3736975"/>
              <a:gd name="connsiteX17" fmla="*/ 1631950 w 2336800"/>
              <a:gd name="connsiteY17" fmla="*/ 965200 h 3736975"/>
              <a:gd name="connsiteX18" fmla="*/ 1635125 w 2336800"/>
              <a:gd name="connsiteY18" fmla="*/ 955675 h 3736975"/>
              <a:gd name="connsiteX19" fmla="*/ 1638300 w 2336800"/>
              <a:gd name="connsiteY19" fmla="*/ 946150 h 3736975"/>
              <a:gd name="connsiteX20" fmla="*/ 1635125 w 2336800"/>
              <a:gd name="connsiteY20" fmla="*/ 936625 h 3736975"/>
              <a:gd name="connsiteX21" fmla="*/ 1631950 w 2336800"/>
              <a:gd name="connsiteY21" fmla="*/ 927100 h 3736975"/>
              <a:gd name="connsiteX22" fmla="*/ 1622425 w 2336800"/>
              <a:gd name="connsiteY22" fmla="*/ 914400 h 3736975"/>
              <a:gd name="connsiteX23" fmla="*/ 1606550 w 2336800"/>
              <a:gd name="connsiteY23" fmla="*/ 901700 h 3736975"/>
              <a:gd name="connsiteX24" fmla="*/ 1597025 w 2336800"/>
              <a:gd name="connsiteY24" fmla="*/ 898525 h 3736975"/>
              <a:gd name="connsiteX25" fmla="*/ 1587500 w 2336800"/>
              <a:gd name="connsiteY25" fmla="*/ 898525 h 3736975"/>
              <a:gd name="connsiteX26" fmla="*/ 1450975 w 2336800"/>
              <a:gd name="connsiteY26" fmla="*/ 819150 h 3736975"/>
              <a:gd name="connsiteX27" fmla="*/ 1606550 w 2336800"/>
              <a:gd name="connsiteY27" fmla="*/ 819150 h 3736975"/>
              <a:gd name="connsiteX28" fmla="*/ 1704975 w 2336800"/>
              <a:gd name="connsiteY28" fmla="*/ 822325 h 3736975"/>
              <a:gd name="connsiteX29" fmla="*/ 1765300 w 2336800"/>
              <a:gd name="connsiteY29" fmla="*/ 828675 h 3736975"/>
              <a:gd name="connsiteX30" fmla="*/ 1828800 w 2336800"/>
              <a:gd name="connsiteY30" fmla="*/ 835025 h 3736975"/>
              <a:gd name="connsiteX31" fmla="*/ 1892300 w 2336800"/>
              <a:gd name="connsiteY31" fmla="*/ 844550 h 3736975"/>
              <a:gd name="connsiteX32" fmla="*/ 1955800 w 2336800"/>
              <a:gd name="connsiteY32" fmla="*/ 860425 h 3736975"/>
              <a:gd name="connsiteX33" fmla="*/ 2016125 w 2336800"/>
              <a:gd name="connsiteY33" fmla="*/ 876300 h 3736975"/>
              <a:gd name="connsiteX34" fmla="*/ 2070100 w 2336800"/>
              <a:gd name="connsiteY34" fmla="*/ 895350 h 3736975"/>
              <a:gd name="connsiteX35" fmla="*/ 2095500 w 2336800"/>
              <a:gd name="connsiteY35" fmla="*/ 908050 h 3736975"/>
              <a:gd name="connsiteX36" fmla="*/ 2114550 w 2336800"/>
              <a:gd name="connsiteY36" fmla="*/ 917575 h 3736975"/>
              <a:gd name="connsiteX37" fmla="*/ 2133600 w 2336800"/>
              <a:gd name="connsiteY37" fmla="*/ 930275 h 3736975"/>
              <a:gd name="connsiteX38" fmla="*/ 2149475 w 2336800"/>
              <a:gd name="connsiteY38" fmla="*/ 946150 h 3736975"/>
              <a:gd name="connsiteX39" fmla="*/ 2162175 w 2336800"/>
              <a:gd name="connsiteY39" fmla="*/ 958850 h 3736975"/>
              <a:gd name="connsiteX40" fmla="*/ 2171700 w 2336800"/>
              <a:gd name="connsiteY40" fmla="*/ 974725 h 3736975"/>
              <a:gd name="connsiteX41" fmla="*/ 2172074 w 2336800"/>
              <a:gd name="connsiteY41" fmla="*/ 976966 h 3736975"/>
              <a:gd name="connsiteX42" fmla="*/ 2178050 w 2336800"/>
              <a:gd name="connsiteY42" fmla="*/ 987425 h 3736975"/>
              <a:gd name="connsiteX43" fmla="*/ 2184400 w 2336800"/>
              <a:gd name="connsiteY43" fmla="*/ 1012825 h 3736975"/>
              <a:gd name="connsiteX44" fmla="*/ 2187575 w 2336800"/>
              <a:gd name="connsiteY44" fmla="*/ 1038225 h 3736975"/>
              <a:gd name="connsiteX45" fmla="*/ 2336800 w 2336800"/>
              <a:gd name="connsiteY45" fmla="*/ 2305050 h 3736975"/>
              <a:gd name="connsiteX46" fmla="*/ 2333625 w 2336800"/>
              <a:gd name="connsiteY46" fmla="*/ 2330450 h 3736975"/>
              <a:gd name="connsiteX47" fmla="*/ 2327275 w 2336800"/>
              <a:gd name="connsiteY47" fmla="*/ 2355850 h 3736975"/>
              <a:gd name="connsiteX48" fmla="*/ 2314575 w 2336800"/>
              <a:gd name="connsiteY48" fmla="*/ 2378075 h 3736975"/>
              <a:gd name="connsiteX49" fmla="*/ 2298700 w 2336800"/>
              <a:gd name="connsiteY49" fmla="*/ 2397125 h 3736975"/>
              <a:gd name="connsiteX50" fmla="*/ 2279650 w 2336800"/>
              <a:gd name="connsiteY50" fmla="*/ 2413000 h 3736975"/>
              <a:gd name="connsiteX51" fmla="*/ 2257425 w 2336800"/>
              <a:gd name="connsiteY51" fmla="*/ 2425700 h 3736975"/>
              <a:gd name="connsiteX52" fmla="*/ 2235200 w 2336800"/>
              <a:gd name="connsiteY52" fmla="*/ 2432050 h 3736975"/>
              <a:gd name="connsiteX53" fmla="*/ 2206625 w 2336800"/>
              <a:gd name="connsiteY53" fmla="*/ 2435225 h 3736975"/>
              <a:gd name="connsiteX54" fmla="*/ 2181225 w 2336800"/>
              <a:gd name="connsiteY54" fmla="*/ 2432050 h 3736975"/>
              <a:gd name="connsiteX55" fmla="*/ 2155825 w 2336800"/>
              <a:gd name="connsiteY55" fmla="*/ 2425700 h 3736975"/>
              <a:gd name="connsiteX56" fmla="*/ 2133600 w 2336800"/>
              <a:gd name="connsiteY56" fmla="*/ 2413000 h 3736975"/>
              <a:gd name="connsiteX57" fmla="*/ 2114550 w 2336800"/>
              <a:gd name="connsiteY57" fmla="*/ 2397125 h 3736975"/>
              <a:gd name="connsiteX58" fmla="*/ 2098675 w 2336800"/>
              <a:gd name="connsiteY58" fmla="*/ 2378075 h 3736975"/>
              <a:gd name="connsiteX59" fmla="*/ 2089150 w 2336800"/>
              <a:gd name="connsiteY59" fmla="*/ 2355850 h 3736975"/>
              <a:gd name="connsiteX60" fmla="*/ 2079625 w 2336800"/>
              <a:gd name="connsiteY60" fmla="*/ 2330450 h 3736975"/>
              <a:gd name="connsiteX61" fmla="*/ 2076450 w 2336800"/>
              <a:gd name="connsiteY61" fmla="*/ 2305050 h 3736975"/>
              <a:gd name="connsiteX62" fmla="*/ 1981200 w 2336800"/>
              <a:gd name="connsiteY62" fmla="*/ 1496439 h 3736975"/>
              <a:gd name="connsiteX63" fmla="*/ 1981200 w 2336800"/>
              <a:gd name="connsiteY63" fmla="*/ 2057400 h 3736975"/>
              <a:gd name="connsiteX64" fmla="*/ 1978025 w 2336800"/>
              <a:gd name="connsiteY64" fmla="*/ 2095500 h 3736975"/>
              <a:gd name="connsiteX65" fmla="*/ 1971675 w 2336800"/>
              <a:gd name="connsiteY65" fmla="*/ 2127250 h 3736975"/>
              <a:gd name="connsiteX66" fmla="*/ 1962150 w 2336800"/>
              <a:gd name="connsiteY66" fmla="*/ 2155825 h 3736975"/>
              <a:gd name="connsiteX67" fmla="*/ 1954679 w 2336800"/>
              <a:gd name="connsiteY67" fmla="*/ 2170766 h 3736975"/>
              <a:gd name="connsiteX68" fmla="*/ 1955800 w 2336800"/>
              <a:gd name="connsiteY68" fmla="*/ 2174875 h 3736975"/>
              <a:gd name="connsiteX69" fmla="*/ 1958975 w 2336800"/>
              <a:gd name="connsiteY69" fmla="*/ 2212975 h 3736975"/>
              <a:gd name="connsiteX70" fmla="*/ 1958975 w 2336800"/>
              <a:gd name="connsiteY70" fmla="*/ 3556000 h 3736975"/>
              <a:gd name="connsiteX71" fmla="*/ 1955800 w 2336800"/>
              <a:gd name="connsiteY71" fmla="*/ 3590925 h 3736975"/>
              <a:gd name="connsiteX72" fmla="*/ 1946275 w 2336800"/>
              <a:gd name="connsiteY72" fmla="*/ 3625850 h 3736975"/>
              <a:gd name="connsiteX73" fmla="*/ 1930400 w 2336800"/>
              <a:gd name="connsiteY73" fmla="*/ 3657600 h 3736975"/>
              <a:gd name="connsiteX74" fmla="*/ 1908175 w 2336800"/>
              <a:gd name="connsiteY74" fmla="*/ 3683000 h 3736975"/>
              <a:gd name="connsiteX75" fmla="*/ 1879600 w 2336800"/>
              <a:gd name="connsiteY75" fmla="*/ 3705225 h 3736975"/>
              <a:gd name="connsiteX76" fmla="*/ 1847850 w 2336800"/>
              <a:gd name="connsiteY76" fmla="*/ 3721100 h 3736975"/>
              <a:gd name="connsiteX77" fmla="*/ 1816100 w 2336800"/>
              <a:gd name="connsiteY77" fmla="*/ 3733800 h 3736975"/>
              <a:gd name="connsiteX78" fmla="*/ 1778000 w 2336800"/>
              <a:gd name="connsiteY78" fmla="*/ 3736975 h 3736975"/>
              <a:gd name="connsiteX79" fmla="*/ 1743075 w 2336800"/>
              <a:gd name="connsiteY79" fmla="*/ 3733800 h 3736975"/>
              <a:gd name="connsiteX80" fmla="*/ 1708150 w 2336800"/>
              <a:gd name="connsiteY80" fmla="*/ 3721100 h 3736975"/>
              <a:gd name="connsiteX81" fmla="*/ 1676400 w 2336800"/>
              <a:gd name="connsiteY81" fmla="*/ 3705225 h 3736975"/>
              <a:gd name="connsiteX82" fmla="*/ 1651000 w 2336800"/>
              <a:gd name="connsiteY82" fmla="*/ 3683000 h 3736975"/>
              <a:gd name="connsiteX83" fmla="*/ 1628775 w 2336800"/>
              <a:gd name="connsiteY83" fmla="*/ 3657600 h 3736975"/>
              <a:gd name="connsiteX84" fmla="*/ 1612900 w 2336800"/>
              <a:gd name="connsiteY84" fmla="*/ 3625850 h 3736975"/>
              <a:gd name="connsiteX85" fmla="*/ 1600200 w 2336800"/>
              <a:gd name="connsiteY85" fmla="*/ 3590925 h 3736975"/>
              <a:gd name="connsiteX86" fmla="*/ 1597025 w 2336800"/>
              <a:gd name="connsiteY86" fmla="*/ 3556000 h 3736975"/>
              <a:gd name="connsiteX87" fmla="*/ 1597025 w 2336800"/>
              <a:gd name="connsiteY87" fmla="*/ 2279650 h 3736975"/>
              <a:gd name="connsiteX88" fmla="*/ 1460500 w 2336800"/>
              <a:gd name="connsiteY88" fmla="*/ 2279650 h 3736975"/>
              <a:gd name="connsiteX89" fmla="*/ 1460500 w 2336800"/>
              <a:gd name="connsiteY89" fmla="*/ 3556000 h 3736975"/>
              <a:gd name="connsiteX90" fmla="*/ 1457325 w 2336800"/>
              <a:gd name="connsiteY90" fmla="*/ 3590925 h 3736975"/>
              <a:gd name="connsiteX91" fmla="*/ 1447800 w 2336800"/>
              <a:gd name="connsiteY91" fmla="*/ 3625850 h 3736975"/>
              <a:gd name="connsiteX92" fmla="*/ 1428750 w 2336800"/>
              <a:gd name="connsiteY92" fmla="*/ 3657600 h 3736975"/>
              <a:gd name="connsiteX93" fmla="*/ 1406525 w 2336800"/>
              <a:gd name="connsiteY93" fmla="*/ 3683000 h 3736975"/>
              <a:gd name="connsiteX94" fmla="*/ 1381125 w 2336800"/>
              <a:gd name="connsiteY94" fmla="*/ 3705225 h 3736975"/>
              <a:gd name="connsiteX95" fmla="*/ 1349375 w 2336800"/>
              <a:gd name="connsiteY95" fmla="*/ 3721100 h 3736975"/>
              <a:gd name="connsiteX96" fmla="*/ 1317625 w 2336800"/>
              <a:gd name="connsiteY96" fmla="*/ 3733800 h 3736975"/>
              <a:gd name="connsiteX97" fmla="*/ 1279525 w 2336800"/>
              <a:gd name="connsiteY97" fmla="*/ 3736975 h 3736975"/>
              <a:gd name="connsiteX98" fmla="*/ 1244600 w 2336800"/>
              <a:gd name="connsiteY98" fmla="*/ 3733800 h 3736975"/>
              <a:gd name="connsiteX99" fmla="*/ 1209675 w 2336800"/>
              <a:gd name="connsiteY99" fmla="*/ 3721100 h 3736975"/>
              <a:gd name="connsiteX100" fmla="*/ 1177925 w 2336800"/>
              <a:gd name="connsiteY100" fmla="*/ 3705225 h 3736975"/>
              <a:gd name="connsiteX101" fmla="*/ 1152525 w 2336800"/>
              <a:gd name="connsiteY101" fmla="*/ 3683000 h 3736975"/>
              <a:gd name="connsiteX102" fmla="*/ 1130300 w 2336800"/>
              <a:gd name="connsiteY102" fmla="*/ 3657600 h 3736975"/>
              <a:gd name="connsiteX103" fmla="*/ 1114425 w 2336800"/>
              <a:gd name="connsiteY103" fmla="*/ 3625850 h 3736975"/>
              <a:gd name="connsiteX104" fmla="*/ 1101725 w 2336800"/>
              <a:gd name="connsiteY104" fmla="*/ 3590925 h 3736975"/>
              <a:gd name="connsiteX105" fmla="*/ 1098550 w 2336800"/>
              <a:gd name="connsiteY105" fmla="*/ 3556000 h 3736975"/>
              <a:gd name="connsiteX106" fmla="*/ 1098550 w 2336800"/>
              <a:gd name="connsiteY106" fmla="*/ 2212975 h 3736975"/>
              <a:gd name="connsiteX107" fmla="*/ 1101725 w 2336800"/>
              <a:gd name="connsiteY107" fmla="*/ 2174875 h 3736975"/>
              <a:gd name="connsiteX108" fmla="*/ 1103062 w 2336800"/>
              <a:gd name="connsiteY108" fmla="*/ 2171199 h 3736975"/>
              <a:gd name="connsiteX109" fmla="*/ 1095375 w 2336800"/>
              <a:gd name="connsiteY109" fmla="*/ 2155825 h 3736975"/>
              <a:gd name="connsiteX110" fmla="*/ 1085850 w 2336800"/>
              <a:gd name="connsiteY110" fmla="*/ 2127250 h 3736975"/>
              <a:gd name="connsiteX111" fmla="*/ 1079500 w 2336800"/>
              <a:gd name="connsiteY111" fmla="*/ 2095500 h 3736975"/>
              <a:gd name="connsiteX112" fmla="*/ 1079500 w 2336800"/>
              <a:gd name="connsiteY112" fmla="*/ 2057400 h 3736975"/>
              <a:gd name="connsiteX113" fmla="*/ 1079500 w 2336800"/>
              <a:gd name="connsiteY113" fmla="*/ 1214835 h 3736975"/>
              <a:gd name="connsiteX114" fmla="*/ 784225 w 2336800"/>
              <a:gd name="connsiteY114" fmla="*/ 1473200 h 3736975"/>
              <a:gd name="connsiteX115" fmla="*/ 762000 w 2336800"/>
              <a:gd name="connsiteY115" fmla="*/ 1489075 h 3736975"/>
              <a:gd name="connsiteX116" fmla="*/ 739775 w 2336800"/>
              <a:gd name="connsiteY116" fmla="*/ 1504950 h 3736975"/>
              <a:gd name="connsiteX117" fmla="*/ 717550 w 2336800"/>
              <a:gd name="connsiteY117" fmla="*/ 1511300 h 3736975"/>
              <a:gd name="connsiteX118" fmla="*/ 698500 w 2336800"/>
              <a:gd name="connsiteY118" fmla="*/ 1513681 h 3736975"/>
              <a:gd name="connsiteX119" fmla="*/ 695325 w 2336800"/>
              <a:gd name="connsiteY119" fmla="*/ 1514475 h 3736975"/>
              <a:gd name="connsiteX120" fmla="*/ 692150 w 2336800"/>
              <a:gd name="connsiteY120" fmla="*/ 1514475 h 3736975"/>
              <a:gd name="connsiteX121" fmla="*/ 673100 w 2336800"/>
              <a:gd name="connsiteY121" fmla="*/ 1514475 h 3736975"/>
              <a:gd name="connsiteX122" fmla="*/ 666750 w 2336800"/>
              <a:gd name="connsiteY122" fmla="*/ 1514475 h 3736975"/>
              <a:gd name="connsiteX123" fmla="*/ 660400 w 2336800"/>
              <a:gd name="connsiteY123" fmla="*/ 1512888 h 3736975"/>
              <a:gd name="connsiteX124" fmla="*/ 647700 w 2336800"/>
              <a:gd name="connsiteY124" fmla="*/ 1511300 h 3736975"/>
              <a:gd name="connsiteX125" fmla="*/ 622300 w 2336800"/>
              <a:gd name="connsiteY125" fmla="*/ 1504950 h 3736975"/>
              <a:gd name="connsiteX126" fmla="*/ 76200 w 2336800"/>
              <a:gd name="connsiteY126" fmla="*/ 1174750 h 3736975"/>
              <a:gd name="connsiteX127" fmla="*/ 53975 w 2336800"/>
              <a:gd name="connsiteY127" fmla="*/ 1162050 h 3736975"/>
              <a:gd name="connsiteX128" fmla="*/ 34925 w 2336800"/>
              <a:gd name="connsiteY128" fmla="*/ 1143000 h 3736975"/>
              <a:gd name="connsiteX129" fmla="*/ 19050 w 2336800"/>
              <a:gd name="connsiteY129" fmla="*/ 1123950 h 3736975"/>
              <a:gd name="connsiteX130" fmla="*/ 9525 w 2336800"/>
              <a:gd name="connsiteY130" fmla="*/ 1101725 h 3736975"/>
              <a:gd name="connsiteX131" fmla="*/ 3175 w 2336800"/>
              <a:gd name="connsiteY131" fmla="*/ 1076325 h 3736975"/>
              <a:gd name="connsiteX132" fmla="*/ 0 w 2336800"/>
              <a:gd name="connsiteY132" fmla="*/ 1050925 h 3736975"/>
              <a:gd name="connsiteX133" fmla="*/ 3175 w 2336800"/>
              <a:gd name="connsiteY133" fmla="*/ 1025525 h 3736975"/>
              <a:gd name="connsiteX134" fmla="*/ 12700 w 2336800"/>
              <a:gd name="connsiteY134" fmla="*/ 1000125 h 3736975"/>
              <a:gd name="connsiteX135" fmla="*/ 25400 w 2336800"/>
              <a:gd name="connsiteY135" fmla="*/ 977900 h 3736975"/>
              <a:gd name="connsiteX136" fmla="*/ 44450 w 2336800"/>
              <a:gd name="connsiteY136" fmla="*/ 958850 h 3736975"/>
              <a:gd name="connsiteX137" fmla="*/ 63500 w 2336800"/>
              <a:gd name="connsiteY137" fmla="*/ 942975 h 3736975"/>
              <a:gd name="connsiteX138" fmla="*/ 85725 w 2336800"/>
              <a:gd name="connsiteY138" fmla="*/ 933450 h 3736975"/>
              <a:gd name="connsiteX139" fmla="*/ 111125 w 2336800"/>
              <a:gd name="connsiteY139" fmla="*/ 927100 h 3736975"/>
              <a:gd name="connsiteX140" fmla="*/ 136525 w 2336800"/>
              <a:gd name="connsiteY140" fmla="*/ 927100 h 3736975"/>
              <a:gd name="connsiteX141" fmla="*/ 161925 w 2336800"/>
              <a:gd name="connsiteY141" fmla="*/ 930275 h 3736975"/>
              <a:gd name="connsiteX142" fmla="*/ 187325 w 2336800"/>
              <a:gd name="connsiteY142" fmla="*/ 936625 h 3736975"/>
              <a:gd name="connsiteX143" fmla="*/ 669973 w 2336800"/>
              <a:gd name="connsiteY143" fmla="*/ 1228459 h 3736975"/>
              <a:gd name="connsiteX144" fmla="*/ 996950 w 2336800"/>
              <a:gd name="connsiteY144" fmla="*/ 939800 h 3736975"/>
              <a:gd name="connsiteX145" fmla="*/ 1019175 w 2336800"/>
              <a:gd name="connsiteY145" fmla="*/ 923925 h 3736975"/>
              <a:gd name="connsiteX146" fmla="*/ 1030288 w 2336800"/>
              <a:gd name="connsiteY146" fmla="*/ 917575 h 3736975"/>
              <a:gd name="connsiteX147" fmla="*/ 1054100 w 2336800"/>
              <a:gd name="connsiteY147" fmla="*/ 901700 h 3736975"/>
              <a:gd name="connsiteX148" fmla="*/ 1089025 w 2336800"/>
              <a:gd name="connsiteY148" fmla="*/ 882650 h 3736975"/>
              <a:gd name="connsiteX149" fmla="*/ 1127125 w 2336800"/>
              <a:gd name="connsiteY149" fmla="*/ 866775 h 3736975"/>
              <a:gd name="connsiteX150" fmla="*/ 1171575 w 2336800"/>
              <a:gd name="connsiteY150" fmla="*/ 854075 h 3736975"/>
              <a:gd name="connsiteX151" fmla="*/ 1219200 w 2336800"/>
              <a:gd name="connsiteY151" fmla="*/ 841375 h 3736975"/>
              <a:gd name="connsiteX152" fmla="*/ 1270000 w 2336800"/>
              <a:gd name="connsiteY152" fmla="*/ 835025 h 3736975"/>
              <a:gd name="connsiteX153" fmla="*/ 1317625 w 2336800"/>
              <a:gd name="connsiteY153" fmla="*/ 825500 h 3736975"/>
              <a:gd name="connsiteX154" fmla="*/ 1365250 w 2336800"/>
              <a:gd name="connsiteY154" fmla="*/ 822325 h 3736975"/>
              <a:gd name="connsiteX155" fmla="*/ 1588162 w 2336800"/>
              <a:gd name="connsiteY155" fmla="*/ 0 h 3736975"/>
              <a:gd name="connsiteX156" fmla="*/ 1972734 w 2336800"/>
              <a:gd name="connsiteY156" fmla="*/ 384572 h 3736975"/>
              <a:gd name="connsiteX157" fmla="*/ 1588162 w 2336800"/>
              <a:gd name="connsiteY157" fmla="*/ 769144 h 3736975"/>
              <a:gd name="connsiteX158" fmla="*/ 1203590 w 2336800"/>
              <a:gd name="connsiteY158" fmla="*/ 384572 h 3736975"/>
              <a:gd name="connsiteX159" fmla="*/ 1588162 w 2336800"/>
              <a:gd name="connsiteY159"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336800" h="3736975">
                <a:moveTo>
                  <a:pt x="1577975" y="898525"/>
                </a:moveTo>
                <a:lnTo>
                  <a:pt x="1568450" y="901700"/>
                </a:lnTo>
                <a:lnTo>
                  <a:pt x="1555750" y="914400"/>
                </a:lnTo>
                <a:lnTo>
                  <a:pt x="1543050" y="927100"/>
                </a:lnTo>
                <a:lnTo>
                  <a:pt x="1543050" y="936625"/>
                </a:lnTo>
                <a:lnTo>
                  <a:pt x="1539875" y="946150"/>
                </a:lnTo>
                <a:lnTo>
                  <a:pt x="1543050" y="955675"/>
                </a:lnTo>
                <a:lnTo>
                  <a:pt x="1543050" y="965200"/>
                </a:lnTo>
                <a:lnTo>
                  <a:pt x="1555750" y="981075"/>
                </a:lnTo>
                <a:lnTo>
                  <a:pt x="1568450" y="990600"/>
                </a:lnTo>
                <a:lnTo>
                  <a:pt x="1571246" y="991532"/>
                </a:lnTo>
                <a:lnTo>
                  <a:pt x="1470025" y="1831975"/>
                </a:lnTo>
                <a:lnTo>
                  <a:pt x="1587500" y="1958975"/>
                </a:lnTo>
                <a:lnTo>
                  <a:pt x="1698625" y="1831975"/>
                </a:lnTo>
                <a:lnTo>
                  <a:pt x="1603211" y="991713"/>
                </a:lnTo>
                <a:lnTo>
                  <a:pt x="1606550" y="990600"/>
                </a:lnTo>
                <a:lnTo>
                  <a:pt x="1622425" y="981075"/>
                </a:lnTo>
                <a:lnTo>
                  <a:pt x="1631950" y="965200"/>
                </a:lnTo>
                <a:lnTo>
                  <a:pt x="1635125" y="955675"/>
                </a:lnTo>
                <a:lnTo>
                  <a:pt x="1638300" y="946150"/>
                </a:lnTo>
                <a:lnTo>
                  <a:pt x="1635125" y="936625"/>
                </a:lnTo>
                <a:lnTo>
                  <a:pt x="1631950" y="927100"/>
                </a:lnTo>
                <a:lnTo>
                  <a:pt x="1622425" y="914400"/>
                </a:lnTo>
                <a:lnTo>
                  <a:pt x="1606550" y="901700"/>
                </a:lnTo>
                <a:lnTo>
                  <a:pt x="1597025" y="898525"/>
                </a:lnTo>
                <a:lnTo>
                  <a:pt x="1587500" y="898525"/>
                </a:lnTo>
                <a:close/>
                <a:moveTo>
                  <a:pt x="1450975" y="819150"/>
                </a:moveTo>
                <a:lnTo>
                  <a:pt x="1606550" y="819150"/>
                </a:lnTo>
                <a:lnTo>
                  <a:pt x="1704975" y="822325"/>
                </a:lnTo>
                <a:lnTo>
                  <a:pt x="1765300" y="828675"/>
                </a:lnTo>
                <a:lnTo>
                  <a:pt x="1828800" y="835025"/>
                </a:lnTo>
                <a:lnTo>
                  <a:pt x="1892300" y="844550"/>
                </a:lnTo>
                <a:lnTo>
                  <a:pt x="1955800" y="860425"/>
                </a:lnTo>
                <a:lnTo>
                  <a:pt x="2016125" y="876300"/>
                </a:lnTo>
                <a:lnTo>
                  <a:pt x="2070100" y="895350"/>
                </a:lnTo>
                <a:lnTo>
                  <a:pt x="2095500" y="908050"/>
                </a:lnTo>
                <a:lnTo>
                  <a:pt x="2114550" y="917575"/>
                </a:lnTo>
                <a:lnTo>
                  <a:pt x="2133600" y="930275"/>
                </a:lnTo>
                <a:lnTo>
                  <a:pt x="2149475" y="946150"/>
                </a:lnTo>
                <a:lnTo>
                  <a:pt x="2162175" y="958850"/>
                </a:lnTo>
                <a:lnTo>
                  <a:pt x="2171700" y="974725"/>
                </a:lnTo>
                <a:lnTo>
                  <a:pt x="2172074" y="976966"/>
                </a:lnTo>
                <a:lnTo>
                  <a:pt x="2178050" y="987425"/>
                </a:lnTo>
                <a:lnTo>
                  <a:pt x="2184400" y="1012825"/>
                </a:lnTo>
                <a:lnTo>
                  <a:pt x="2187575" y="1038225"/>
                </a:lnTo>
                <a:lnTo>
                  <a:pt x="2336800" y="2305050"/>
                </a:lnTo>
                <a:lnTo>
                  <a:pt x="2333625" y="2330450"/>
                </a:lnTo>
                <a:lnTo>
                  <a:pt x="2327275" y="2355850"/>
                </a:lnTo>
                <a:lnTo>
                  <a:pt x="2314575" y="2378075"/>
                </a:lnTo>
                <a:lnTo>
                  <a:pt x="2298700" y="2397125"/>
                </a:lnTo>
                <a:lnTo>
                  <a:pt x="2279650" y="2413000"/>
                </a:lnTo>
                <a:lnTo>
                  <a:pt x="2257425" y="2425700"/>
                </a:lnTo>
                <a:lnTo>
                  <a:pt x="2235200" y="2432050"/>
                </a:lnTo>
                <a:lnTo>
                  <a:pt x="2206625" y="2435225"/>
                </a:lnTo>
                <a:lnTo>
                  <a:pt x="2181225" y="2432050"/>
                </a:lnTo>
                <a:lnTo>
                  <a:pt x="2155825" y="2425700"/>
                </a:lnTo>
                <a:lnTo>
                  <a:pt x="2133600" y="2413000"/>
                </a:lnTo>
                <a:lnTo>
                  <a:pt x="2114550" y="2397125"/>
                </a:lnTo>
                <a:lnTo>
                  <a:pt x="2098675" y="2378075"/>
                </a:lnTo>
                <a:lnTo>
                  <a:pt x="2089150" y="2355850"/>
                </a:lnTo>
                <a:lnTo>
                  <a:pt x="2079625" y="2330450"/>
                </a:lnTo>
                <a:lnTo>
                  <a:pt x="2076450" y="2305050"/>
                </a:lnTo>
                <a:lnTo>
                  <a:pt x="1981200" y="1496439"/>
                </a:lnTo>
                <a:lnTo>
                  <a:pt x="1981200" y="2057400"/>
                </a:lnTo>
                <a:lnTo>
                  <a:pt x="1978025" y="2095500"/>
                </a:lnTo>
                <a:lnTo>
                  <a:pt x="1971675" y="2127250"/>
                </a:lnTo>
                <a:lnTo>
                  <a:pt x="1962150" y="2155825"/>
                </a:lnTo>
                <a:lnTo>
                  <a:pt x="1954679" y="2170766"/>
                </a:lnTo>
                <a:lnTo>
                  <a:pt x="1955800" y="2174875"/>
                </a:lnTo>
                <a:lnTo>
                  <a:pt x="1958975" y="2212975"/>
                </a:lnTo>
                <a:lnTo>
                  <a:pt x="1958975" y="3556000"/>
                </a:lnTo>
                <a:lnTo>
                  <a:pt x="1955800" y="3590925"/>
                </a:lnTo>
                <a:lnTo>
                  <a:pt x="1946275" y="3625850"/>
                </a:lnTo>
                <a:lnTo>
                  <a:pt x="1930400" y="3657600"/>
                </a:lnTo>
                <a:lnTo>
                  <a:pt x="1908175" y="3683000"/>
                </a:lnTo>
                <a:lnTo>
                  <a:pt x="1879600" y="3705225"/>
                </a:lnTo>
                <a:lnTo>
                  <a:pt x="1847850" y="3721100"/>
                </a:lnTo>
                <a:lnTo>
                  <a:pt x="1816100" y="3733800"/>
                </a:lnTo>
                <a:lnTo>
                  <a:pt x="1778000" y="3736975"/>
                </a:lnTo>
                <a:lnTo>
                  <a:pt x="1743075" y="3733800"/>
                </a:lnTo>
                <a:lnTo>
                  <a:pt x="1708150" y="3721100"/>
                </a:lnTo>
                <a:lnTo>
                  <a:pt x="1676400" y="3705225"/>
                </a:lnTo>
                <a:lnTo>
                  <a:pt x="1651000" y="3683000"/>
                </a:lnTo>
                <a:lnTo>
                  <a:pt x="1628775" y="3657600"/>
                </a:lnTo>
                <a:lnTo>
                  <a:pt x="1612900" y="3625850"/>
                </a:lnTo>
                <a:lnTo>
                  <a:pt x="1600200" y="3590925"/>
                </a:lnTo>
                <a:lnTo>
                  <a:pt x="1597025" y="3556000"/>
                </a:lnTo>
                <a:lnTo>
                  <a:pt x="1597025" y="2279650"/>
                </a:lnTo>
                <a:lnTo>
                  <a:pt x="1460500" y="2279650"/>
                </a:lnTo>
                <a:lnTo>
                  <a:pt x="1460500" y="3556000"/>
                </a:lnTo>
                <a:lnTo>
                  <a:pt x="1457325" y="3590925"/>
                </a:lnTo>
                <a:lnTo>
                  <a:pt x="1447800" y="3625850"/>
                </a:lnTo>
                <a:lnTo>
                  <a:pt x="1428750" y="3657600"/>
                </a:lnTo>
                <a:lnTo>
                  <a:pt x="1406525" y="3683000"/>
                </a:lnTo>
                <a:lnTo>
                  <a:pt x="1381125" y="3705225"/>
                </a:lnTo>
                <a:lnTo>
                  <a:pt x="1349375" y="3721100"/>
                </a:lnTo>
                <a:lnTo>
                  <a:pt x="1317625" y="3733800"/>
                </a:lnTo>
                <a:lnTo>
                  <a:pt x="1279525" y="3736975"/>
                </a:lnTo>
                <a:lnTo>
                  <a:pt x="1244600" y="3733800"/>
                </a:lnTo>
                <a:lnTo>
                  <a:pt x="1209675" y="3721100"/>
                </a:lnTo>
                <a:lnTo>
                  <a:pt x="1177925" y="3705225"/>
                </a:lnTo>
                <a:lnTo>
                  <a:pt x="1152525" y="3683000"/>
                </a:lnTo>
                <a:lnTo>
                  <a:pt x="1130300" y="3657600"/>
                </a:lnTo>
                <a:lnTo>
                  <a:pt x="1114425" y="3625850"/>
                </a:lnTo>
                <a:lnTo>
                  <a:pt x="1101725" y="3590925"/>
                </a:lnTo>
                <a:lnTo>
                  <a:pt x="1098550" y="3556000"/>
                </a:lnTo>
                <a:lnTo>
                  <a:pt x="1098550" y="2212975"/>
                </a:lnTo>
                <a:lnTo>
                  <a:pt x="1101725" y="2174875"/>
                </a:lnTo>
                <a:lnTo>
                  <a:pt x="1103062" y="2171199"/>
                </a:lnTo>
                <a:lnTo>
                  <a:pt x="1095375" y="2155825"/>
                </a:lnTo>
                <a:lnTo>
                  <a:pt x="1085850" y="2127250"/>
                </a:lnTo>
                <a:lnTo>
                  <a:pt x="1079500" y="2095500"/>
                </a:lnTo>
                <a:lnTo>
                  <a:pt x="1079500" y="2057400"/>
                </a:lnTo>
                <a:lnTo>
                  <a:pt x="1079500" y="1214835"/>
                </a:lnTo>
                <a:lnTo>
                  <a:pt x="784225" y="1473200"/>
                </a:lnTo>
                <a:lnTo>
                  <a:pt x="762000" y="1489075"/>
                </a:lnTo>
                <a:lnTo>
                  <a:pt x="739775" y="1504950"/>
                </a:lnTo>
                <a:lnTo>
                  <a:pt x="717550" y="1511300"/>
                </a:lnTo>
                <a:lnTo>
                  <a:pt x="698500" y="1513681"/>
                </a:lnTo>
                <a:lnTo>
                  <a:pt x="695325" y="1514475"/>
                </a:lnTo>
                <a:lnTo>
                  <a:pt x="692150" y="1514475"/>
                </a:lnTo>
                <a:lnTo>
                  <a:pt x="673100" y="1514475"/>
                </a:lnTo>
                <a:lnTo>
                  <a:pt x="666750" y="1514475"/>
                </a:lnTo>
                <a:lnTo>
                  <a:pt x="660400" y="1512888"/>
                </a:lnTo>
                <a:lnTo>
                  <a:pt x="647700" y="1511300"/>
                </a:lnTo>
                <a:lnTo>
                  <a:pt x="622300" y="1504950"/>
                </a:lnTo>
                <a:lnTo>
                  <a:pt x="76200" y="1174750"/>
                </a:lnTo>
                <a:lnTo>
                  <a:pt x="53975" y="1162050"/>
                </a:lnTo>
                <a:lnTo>
                  <a:pt x="34925" y="1143000"/>
                </a:lnTo>
                <a:lnTo>
                  <a:pt x="19050" y="1123950"/>
                </a:lnTo>
                <a:lnTo>
                  <a:pt x="9525" y="1101725"/>
                </a:lnTo>
                <a:lnTo>
                  <a:pt x="3175" y="1076325"/>
                </a:lnTo>
                <a:lnTo>
                  <a:pt x="0" y="1050925"/>
                </a:lnTo>
                <a:lnTo>
                  <a:pt x="3175" y="1025525"/>
                </a:lnTo>
                <a:lnTo>
                  <a:pt x="12700" y="1000125"/>
                </a:lnTo>
                <a:lnTo>
                  <a:pt x="25400" y="977900"/>
                </a:lnTo>
                <a:lnTo>
                  <a:pt x="44450" y="958850"/>
                </a:lnTo>
                <a:lnTo>
                  <a:pt x="63500" y="942975"/>
                </a:lnTo>
                <a:lnTo>
                  <a:pt x="85725" y="933450"/>
                </a:lnTo>
                <a:lnTo>
                  <a:pt x="111125" y="927100"/>
                </a:lnTo>
                <a:lnTo>
                  <a:pt x="136525" y="927100"/>
                </a:lnTo>
                <a:lnTo>
                  <a:pt x="161925" y="930275"/>
                </a:lnTo>
                <a:lnTo>
                  <a:pt x="187325" y="936625"/>
                </a:lnTo>
                <a:lnTo>
                  <a:pt x="669973" y="1228459"/>
                </a:lnTo>
                <a:lnTo>
                  <a:pt x="996950" y="939800"/>
                </a:lnTo>
                <a:lnTo>
                  <a:pt x="1019175" y="923925"/>
                </a:lnTo>
                <a:lnTo>
                  <a:pt x="1030288" y="917575"/>
                </a:lnTo>
                <a:lnTo>
                  <a:pt x="1054100" y="901700"/>
                </a:lnTo>
                <a:lnTo>
                  <a:pt x="1089025" y="882650"/>
                </a:lnTo>
                <a:lnTo>
                  <a:pt x="1127125" y="866775"/>
                </a:lnTo>
                <a:lnTo>
                  <a:pt x="1171575" y="854075"/>
                </a:lnTo>
                <a:lnTo>
                  <a:pt x="1219200" y="841375"/>
                </a:lnTo>
                <a:lnTo>
                  <a:pt x="1270000" y="835025"/>
                </a:lnTo>
                <a:lnTo>
                  <a:pt x="1317625" y="825500"/>
                </a:lnTo>
                <a:lnTo>
                  <a:pt x="1365250" y="822325"/>
                </a:lnTo>
                <a:close/>
                <a:moveTo>
                  <a:pt x="1588162" y="0"/>
                </a:moveTo>
                <a:cubicBezTo>
                  <a:pt x="1800555" y="0"/>
                  <a:pt x="1972734" y="172179"/>
                  <a:pt x="1972734" y="384572"/>
                </a:cubicBezTo>
                <a:cubicBezTo>
                  <a:pt x="1972734" y="596965"/>
                  <a:pt x="1800555" y="769144"/>
                  <a:pt x="1588162" y="769144"/>
                </a:cubicBezTo>
                <a:cubicBezTo>
                  <a:pt x="1375769" y="769144"/>
                  <a:pt x="1203590" y="596965"/>
                  <a:pt x="1203590" y="384572"/>
                </a:cubicBezTo>
                <a:cubicBezTo>
                  <a:pt x="1203590" y="172179"/>
                  <a:pt x="1375769" y="0"/>
                  <a:pt x="1588162"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linds(horizontal)">
                                      <p:cBhvr>
                                        <p:cTn id="28" dur="500"/>
                                        <p:tgtEl>
                                          <p:spTgt spid="205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050" grpId="0" animBg="1"/>
      <p:bldP spid="11" grpId="0" animBg="1"/>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8668385"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sym typeface="+mn-ea"/>
              </a:rPr>
              <a:t>区块链在金融领域的应用</a:t>
            </a:r>
            <a:r>
              <a:rPr lang="en-US" altLang="zh-CN" sz="3600" b="1">
                <a:solidFill>
                  <a:schemeClr val="tx1"/>
                </a:solidFill>
                <a:latin typeface="微软雅黑" panose="020B0503020204020204" pitchFamily="34" charset="-122"/>
                <a:ea typeface="微软雅黑" panose="020B0503020204020204" pitchFamily="34" charset="-122"/>
                <a:sym typeface="+mn-ea"/>
              </a:rPr>
              <a:t>——</a:t>
            </a:r>
            <a:r>
              <a:rPr lang="zh-CN" altLang="en-US" sz="3600" b="1">
                <a:solidFill>
                  <a:schemeClr val="tx1"/>
                </a:solidFill>
                <a:latin typeface="微软雅黑" panose="020B0503020204020204" pitchFamily="34" charset="-122"/>
                <a:ea typeface="微软雅黑" panose="020B0503020204020204" pitchFamily="34" charset="-122"/>
                <a:sym typeface="+mn-ea"/>
              </a:rPr>
              <a:t>供应链金融</a:t>
            </a:r>
            <a:endParaRPr lang="zh-CN" altLang="en-US" sz="3600" b="1">
              <a:solidFill>
                <a:schemeClr val="tx1"/>
              </a:solidFill>
              <a:latin typeface="微软雅黑" panose="020B0503020204020204" pitchFamily="34" charset="-122"/>
              <a:ea typeface="微软雅黑" panose="020B0503020204020204" pitchFamily="34" charset="-122"/>
              <a:sym typeface="+mn-ea"/>
            </a:endParaRPr>
          </a:p>
        </p:txBody>
      </p:sp>
      <p:sp>
        <p:nvSpPr>
          <p:cNvPr id="2" name="圆角矩形 1"/>
          <p:cNvSpPr/>
          <p:nvPr/>
        </p:nvSpPr>
        <p:spPr>
          <a:xfrm>
            <a:off x="1063625" y="4896485"/>
            <a:ext cx="10050145" cy="1621790"/>
          </a:xfrm>
          <a:prstGeom prst="roundRect">
            <a:avLst/>
          </a:prstGeom>
          <a:solidFill>
            <a:schemeClr val="bg1"/>
          </a:solidFill>
          <a:ln w="12700" cmpd="sng">
            <a:solidFill>
              <a:srgbClr val="023D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401320" y="1194435"/>
            <a:ext cx="6042660" cy="902970"/>
          </a:xfrm>
          <a:prstGeom prst="rect">
            <a:avLst/>
          </a:prstGeom>
          <a:noFill/>
        </p:spPr>
        <p:txBody>
          <a:bodyPr wrap="square" rtlCol="0">
            <a:spAutoFit/>
          </a:bodyPr>
          <a:lstStyle/>
          <a:p>
            <a:pPr algn="just">
              <a:lnSpc>
                <a:spcPct val="110000"/>
              </a:lnSpc>
            </a:pPr>
            <a:r>
              <a:rPr lang="en-US" altLang="zh-CN" sz="1600">
                <a:solidFill>
                  <a:schemeClr val="tx1"/>
                </a:solidFill>
                <a:latin typeface="微软雅黑" panose="020B0503020204020204" pitchFamily="34" charset="-122"/>
                <a:ea typeface="微软雅黑" panose="020B0503020204020204" pitchFamily="34" charset="-122"/>
              </a:rPr>
              <a:t>IBM</a:t>
            </a:r>
            <a:r>
              <a:rPr lang="zh-CN" altLang="en-US" sz="1600">
                <a:solidFill>
                  <a:schemeClr val="tx1"/>
                </a:solidFill>
                <a:latin typeface="微软雅黑" panose="020B0503020204020204" pitchFamily="34" charset="-122"/>
                <a:ea typeface="微软雅黑" panose="020B0503020204020204" pitchFamily="34" charset="-122"/>
              </a:rPr>
              <a:t>与沃尔沃和雀巢等全球食品行业巨头在食品供应链进行合作，用区块链技术对供应链的各个环节提供实时的记录，打破原本分散不互通的数据模式，提升效率降低重复质押的风险。</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1062990" y="4345940"/>
            <a:ext cx="9224645" cy="4286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7" name="平行四边形 6"/>
          <p:cNvSpPr/>
          <p:nvPr/>
        </p:nvSpPr>
        <p:spPr>
          <a:xfrm>
            <a:off x="1062990" y="3657600"/>
            <a:ext cx="10202545" cy="688340"/>
          </a:xfrm>
          <a:prstGeom prst="parallelogram">
            <a:avLst>
              <a:gd name="adj" fmla="val 1428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 name="平行四边形 8"/>
          <p:cNvSpPr/>
          <p:nvPr/>
        </p:nvSpPr>
        <p:spPr>
          <a:xfrm rot="19500000">
            <a:off x="10055860" y="4027170"/>
            <a:ext cx="1444625" cy="377825"/>
          </a:xfrm>
          <a:prstGeom prst="parallelogram">
            <a:avLst>
              <a:gd name="adj" fmla="val 6127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50" name="大厦"/>
          <p:cNvSpPr/>
          <p:nvPr/>
        </p:nvSpPr>
        <p:spPr bwMode="auto">
          <a:xfrm>
            <a:off x="2258695" y="2319020"/>
            <a:ext cx="259715" cy="1804670"/>
          </a:xfrm>
          <a:custGeom>
            <a:avLst/>
            <a:gdLst>
              <a:gd name="T0" fmla="*/ 236716 w 1749425"/>
              <a:gd name="T1" fmla="*/ 1905000 h 6857999"/>
              <a:gd name="T2" fmla="*/ 15870 w 1749425"/>
              <a:gd name="T3" fmla="*/ 1835002 h 6857999"/>
              <a:gd name="T4" fmla="*/ 262283 w 1749425"/>
              <a:gd name="T5" fmla="*/ 1595149 h 6857999"/>
              <a:gd name="T6" fmla="*/ 466820 w 1749425"/>
              <a:gd name="T7" fmla="*/ 1905000 h 6857999"/>
              <a:gd name="T8" fmla="*/ 262283 w 1749425"/>
              <a:gd name="T9" fmla="*/ 1595149 h 6857999"/>
              <a:gd name="T10" fmla="*/ 230165 w 1749425"/>
              <a:gd name="T11" fmla="*/ 1667309 h 6857999"/>
              <a:gd name="T12" fmla="*/ 15870 w 1749425"/>
              <a:gd name="T13" fmla="*/ 1516670 h 6857999"/>
              <a:gd name="T14" fmla="*/ 466820 w 1749425"/>
              <a:gd name="T15" fmla="*/ 1723265 h 6857999"/>
              <a:gd name="T16" fmla="*/ 466820 w 1749425"/>
              <a:gd name="T17" fmla="*/ 1445195 h 6857999"/>
              <a:gd name="T18" fmla="*/ 236716 w 1749425"/>
              <a:gd name="T19" fmla="*/ 1654614 h 6857999"/>
              <a:gd name="T20" fmla="*/ 236716 w 1749425"/>
              <a:gd name="T21" fmla="*/ 1355227 h 6857999"/>
              <a:gd name="T22" fmla="*/ 458572 w 1749425"/>
              <a:gd name="T23" fmla="*/ 1435234 h 6857999"/>
              <a:gd name="T24" fmla="*/ 262283 w 1749425"/>
              <a:gd name="T25" fmla="*/ 1296947 h 6857999"/>
              <a:gd name="T26" fmla="*/ 228580 w 1749425"/>
              <a:gd name="T27" fmla="*/ 1343844 h 6857999"/>
              <a:gd name="T28" fmla="*/ 15870 w 1749425"/>
              <a:gd name="T29" fmla="*/ 1194326 h 6857999"/>
              <a:gd name="T30" fmla="*/ 466820 w 1749425"/>
              <a:gd name="T31" fmla="*/ 1425168 h 6857999"/>
              <a:gd name="T32" fmla="*/ 466820 w 1749425"/>
              <a:gd name="T33" fmla="*/ 1145287 h 6857999"/>
              <a:gd name="T34" fmla="*/ 236716 w 1749425"/>
              <a:gd name="T35" fmla="*/ 1332361 h 6857999"/>
              <a:gd name="T36" fmla="*/ 236716 w 1749425"/>
              <a:gd name="T37" fmla="*/ 1032876 h 6857999"/>
              <a:gd name="T38" fmla="*/ 249500 w 1749425"/>
              <a:gd name="T39" fmla="*/ 1023937 h 6857999"/>
              <a:gd name="T40" fmla="*/ 249500 w 1749425"/>
              <a:gd name="T41" fmla="*/ 1023916 h 6857999"/>
              <a:gd name="T42" fmla="*/ 459169 w 1749425"/>
              <a:gd name="T43" fmla="*/ 1134929 h 6857999"/>
              <a:gd name="T44" fmla="*/ 262283 w 1749425"/>
              <a:gd name="T45" fmla="*/ 996595 h 6857999"/>
              <a:gd name="T46" fmla="*/ 466820 w 1749425"/>
              <a:gd name="T47" fmla="*/ 1124470 h 6857999"/>
              <a:gd name="T48" fmla="*/ 466820 w 1749425"/>
              <a:gd name="T49" fmla="*/ 846854 h 6857999"/>
              <a:gd name="T50" fmla="*/ 457600 w 1749425"/>
              <a:gd name="T51" fmla="*/ 837493 h 6857999"/>
              <a:gd name="T52" fmla="*/ 262283 w 1749425"/>
              <a:gd name="T53" fmla="*/ 700262 h 6857999"/>
              <a:gd name="T54" fmla="*/ 466820 w 1749425"/>
              <a:gd name="T55" fmla="*/ 828032 h 6857999"/>
              <a:gd name="T56" fmla="*/ 466820 w 1749425"/>
              <a:gd name="T57" fmla="*/ 550415 h 6857999"/>
              <a:gd name="T58" fmla="*/ 250932 w 1749425"/>
              <a:gd name="T59" fmla="*/ 400623 h 6857999"/>
              <a:gd name="T60" fmla="*/ 250932 w 1749425"/>
              <a:gd name="T61" fmla="*/ 356445 h 6857999"/>
              <a:gd name="T62" fmla="*/ 250932 w 1749425"/>
              <a:gd name="T63" fmla="*/ 303903 h 6857999"/>
              <a:gd name="T64" fmla="*/ 302045 w 1749425"/>
              <a:gd name="T65" fmla="*/ 298028 h 6857999"/>
              <a:gd name="T66" fmla="*/ 257152 w 1749425"/>
              <a:gd name="T67" fmla="*/ 345260 h 6857999"/>
              <a:gd name="T68" fmla="*/ 326091 w 1749425"/>
              <a:gd name="T69" fmla="*/ 296682 h 6857999"/>
              <a:gd name="T70" fmla="*/ 330058 w 1749425"/>
              <a:gd name="T71" fmla="*/ 400623 h 6857999"/>
              <a:gd name="T72" fmla="*/ 485775 w 1749425"/>
              <a:gd name="T73" fmla="*/ 1905000 h 6857999"/>
              <a:gd name="T74" fmla="*/ 479604 w 1749425"/>
              <a:gd name="T75" fmla="*/ 512850 h 6857999"/>
              <a:gd name="T76" fmla="*/ 479163 w 1749425"/>
              <a:gd name="T77" fmla="*/ 512830 h 6857999"/>
              <a:gd name="T78" fmla="*/ 338985 w 1749425"/>
              <a:gd name="T79" fmla="*/ 425097 h 6857999"/>
              <a:gd name="T80" fmla="*/ 466820 w 1749425"/>
              <a:gd name="T81" fmla="*/ 520044 h 6857999"/>
              <a:gd name="T82" fmla="*/ 262283 w 1749425"/>
              <a:gd name="T83" fmla="*/ 678291 h 6857999"/>
              <a:gd name="T84" fmla="*/ 249500 w 1749425"/>
              <a:gd name="T85" fmla="*/ 412309 h 6857999"/>
              <a:gd name="T86" fmla="*/ 241451 w 1749425"/>
              <a:gd name="T87" fmla="*/ 1012472 h 6857999"/>
              <a:gd name="T88" fmla="*/ 3086 w 1749425"/>
              <a:gd name="T89" fmla="*/ 1177837 h 6857999"/>
              <a:gd name="T90" fmla="*/ 3086 w 1749425"/>
              <a:gd name="T91" fmla="*/ 1507684 h 6857999"/>
              <a:gd name="T92" fmla="*/ 0 w 1749425"/>
              <a:gd name="T93" fmla="*/ 1905000 h 6857999"/>
              <a:gd name="T94" fmla="*/ 0 w 1749425"/>
              <a:gd name="T95" fmla="*/ 1174199 h 6857999"/>
              <a:gd name="T96" fmla="*/ 246194 w 1749425"/>
              <a:gd name="T97" fmla="*/ 451776 h 6857999"/>
              <a:gd name="T98" fmla="*/ 250932 w 1749425"/>
              <a:gd name="T99" fmla="*/ 16426 h 6857999"/>
              <a:gd name="T100" fmla="*/ 326091 w 1749425"/>
              <a:gd name="T101" fmla="*/ 279835 h 6857999"/>
              <a:gd name="T102" fmla="*/ 331601 w 1749425"/>
              <a:gd name="T103" fmla="*/ 0 h 68579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9425" h="6857999">
                <a:moveTo>
                  <a:pt x="852488" y="6047398"/>
                </a:moveTo>
                <a:lnTo>
                  <a:pt x="852488" y="6857999"/>
                </a:lnTo>
                <a:lnTo>
                  <a:pt x="57151" y="6857999"/>
                </a:lnTo>
                <a:lnTo>
                  <a:pt x="57151" y="6606008"/>
                </a:lnTo>
                <a:lnTo>
                  <a:pt x="852488" y="6047398"/>
                </a:lnTo>
                <a:close/>
                <a:moveTo>
                  <a:pt x="944563" y="5742536"/>
                </a:moveTo>
                <a:lnTo>
                  <a:pt x="1681163" y="6260914"/>
                </a:lnTo>
                <a:lnTo>
                  <a:pt x="1681163" y="6857999"/>
                </a:lnTo>
                <a:lnTo>
                  <a:pt x="944563" y="6857999"/>
                </a:lnTo>
                <a:lnTo>
                  <a:pt x="944563" y="5742536"/>
                </a:lnTo>
                <a:close/>
                <a:moveTo>
                  <a:pt x="57151" y="5460013"/>
                </a:moveTo>
                <a:lnTo>
                  <a:pt x="828894" y="6002311"/>
                </a:lnTo>
                <a:lnTo>
                  <a:pt x="57151" y="6544350"/>
                </a:lnTo>
                <a:lnTo>
                  <a:pt x="57151" y="5460013"/>
                </a:lnTo>
                <a:close/>
                <a:moveTo>
                  <a:pt x="1681163" y="5202700"/>
                </a:moveTo>
                <a:lnTo>
                  <a:pt x="1681163" y="6203754"/>
                </a:lnTo>
                <a:lnTo>
                  <a:pt x="970185" y="5703408"/>
                </a:lnTo>
                <a:lnTo>
                  <a:pt x="1681163" y="5202700"/>
                </a:lnTo>
                <a:close/>
                <a:moveTo>
                  <a:pt x="852488" y="4878815"/>
                </a:moveTo>
                <a:lnTo>
                  <a:pt x="852488" y="5956608"/>
                </a:lnTo>
                <a:lnTo>
                  <a:pt x="84194" y="5417092"/>
                </a:lnTo>
                <a:lnTo>
                  <a:pt x="852488" y="4878815"/>
                </a:lnTo>
                <a:close/>
                <a:moveTo>
                  <a:pt x="944563" y="4669010"/>
                </a:moveTo>
                <a:lnTo>
                  <a:pt x="1651459" y="5166843"/>
                </a:lnTo>
                <a:lnTo>
                  <a:pt x="944563" y="5664676"/>
                </a:lnTo>
                <a:lnTo>
                  <a:pt x="944563" y="4669010"/>
                </a:lnTo>
                <a:close/>
                <a:moveTo>
                  <a:pt x="57151" y="4299574"/>
                </a:moveTo>
                <a:lnTo>
                  <a:pt x="823187" y="4837839"/>
                </a:lnTo>
                <a:lnTo>
                  <a:pt x="57151" y="5374533"/>
                </a:lnTo>
                <a:lnTo>
                  <a:pt x="57151" y="4299574"/>
                </a:lnTo>
                <a:close/>
                <a:moveTo>
                  <a:pt x="1681163" y="4123032"/>
                </a:moveTo>
                <a:lnTo>
                  <a:pt x="1681163" y="5130604"/>
                </a:lnTo>
                <a:lnTo>
                  <a:pt x="964589" y="4626319"/>
                </a:lnTo>
                <a:lnTo>
                  <a:pt x="1681163" y="4123032"/>
                </a:lnTo>
                <a:close/>
                <a:moveTo>
                  <a:pt x="852488" y="3718352"/>
                </a:moveTo>
                <a:lnTo>
                  <a:pt x="852488" y="4796499"/>
                </a:lnTo>
                <a:lnTo>
                  <a:pt x="84180" y="4256639"/>
                </a:lnTo>
                <a:lnTo>
                  <a:pt x="852488" y="3718352"/>
                </a:lnTo>
                <a:close/>
                <a:moveTo>
                  <a:pt x="898525" y="3686098"/>
                </a:moveTo>
                <a:lnTo>
                  <a:pt x="898525" y="3686174"/>
                </a:lnTo>
                <a:lnTo>
                  <a:pt x="898416" y="3686174"/>
                </a:lnTo>
                <a:lnTo>
                  <a:pt x="898525" y="3686098"/>
                </a:lnTo>
                <a:close/>
                <a:moveTo>
                  <a:pt x="944563" y="3587742"/>
                </a:moveTo>
                <a:lnTo>
                  <a:pt x="1653610" y="4085743"/>
                </a:lnTo>
                <a:lnTo>
                  <a:pt x="944563" y="4583385"/>
                </a:lnTo>
                <a:lnTo>
                  <a:pt x="944563" y="3587742"/>
                </a:lnTo>
                <a:close/>
                <a:moveTo>
                  <a:pt x="1681163" y="3048674"/>
                </a:moveTo>
                <a:lnTo>
                  <a:pt x="1681163" y="4048092"/>
                </a:lnTo>
                <a:lnTo>
                  <a:pt x="969171" y="3548382"/>
                </a:lnTo>
                <a:lnTo>
                  <a:pt x="1681163" y="3048674"/>
                </a:lnTo>
                <a:close/>
                <a:moveTo>
                  <a:pt x="944563" y="2520943"/>
                </a:moveTo>
                <a:lnTo>
                  <a:pt x="1647957" y="3014974"/>
                </a:lnTo>
                <a:lnTo>
                  <a:pt x="944563" y="3508648"/>
                </a:lnTo>
                <a:lnTo>
                  <a:pt x="944563" y="2520943"/>
                </a:lnTo>
                <a:close/>
                <a:moveTo>
                  <a:pt x="1681163" y="1981495"/>
                </a:moveTo>
                <a:lnTo>
                  <a:pt x="1681163" y="2980913"/>
                </a:lnTo>
                <a:lnTo>
                  <a:pt x="969171" y="2481565"/>
                </a:lnTo>
                <a:lnTo>
                  <a:pt x="1681163" y="1981495"/>
                </a:lnTo>
                <a:close/>
                <a:moveTo>
                  <a:pt x="903684" y="1283203"/>
                </a:moveTo>
                <a:lnTo>
                  <a:pt x="903684" y="1442244"/>
                </a:lnTo>
                <a:lnTo>
                  <a:pt x="1129680" y="1442244"/>
                </a:lnTo>
                <a:lnTo>
                  <a:pt x="903684" y="1283203"/>
                </a:lnTo>
                <a:close/>
                <a:moveTo>
                  <a:pt x="1087758" y="1072901"/>
                </a:moveTo>
                <a:lnTo>
                  <a:pt x="903684" y="1094051"/>
                </a:lnTo>
                <a:lnTo>
                  <a:pt x="903684" y="1201707"/>
                </a:lnTo>
                <a:lnTo>
                  <a:pt x="1087758" y="1072901"/>
                </a:lnTo>
                <a:close/>
                <a:moveTo>
                  <a:pt x="1174353" y="1068056"/>
                </a:moveTo>
                <a:lnTo>
                  <a:pt x="926085" y="1242937"/>
                </a:lnTo>
                <a:lnTo>
                  <a:pt x="1174353" y="1416737"/>
                </a:lnTo>
                <a:lnTo>
                  <a:pt x="1174353" y="1068056"/>
                </a:lnTo>
                <a:close/>
                <a:moveTo>
                  <a:pt x="1194197" y="0"/>
                </a:moveTo>
                <a:lnTo>
                  <a:pt x="1188641" y="1442244"/>
                </a:lnTo>
                <a:lnTo>
                  <a:pt x="1749425" y="1847057"/>
                </a:lnTo>
                <a:lnTo>
                  <a:pt x="1749425" y="6857999"/>
                </a:lnTo>
                <a:lnTo>
                  <a:pt x="1727201" y="6857999"/>
                </a:lnTo>
                <a:lnTo>
                  <a:pt x="1727201" y="1846261"/>
                </a:lnTo>
                <a:lnTo>
                  <a:pt x="1725559" y="1846261"/>
                </a:lnTo>
                <a:lnTo>
                  <a:pt x="1725613" y="1846186"/>
                </a:lnTo>
                <a:lnTo>
                  <a:pt x="1220788" y="1485431"/>
                </a:lnTo>
                <a:lnTo>
                  <a:pt x="1220788" y="1530349"/>
                </a:lnTo>
                <a:lnTo>
                  <a:pt x="1203750" y="1530349"/>
                </a:lnTo>
                <a:lnTo>
                  <a:pt x="1681163" y="1872158"/>
                </a:lnTo>
                <a:lnTo>
                  <a:pt x="1681163" y="1924867"/>
                </a:lnTo>
                <a:lnTo>
                  <a:pt x="944563" y="2441848"/>
                </a:lnTo>
                <a:lnTo>
                  <a:pt x="944563" y="1484311"/>
                </a:lnTo>
                <a:lnTo>
                  <a:pt x="898525" y="1484311"/>
                </a:lnTo>
                <a:lnTo>
                  <a:pt x="898525" y="3686096"/>
                </a:lnTo>
                <a:lnTo>
                  <a:pt x="869541" y="3644899"/>
                </a:lnTo>
                <a:lnTo>
                  <a:pt x="19838" y="4240212"/>
                </a:lnTo>
                <a:lnTo>
                  <a:pt x="11113" y="4240212"/>
                </a:lnTo>
                <a:lnTo>
                  <a:pt x="11113" y="4267225"/>
                </a:lnTo>
                <a:lnTo>
                  <a:pt x="11113" y="5427662"/>
                </a:lnTo>
                <a:lnTo>
                  <a:pt x="11113" y="6857999"/>
                </a:lnTo>
                <a:lnTo>
                  <a:pt x="0" y="6857999"/>
                </a:lnTo>
                <a:lnTo>
                  <a:pt x="0" y="5474096"/>
                </a:lnTo>
                <a:lnTo>
                  <a:pt x="0" y="4227115"/>
                </a:lnTo>
                <a:lnTo>
                  <a:pt x="886619" y="3609974"/>
                </a:lnTo>
                <a:lnTo>
                  <a:pt x="886619" y="1626395"/>
                </a:lnTo>
                <a:lnTo>
                  <a:pt x="886619" y="59135"/>
                </a:lnTo>
                <a:lnTo>
                  <a:pt x="903684" y="59135"/>
                </a:lnTo>
                <a:lnTo>
                  <a:pt x="903684" y="1037691"/>
                </a:lnTo>
                <a:lnTo>
                  <a:pt x="1174353" y="1007406"/>
                </a:lnTo>
                <a:lnTo>
                  <a:pt x="1174353" y="3572"/>
                </a:lnTo>
                <a:lnTo>
                  <a:pt x="1194197" y="0"/>
                </a:lnTo>
                <a:close/>
              </a:path>
            </a:pathLst>
          </a:custGeom>
          <a:solidFill>
            <a:schemeClr val="bg1"/>
          </a:solidFill>
          <a:ln>
            <a:solidFill>
              <a:srgbClr val="023D75"/>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文本框 9"/>
          <p:cNvSpPr txBox="1"/>
          <p:nvPr/>
        </p:nvSpPr>
        <p:spPr>
          <a:xfrm>
            <a:off x="1049655" y="2816225"/>
            <a:ext cx="120904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上游供应商</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11" name="建筑"/>
          <p:cNvSpPr/>
          <p:nvPr/>
        </p:nvSpPr>
        <p:spPr bwMode="auto">
          <a:xfrm>
            <a:off x="3865880" y="2715895"/>
            <a:ext cx="1071880" cy="1407795"/>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rgbClr val="023D7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房子"/>
          <p:cNvSpPr/>
          <p:nvPr/>
        </p:nvSpPr>
        <p:spPr bwMode="auto">
          <a:xfrm>
            <a:off x="7447915" y="3178175"/>
            <a:ext cx="703580" cy="887095"/>
          </a:xfrm>
          <a:custGeom>
            <a:avLst/>
            <a:gdLst>
              <a:gd name="T0" fmla="*/ 1405502 w 2208213"/>
              <a:gd name="T1" fmla="*/ 1170941 h 2130425"/>
              <a:gd name="T2" fmla="*/ 1430211 w 2208213"/>
              <a:gd name="T3" fmla="*/ 1178349 h 2130425"/>
              <a:gd name="T4" fmla="*/ 1464528 w 2208213"/>
              <a:gd name="T5" fmla="*/ 1208254 h 2130425"/>
              <a:gd name="T6" fmla="*/ 1476334 w 2208213"/>
              <a:gd name="T7" fmla="*/ 1235142 h 2130425"/>
              <a:gd name="T8" fmla="*/ 1479079 w 2208213"/>
              <a:gd name="T9" fmla="*/ 1550659 h 2130425"/>
              <a:gd name="T10" fmla="*/ 1245444 w 2208213"/>
              <a:gd name="T11" fmla="*/ 1239257 h 2130425"/>
              <a:gd name="T12" fmla="*/ 1254230 w 2208213"/>
              <a:gd name="T13" fmla="*/ 1215387 h 2130425"/>
              <a:gd name="T14" fmla="*/ 1289096 w 2208213"/>
              <a:gd name="T15" fmla="*/ 1180269 h 2130425"/>
              <a:gd name="T16" fmla="*/ 1313256 w 2208213"/>
              <a:gd name="T17" fmla="*/ 1171490 h 2130425"/>
              <a:gd name="T18" fmla="*/ 574173 w 2208213"/>
              <a:gd name="T19" fmla="*/ 1169843 h 2130425"/>
              <a:gd name="T20" fmla="*/ 600254 w 2208213"/>
              <a:gd name="T21" fmla="*/ 1173684 h 2130425"/>
              <a:gd name="T22" fmla="*/ 629630 w 2208213"/>
              <a:gd name="T23" fmla="*/ 1189597 h 2130425"/>
              <a:gd name="T24" fmla="*/ 654613 w 2208213"/>
              <a:gd name="T25" fmla="*/ 1222795 h 2130425"/>
              <a:gd name="T26" fmla="*/ 661202 w 2208213"/>
              <a:gd name="T27" fmla="*/ 1248037 h 2130425"/>
              <a:gd name="T28" fmla="*/ 425920 w 2208213"/>
              <a:gd name="T29" fmla="*/ 1252426 h 2130425"/>
              <a:gd name="T30" fmla="*/ 431136 w 2208213"/>
              <a:gd name="T31" fmla="*/ 1226910 h 2130425"/>
              <a:gd name="T32" fmla="*/ 451453 w 2208213"/>
              <a:gd name="T33" fmla="*/ 1195359 h 2130425"/>
              <a:gd name="T34" fmla="*/ 483024 w 2208213"/>
              <a:gd name="T35" fmla="*/ 1175056 h 2130425"/>
              <a:gd name="T36" fmla="*/ 508282 w 2208213"/>
              <a:gd name="T37" fmla="*/ 1169843 h 2130425"/>
              <a:gd name="T38" fmla="*/ 1405502 w 2208213"/>
              <a:gd name="T39" fmla="*/ 646287 h 2130425"/>
              <a:gd name="T40" fmla="*/ 1430211 w 2208213"/>
              <a:gd name="T41" fmla="*/ 653663 h 2130425"/>
              <a:gd name="T42" fmla="*/ 1464528 w 2208213"/>
              <a:gd name="T43" fmla="*/ 683439 h 2130425"/>
              <a:gd name="T44" fmla="*/ 1476334 w 2208213"/>
              <a:gd name="T45" fmla="*/ 710211 h 2130425"/>
              <a:gd name="T46" fmla="*/ 1479079 w 2208213"/>
              <a:gd name="T47" fmla="*/ 1024640 h 2130425"/>
              <a:gd name="T48" fmla="*/ 1245719 w 2208213"/>
              <a:gd name="T49" fmla="*/ 714308 h 2130425"/>
              <a:gd name="T50" fmla="*/ 1254230 w 2208213"/>
              <a:gd name="T51" fmla="*/ 690542 h 2130425"/>
              <a:gd name="T52" fmla="*/ 1289096 w 2208213"/>
              <a:gd name="T53" fmla="*/ 655575 h 2130425"/>
              <a:gd name="T54" fmla="*/ 1313256 w 2208213"/>
              <a:gd name="T55" fmla="*/ 646834 h 2130425"/>
              <a:gd name="T56" fmla="*/ 982797 w 2208213"/>
              <a:gd name="T57" fmla="*/ 645194 h 2130425"/>
              <a:gd name="T58" fmla="*/ 1008454 w 2208213"/>
              <a:gd name="T59" fmla="*/ 649018 h 2130425"/>
              <a:gd name="T60" fmla="*/ 1037932 w 2208213"/>
              <a:gd name="T61" fmla="*/ 664863 h 2130425"/>
              <a:gd name="T62" fmla="*/ 1062770 w 2208213"/>
              <a:gd name="T63" fmla="*/ 697918 h 2130425"/>
              <a:gd name="T64" fmla="*/ 1068775 w 2208213"/>
              <a:gd name="T65" fmla="*/ 723050 h 2130425"/>
              <a:gd name="T66" fmla="*/ 835406 w 2208213"/>
              <a:gd name="T67" fmla="*/ 727421 h 2130425"/>
              <a:gd name="T68" fmla="*/ 840319 w 2208213"/>
              <a:gd name="T69" fmla="*/ 702015 h 2130425"/>
              <a:gd name="T70" fmla="*/ 860791 w 2208213"/>
              <a:gd name="T71" fmla="*/ 670600 h 2130425"/>
              <a:gd name="T72" fmla="*/ 891906 w 2208213"/>
              <a:gd name="T73" fmla="*/ 650384 h 2130425"/>
              <a:gd name="T74" fmla="*/ 917290 w 2208213"/>
              <a:gd name="T75" fmla="*/ 645194 h 2130425"/>
              <a:gd name="T76" fmla="*/ 587625 w 2208213"/>
              <a:gd name="T77" fmla="*/ 646287 h 2130425"/>
              <a:gd name="T78" fmla="*/ 612059 w 2208213"/>
              <a:gd name="T79" fmla="*/ 653663 h 2130425"/>
              <a:gd name="T80" fmla="*/ 646377 w 2208213"/>
              <a:gd name="T81" fmla="*/ 683439 h 2130425"/>
              <a:gd name="T82" fmla="*/ 658732 w 2208213"/>
              <a:gd name="T83" fmla="*/ 710211 h 2130425"/>
              <a:gd name="T84" fmla="*/ 661477 w 2208213"/>
              <a:gd name="T85" fmla="*/ 1024640 h 2130425"/>
              <a:gd name="T86" fmla="*/ 427567 w 2208213"/>
              <a:gd name="T87" fmla="*/ 714308 h 2130425"/>
              <a:gd name="T88" fmla="*/ 436352 w 2208213"/>
              <a:gd name="T89" fmla="*/ 690542 h 2130425"/>
              <a:gd name="T90" fmla="*/ 471494 w 2208213"/>
              <a:gd name="T91" fmla="*/ 655575 h 2130425"/>
              <a:gd name="T92" fmla="*/ 495379 w 2208213"/>
              <a:gd name="T93" fmla="*/ 646834 h 2130425"/>
              <a:gd name="T94" fmla="*/ 812986 w 2208213"/>
              <a:gd name="T95" fmla="*/ 1701595 h 2130425"/>
              <a:gd name="T96" fmla="*/ 815725 w 2208213"/>
              <a:gd name="T97" fmla="*/ 1324284 h 2130425"/>
              <a:gd name="T98" fmla="*/ 828046 w 2208213"/>
              <a:gd name="T99" fmla="*/ 1297432 h 2130425"/>
              <a:gd name="T100" fmla="*/ 862275 w 2208213"/>
              <a:gd name="T101" fmla="*/ 1267565 h 2130425"/>
              <a:gd name="T102" fmla="*/ 886919 w 2208213"/>
              <a:gd name="T103" fmla="*/ 1260166 h 2130425"/>
              <a:gd name="T104" fmla="*/ 1013700 w 2208213"/>
              <a:gd name="T105" fmla="*/ 1259345 h 2130425"/>
              <a:gd name="T106" fmla="*/ 1038892 w 2208213"/>
              <a:gd name="T107" fmla="*/ 1265921 h 2130425"/>
              <a:gd name="T108" fmla="*/ 1071751 w 2208213"/>
              <a:gd name="T109" fmla="*/ 1290582 h 2130425"/>
              <a:gd name="T110" fmla="*/ 1087633 w 2208213"/>
              <a:gd name="T111" fmla="*/ 1320174 h 2130425"/>
              <a:gd name="T112" fmla="*/ 1091740 w 2208213"/>
              <a:gd name="T113" fmla="*/ 1345932 h 2130425"/>
              <a:gd name="T114" fmla="*/ 157449 w 2208213"/>
              <a:gd name="T115" fmla="*/ 0 h 2130425"/>
              <a:gd name="T116" fmla="*/ 1759872 w 2208213"/>
              <a:gd name="T117" fmla="*/ 1701595 h 2130425"/>
              <a:gd name="T118" fmla="*/ 0 w 2208213"/>
              <a:gd name="T119" fmla="*/ 564459 h 21304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8213" h="2130425">
                <a:moveTo>
                  <a:pt x="1537559" y="1355725"/>
                </a:moveTo>
                <a:lnTo>
                  <a:pt x="1542650" y="1355725"/>
                </a:lnTo>
                <a:lnTo>
                  <a:pt x="1613936" y="1355725"/>
                </a:lnTo>
                <a:lnTo>
                  <a:pt x="1619028" y="1355725"/>
                </a:lnTo>
                <a:lnTo>
                  <a:pt x="1624120" y="1356043"/>
                </a:lnTo>
                <a:lnTo>
                  <a:pt x="1629212" y="1356997"/>
                </a:lnTo>
                <a:lnTo>
                  <a:pt x="1633985" y="1357633"/>
                </a:lnTo>
                <a:lnTo>
                  <a:pt x="1639077" y="1358905"/>
                </a:lnTo>
                <a:lnTo>
                  <a:pt x="1643851" y="1360176"/>
                </a:lnTo>
                <a:lnTo>
                  <a:pt x="1648624" y="1361766"/>
                </a:lnTo>
                <a:lnTo>
                  <a:pt x="1653080" y="1363674"/>
                </a:lnTo>
                <a:lnTo>
                  <a:pt x="1657853" y="1365582"/>
                </a:lnTo>
                <a:lnTo>
                  <a:pt x="1661990" y="1367807"/>
                </a:lnTo>
                <a:lnTo>
                  <a:pt x="1670265" y="1372895"/>
                </a:lnTo>
                <a:lnTo>
                  <a:pt x="1677902" y="1378618"/>
                </a:lnTo>
                <a:lnTo>
                  <a:pt x="1685222" y="1385295"/>
                </a:lnTo>
                <a:lnTo>
                  <a:pt x="1691587" y="1392290"/>
                </a:lnTo>
                <a:lnTo>
                  <a:pt x="1697633" y="1400239"/>
                </a:lnTo>
                <a:lnTo>
                  <a:pt x="1702725" y="1408506"/>
                </a:lnTo>
                <a:lnTo>
                  <a:pt x="1704635" y="1412957"/>
                </a:lnTo>
                <a:lnTo>
                  <a:pt x="1706544" y="1417091"/>
                </a:lnTo>
                <a:lnTo>
                  <a:pt x="1708772" y="1421860"/>
                </a:lnTo>
                <a:lnTo>
                  <a:pt x="1710363" y="1426630"/>
                </a:lnTo>
                <a:lnTo>
                  <a:pt x="1711318" y="1431399"/>
                </a:lnTo>
                <a:lnTo>
                  <a:pt x="1712591" y="1436168"/>
                </a:lnTo>
                <a:lnTo>
                  <a:pt x="1713864" y="1441256"/>
                </a:lnTo>
                <a:lnTo>
                  <a:pt x="1714182" y="1446343"/>
                </a:lnTo>
                <a:lnTo>
                  <a:pt x="1714500" y="1451430"/>
                </a:lnTo>
                <a:lnTo>
                  <a:pt x="1714500" y="1456518"/>
                </a:lnTo>
                <a:lnTo>
                  <a:pt x="1714500" y="1797050"/>
                </a:lnTo>
                <a:lnTo>
                  <a:pt x="1441450" y="1797050"/>
                </a:lnTo>
                <a:lnTo>
                  <a:pt x="1441450" y="1456518"/>
                </a:lnTo>
                <a:lnTo>
                  <a:pt x="1441450" y="1451430"/>
                </a:lnTo>
                <a:lnTo>
                  <a:pt x="1442087" y="1446343"/>
                </a:lnTo>
                <a:lnTo>
                  <a:pt x="1442723" y="1441256"/>
                </a:lnTo>
                <a:lnTo>
                  <a:pt x="1443678" y="1436168"/>
                </a:lnTo>
                <a:lnTo>
                  <a:pt x="1444633" y="1431399"/>
                </a:lnTo>
                <a:lnTo>
                  <a:pt x="1446224" y="1426630"/>
                </a:lnTo>
                <a:lnTo>
                  <a:pt x="1447815" y="1421860"/>
                </a:lnTo>
                <a:lnTo>
                  <a:pt x="1449406" y="1417091"/>
                </a:lnTo>
                <a:lnTo>
                  <a:pt x="1451316" y="1412957"/>
                </a:lnTo>
                <a:lnTo>
                  <a:pt x="1453862" y="1408506"/>
                </a:lnTo>
                <a:lnTo>
                  <a:pt x="1458953" y="1400239"/>
                </a:lnTo>
                <a:lnTo>
                  <a:pt x="1465000" y="1392290"/>
                </a:lnTo>
                <a:lnTo>
                  <a:pt x="1471046" y="1385295"/>
                </a:lnTo>
                <a:lnTo>
                  <a:pt x="1478366" y="1378618"/>
                </a:lnTo>
                <a:lnTo>
                  <a:pt x="1486004" y="1372895"/>
                </a:lnTo>
                <a:lnTo>
                  <a:pt x="1494278" y="1367807"/>
                </a:lnTo>
                <a:lnTo>
                  <a:pt x="1498733" y="1365582"/>
                </a:lnTo>
                <a:lnTo>
                  <a:pt x="1503189" y="1363674"/>
                </a:lnTo>
                <a:lnTo>
                  <a:pt x="1507962" y="1361766"/>
                </a:lnTo>
                <a:lnTo>
                  <a:pt x="1512736" y="1360176"/>
                </a:lnTo>
                <a:lnTo>
                  <a:pt x="1517191" y="1358905"/>
                </a:lnTo>
                <a:lnTo>
                  <a:pt x="1522283" y="1357633"/>
                </a:lnTo>
                <a:lnTo>
                  <a:pt x="1527057" y="1356997"/>
                </a:lnTo>
                <a:lnTo>
                  <a:pt x="1532148" y="1356043"/>
                </a:lnTo>
                <a:lnTo>
                  <a:pt x="1537559" y="1355725"/>
                </a:lnTo>
                <a:close/>
                <a:moveTo>
                  <a:pt x="589184" y="1355725"/>
                </a:moveTo>
                <a:lnTo>
                  <a:pt x="594594" y="1355725"/>
                </a:lnTo>
                <a:lnTo>
                  <a:pt x="665562" y="1355725"/>
                </a:lnTo>
                <a:lnTo>
                  <a:pt x="670972" y="1355725"/>
                </a:lnTo>
                <a:lnTo>
                  <a:pt x="676064" y="1356043"/>
                </a:lnTo>
                <a:lnTo>
                  <a:pt x="681156" y="1356997"/>
                </a:lnTo>
                <a:lnTo>
                  <a:pt x="686247" y="1357633"/>
                </a:lnTo>
                <a:lnTo>
                  <a:pt x="691021" y="1358905"/>
                </a:lnTo>
                <a:lnTo>
                  <a:pt x="695795" y="1360176"/>
                </a:lnTo>
                <a:lnTo>
                  <a:pt x="700568" y="1361766"/>
                </a:lnTo>
                <a:lnTo>
                  <a:pt x="705024" y="1363674"/>
                </a:lnTo>
                <a:lnTo>
                  <a:pt x="709479" y="1365582"/>
                </a:lnTo>
                <a:lnTo>
                  <a:pt x="713934" y="1367807"/>
                </a:lnTo>
                <a:lnTo>
                  <a:pt x="722209" y="1372895"/>
                </a:lnTo>
                <a:lnTo>
                  <a:pt x="729846" y="1378618"/>
                </a:lnTo>
                <a:lnTo>
                  <a:pt x="737166" y="1385295"/>
                </a:lnTo>
                <a:lnTo>
                  <a:pt x="743849" y="1392290"/>
                </a:lnTo>
                <a:lnTo>
                  <a:pt x="749259" y="1400239"/>
                </a:lnTo>
                <a:lnTo>
                  <a:pt x="754351" y="1408506"/>
                </a:lnTo>
                <a:lnTo>
                  <a:pt x="756897" y="1412957"/>
                </a:lnTo>
                <a:lnTo>
                  <a:pt x="758806" y="1417091"/>
                </a:lnTo>
                <a:lnTo>
                  <a:pt x="760716" y="1421860"/>
                </a:lnTo>
                <a:lnTo>
                  <a:pt x="762307" y="1426630"/>
                </a:lnTo>
                <a:lnTo>
                  <a:pt x="763580" y="1431399"/>
                </a:lnTo>
                <a:lnTo>
                  <a:pt x="764853" y="1436168"/>
                </a:lnTo>
                <a:lnTo>
                  <a:pt x="765489" y="1441256"/>
                </a:lnTo>
                <a:lnTo>
                  <a:pt x="766444" y="1446343"/>
                </a:lnTo>
                <a:lnTo>
                  <a:pt x="766762" y="1451430"/>
                </a:lnTo>
                <a:lnTo>
                  <a:pt x="766762" y="1456518"/>
                </a:lnTo>
                <a:lnTo>
                  <a:pt x="766762" y="1797050"/>
                </a:lnTo>
                <a:lnTo>
                  <a:pt x="493712" y="1797050"/>
                </a:lnTo>
                <a:lnTo>
                  <a:pt x="493712" y="1456518"/>
                </a:lnTo>
                <a:lnTo>
                  <a:pt x="493712" y="1451430"/>
                </a:lnTo>
                <a:lnTo>
                  <a:pt x="494030" y="1446343"/>
                </a:lnTo>
                <a:lnTo>
                  <a:pt x="494985" y="1441256"/>
                </a:lnTo>
                <a:lnTo>
                  <a:pt x="495622" y="1436168"/>
                </a:lnTo>
                <a:lnTo>
                  <a:pt x="496895" y="1431399"/>
                </a:lnTo>
                <a:lnTo>
                  <a:pt x="498168" y="1426630"/>
                </a:lnTo>
                <a:lnTo>
                  <a:pt x="499759" y="1421860"/>
                </a:lnTo>
                <a:lnTo>
                  <a:pt x="501668" y="1417091"/>
                </a:lnTo>
                <a:lnTo>
                  <a:pt x="503578" y="1412957"/>
                </a:lnTo>
                <a:lnTo>
                  <a:pt x="505805" y="1408506"/>
                </a:lnTo>
                <a:lnTo>
                  <a:pt x="510579" y="1400239"/>
                </a:lnTo>
                <a:lnTo>
                  <a:pt x="516626" y="1392290"/>
                </a:lnTo>
                <a:lnTo>
                  <a:pt x="523309" y="1385295"/>
                </a:lnTo>
                <a:lnTo>
                  <a:pt x="530310" y="1378618"/>
                </a:lnTo>
                <a:lnTo>
                  <a:pt x="538266" y="1372895"/>
                </a:lnTo>
                <a:lnTo>
                  <a:pt x="546540" y="1367807"/>
                </a:lnTo>
                <a:lnTo>
                  <a:pt x="550995" y="1365582"/>
                </a:lnTo>
                <a:lnTo>
                  <a:pt x="555133" y="1363674"/>
                </a:lnTo>
                <a:lnTo>
                  <a:pt x="559906" y="1361766"/>
                </a:lnTo>
                <a:lnTo>
                  <a:pt x="564680" y="1360176"/>
                </a:lnTo>
                <a:lnTo>
                  <a:pt x="569453" y="1358905"/>
                </a:lnTo>
                <a:lnTo>
                  <a:pt x="574227" y="1357633"/>
                </a:lnTo>
                <a:lnTo>
                  <a:pt x="579319" y="1356997"/>
                </a:lnTo>
                <a:lnTo>
                  <a:pt x="584092" y="1356043"/>
                </a:lnTo>
                <a:lnTo>
                  <a:pt x="589184" y="1355725"/>
                </a:lnTo>
                <a:close/>
                <a:moveTo>
                  <a:pt x="1537559" y="747712"/>
                </a:moveTo>
                <a:lnTo>
                  <a:pt x="1542650" y="747712"/>
                </a:lnTo>
                <a:lnTo>
                  <a:pt x="1613936" y="747712"/>
                </a:lnTo>
                <a:lnTo>
                  <a:pt x="1619028" y="747712"/>
                </a:lnTo>
                <a:lnTo>
                  <a:pt x="1624120" y="748029"/>
                </a:lnTo>
                <a:lnTo>
                  <a:pt x="1629212" y="748978"/>
                </a:lnTo>
                <a:lnTo>
                  <a:pt x="1633985" y="749612"/>
                </a:lnTo>
                <a:lnTo>
                  <a:pt x="1639077" y="750878"/>
                </a:lnTo>
                <a:lnTo>
                  <a:pt x="1643851" y="752144"/>
                </a:lnTo>
                <a:lnTo>
                  <a:pt x="1648624" y="753727"/>
                </a:lnTo>
                <a:lnTo>
                  <a:pt x="1653080" y="755627"/>
                </a:lnTo>
                <a:lnTo>
                  <a:pt x="1657853" y="757526"/>
                </a:lnTo>
                <a:lnTo>
                  <a:pt x="1661990" y="759742"/>
                </a:lnTo>
                <a:lnTo>
                  <a:pt x="1670265" y="765124"/>
                </a:lnTo>
                <a:lnTo>
                  <a:pt x="1677902" y="770506"/>
                </a:lnTo>
                <a:lnTo>
                  <a:pt x="1685222" y="777155"/>
                </a:lnTo>
                <a:lnTo>
                  <a:pt x="1691587" y="784119"/>
                </a:lnTo>
                <a:lnTo>
                  <a:pt x="1697633" y="792034"/>
                </a:lnTo>
                <a:lnTo>
                  <a:pt x="1702725" y="800265"/>
                </a:lnTo>
                <a:lnTo>
                  <a:pt x="1704635" y="804698"/>
                </a:lnTo>
                <a:lnTo>
                  <a:pt x="1706544" y="808813"/>
                </a:lnTo>
                <a:lnTo>
                  <a:pt x="1708772" y="813562"/>
                </a:lnTo>
                <a:lnTo>
                  <a:pt x="1710363" y="818311"/>
                </a:lnTo>
                <a:lnTo>
                  <a:pt x="1711318" y="823060"/>
                </a:lnTo>
                <a:lnTo>
                  <a:pt x="1712591" y="827808"/>
                </a:lnTo>
                <a:lnTo>
                  <a:pt x="1713864" y="832874"/>
                </a:lnTo>
                <a:lnTo>
                  <a:pt x="1714182" y="837939"/>
                </a:lnTo>
                <a:lnTo>
                  <a:pt x="1714500" y="843004"/>
                </a:lnTo>
                <a:lnTo>
                  <a:pt x="1714500" y="848070"/>
                </a:lnTo>
                <a:lnTo>
                  <a:pt x="1714500" y="1187450"/>
                </a:lnTo>
                <a:lnTo>
                  <a:pt x="1441450" y="1187450"/>
                </a:lnTo>
                <a:lnTo>
                  <a:pt x="1441450" y="848070"/>
                </a:lnTo>
                <a:lnTo>
                  <a:pt x="1442087" y="843004"/>
                </a:lnTo>
                <a:lnTo>
                  <a:pt x="1442405" y="837939"/>
                </a:lnTo>
                <a:lnTo>
                  <a:pt x="1442723" y="832874"/>
                </a:lnTo>
                <a:lnTo>
                  <a:pt x="1443996" y="827808"/>
                </a:lnTo>
                <a:lnTo>
                  <a:pt x="1444633" y="823060"/>
                </a:lnTo>
                <a:lnTo>
                  <a:pt x="1446224" y="818311"/>
                </a:lnTo>
                <a:lnTo>
                  <a:pt x="1447815" y="813562"/>
                </a:lnTo>
                <a:lnTo>
                  <a:pt x="1449406" y="808813"/>
                </a:lnTo>
                <a:lnTo>
                  <a:pt x="1451952" y="804698"/>
                </a:lnTo>
                <a:lnTo>
                  <a:pt x="1453862" y="800265"/>
                </a:lnTo>
                <a:lnTo>
                  <a:pt x="1458953" y="792034"/>
                </a:lnTo>
                <a:lnTo>
                  <a:pt x="1465000" y="784119"/>
                </a:lnTo>
                <a:lnTo>
                  <a:pt x="1471046" y="777155"/>
                </a:lnTo>
                <a:lnTo>
                  <a:pt x="1478366" y="770506"/>
                </a:lnTo>
                <a:lnTo>
                  <a:pt x="1486004" y="765124"/>
                </a:lnTo>
                <a:lnTo>
                  <a:pt x="1494278" y="759742"/>
                </a:lnTo>
                <a:lnTo>
                  <a:pt x="1498733" y="757526"/>
                </a:lnTo>
                <a:lnTo>
                  <a:pt x="1503507" y="755627"/>
                </a:lnTo>
                <a:lnTo>
                  <a:pt x="1507962" y="753727"/>
                </a:lnTo>
                <a:lnTo>
                  <a:pt x="1512736" y="752144"/>
                </a:lnTo>
                <a:lnTo>
                  <a:pt x="1517191" y="750878"/>
                </a:lnTo>
                <a:lnTo>
                  <a:pt x="1522283" y="749612"/>
                </a:lnTo>
                <a:lnTo>
                  <a:pt x="1527057" y="748978"/>
                </a:lnTo>
                <a:lnTo>
                  <a:pt x="1532148" y="748029"/>
                </a:lnTo>
                <a:lnTo>
                  <a:pt x="1537559" y="747712"/>
                </a:lnTo>
                <a:close/>
                <a:moveTo>
                  <a:pt x="1063292" y="747712"/>
                </a:moveTo>
                <a:lnTo>
                  <a:pt x="1068355" y="747712"/>
                </a:lnTo>
                <a:lnTo>
                  <a:pt x="1139226" y="747712"/>
                </a:lnTo>
                <a:lnTo>
                  <a:pt x="1144288" y="747712"/>
                </a:lnTo>
                <a:lnTo>
                  <a:pt x="1149351" y="748029"/>
                </a:lnTo>
                <a:lnTo>
                  <a:pt x="1154729" y="748978"/>
                </a:lnTo>
                <a:lnTo>
                  <a:pt x="1159159" y="749612"/>
                </a:lnTo>
                <a:lnTo>
                  <a:pt x="1164537" y="750878"/>
                </a:lnTo>
                <a:lnTo>
                  <a:pt x="1168967" y="752144"/>
                </a:lnTo>
                <a:lnTo>
                  <a:pt x="1173713" y="753727"/>
                </a:lnTo>
                <a:lnTo>
                  <a:pt x="1178458" y="755627"/>
                </a:lnTo>
                <a:lnTo>
                  <a:pt x="1182888" y="757526"/>
                </a:lnTo>
                <a:lnTo>
                  <a:pt x="1187317" y="759742"/>
                </a:lnTo>
                <a:lnTo>
                  <a:pt x="1195544" y="765124"/>
                </a:lnTo>
                <a:lnTo>
                  <a:pt x="1203137" y="770506"/>
                </a:lnTo>
                <a:lnTo>
                  <a:pt x="1210414" y="777155"/>
                </a:lnTo>
                <a:lnTo>
                  <a:pt x="1216425" y="784119"/>
                </a:lnTo>
                <a:lnTo>
                  <a:pt x="1222437" y="792034"/>
                </a:lnTo>
                <a:lnTo>
                  <a:pt x="1227499" y="800265"/>
                </a:lnTo>
                <a:lnTo>
                  <a:pt x="1229397" y="804698"/>
                </a:lnTo>
                <a:lnTo>
                  <a:pt x="1231928" y="808813"/>
                </a:lnTo>
                <a:lnTo>
                  <a:pt x="1233510" y="813562"/>
                </a:lnTo>
                <a:lnTo>
                  <a:pt x="1235092" y="818311"/>
                </a:lnTo>
                <a:lnTo>
                  <a:pt x="1236674" y="823060"/>
                </a:lnTo>
                <a:lnTo>
                  <a:pt x="1237307" y="827808"/>
                </a:lnTo>
                <a:lnTo>
                  <a:pt x="1238573" y="832874"/>
                </a:lnTo>
                <a:lnTo>
                  <a:pt x="1238889" y="837939"/>
                </a:lnTo>
                <a:lnTo>
                  <a:pt x="1239205" y="843004"/>
                </a:lnTo>
                <a:lnTo>
                  <a:pt x="1239838" y="848070"/>
                </a:lnTo>
                <a:lnTo>
                  <a:pt x="1239838" y="1187450"/>
                </a:lnTo>
                <a:lnTo>
                  <a:pt x="968375" y="1187450"/>
                </a:lnTo>
                <a:lnTo>
                  <a:pt x="968375" y="848070"/>
                </a:lnTo>
                <a:lnTo>
                  <a:pt x="968375" y="843004"/>
                </a:lnTo>
                <a:lnTo>
                  <a:pt x="968692" y="837939"/>
                </a:lnTo>
                <a:lnTo>
                  <a:pt x="969324" y="832874"/>
                </a:lnTo>
                <a:lnTo>
                  <a:pt x="970274" y="827808"/>
                </a:lnTo>
                <a:lnTo>
                  <a:pt x="971539" y="823060"/>
                </a:lnTo>
                <a:lnTo>
                  <a:pt x="972488" y="818311"/>
                </a:lnTo>
                <a:lnTo>
                  <a:pt x="974070" y="813562"/>
                </a:lnTo>
                <a:lnTo>
                  <a:pt x="976285" y="808813"/>
                </a:lnTo>
                <a:lnTo>
                  <a:pt x="978183" y="804698"/>
                </a:lnTo>
                <a:lnTo>
                  <a:pt x="980082" y="800265"/>
                </a:lnTo>
                <a:lnTo>
                  <a:pt x="985144" y="792034"/>
                </a:lnTo>
                <a:lnTo>
                  <a:pt x="991155" y="784119"/>
                </a:lnTo>
                <a:lnTo>
                  <a:pt x="997800" y="777155"/>
                </a:lnTo>
                <a:lnTo>
                  <a:pt x="1004760" y="770506"/>
                </a:lnTo>
                <a:lnTo>
                  <a:pt x="1012354" y="765124"/>
                </a:lnTo>
                <a:lnTo>
                  <a:pt x="1020580" y="759742"/>
                </a:lnTo>
                <a:lnTo>
                  <a:pt x="1025326" y="757526"/>
                </a:lnTo>
                <a:lnTo>
                  <a:pt x="1029439" y="755627"/>
                </a:lnTo>
                <a:lnTo>
                  <a:pt x="1033868" y="753727"/>
                </a:lnTo>
                <a:lnTo>
                  <a:pt x="1038614" y="752144"/>
                </a:lnTo>
                <a:lnTo>
                  <a:pt x="1043676" y="750878"/>
                </a:lnTo>
                <a:lnTo>
                  <a:pt x="1048422" y="749612"/>
                </a:lnTo>
                <a:lnTo>
                  <a:pt x="1053168" y="748978"/>
                </a:lnTo>
                <a:lnTo>
                  <a:pt x="1058230" y="748029"/>
                </a:lnTo>
                <a:lnTo>
                  <a:pt x="1063292" y="747712"/>
                </a:lnTo>
                <a:close/>
                <a:moveTo>
                  <a:pt x="589184" y="747712"/>
                </a:moveTo>
                <a:lnTo>
                  <a:pt x="594594" y="747712"/>
                </a:lnTo>
                <a:lnTo>
                  <a:pt x="665562" y="747712"/>
                </a:lnTo>
                <a:lnTo>
                  <a:pt x="670972" y="747712"/>
                </a:lnTo>
                <a:lnTo>
                  <a:pt x="676064" y="748029"/>
                </a:lnTo>
                <a:lnTo>
                  <a:pt x="681156" y="748978"/>
                </a:lnTo>
                <a:lnTo>
                  <a:pt x="686247" y="749612"/>
                </a:lnTo>
                <a:lnTo>
                  <a:pt x="691021" y="750878"/>
                </a:lnTo>
                <a:lnTo>
                  <a:pt x="695795" y="752144"/>
                </a:lnTo>
                <a:lnTo>
                  <a:pt x="700568" y="753727"/>
                </a:lnTo>
                <a:lnTo>
                  <a:pt x="705024" y="755627"/>
                </a:lnTo>
                <a:lnTo>
                  <a:pt x="709479" y="757526"/>
                </a:lnTo>
                <a:lnTo>
                  <a:pt x="713934" y="759742"/>
                </a:lnTo>
                <a:lnTo>
                  <a:pt x="722209" y="765124"/>
                </a:lnTo>
                <a:lnTo>
                  <a:pt x="729846" y="770506"/>
                </a:lnTo>
                <a:lnTo>
                  <a:pt x="737166" y="777155"/>
                </a:lnTo>
                <a:lnTo>
                  <a:pt x="743849" y="784119"/>
                </a:lnTo>
                <a:lnTo>
                  <a:pt x="749259" y="792034"/>
                </a:lnTo>
                <a:lnTo>
                  <a:pt x="754351" y="800265"/>
                </a:lnTo>
                <a:lnTo>
                  <a:pt x="756897" y="804698"/>
                </a:lnTo>
                <a:lnTo>
                  <a:pt x="758806" y="808813"/>
                </a:lnTo>
                <a:lnTo>
                  <a:pt x="760716" y="813562"/>
                </a:lnTo>
                <a:lnTo>
                  <a:pt x="762307" y="818311"/>
                </a:lnTo>
                <a:lnTo>
                  <a:pt x="763580" y="823060"/>
                </a:lnTo>
                <a:lnTo>
                  <a:pt x="764853" y="827808"/>
                </a:lnTo>
                <a:lnTo>
                  <a:pt x="765489" y="832874"/>
                </a:lnTo>
                <a:lnTo>
                  <a:pt x="766444" y="837939"/>
                </a:lnTo>
                <a:lnTo>
                  <a:pt x="766762" y="843004"/>
                </a:lnTo>
                <a:lnTo>
                  <a:pt x="766762" y="848070"/>
                </a:lnTo>
                <a:lnTo>
                  <a:pt x="766762" y="1187450"/>
                </a:lnTo>
                <a:lnTo>
                  <a:pt x="493712" y="1187450"/>
                </a:lnTo>
                <a:lnTo>
                  <a:pt x="493712" y="848070"/>
                </a:lnTo>
                <a:lnTo>
                  <a:pt x="493712" y="843004"/>
                </a:lnTo>
                <a:lnTo>
                  <a:pt x="494030" y="837939"/>
                </a:lnTo>
                <a:lnTo>
                  <a:pt x="494985" y="832874"/>
                </a:lnTo>
                <a:lnTo>
                  <a:pt x="495622" y="827808"/>
                </a:lnTo>
                <a:lnTo>
                  <a:pt x="496895" y="823060"/>
                </a:lnTo>
                <a:lnTo>
                  <a:pt x="498168" y="818311"/>
                </a:lnTo>
                <a:lnTo>
                  <a:pt x="499759" y="813562"/>
                </a:lnTo>
                <a:lnTo>
                  <a:pt x="501668" y="808813"/>
                </a:lnTo>
                <a:lnTo>
                  <a:pt x="503578" y="804698"/>
                </a:lnTo>
                <a:lnTo>
                  <a:pt x="505805" y="800265"/>
                </a:lnTo>
                <a:lnTo>
                  <a:pt x="510579" y="792034"/>
                </a:lnTo>
                <a:lnTo>
                  <a:pt x="516626" y="784119"/>
                </a:lnTo>
                <a:lnTo>
                  <a:pt x="523309" y="777155"/>
                </a:lnTo>
                <a:lnTo>
                  <a:pt x="530310" y="770506"/>
                </a:lnTo>
                <a:lnTo>
                  <a:pt x="538266" y="765124"/>
                </a:lnTo>
                <a:lnTo>
                  <a:pt x="546540" y="759742"/>
                </a:lnTo>
                <a:lnTo>
                  <a:pt x="550995" y="757526"/>
                </a:lnTo>
                <a:lnTo>
                  <a:pt x="555133" y="755627"/>
                </a:lnTo>
                <a:lnTo>
                  <a:pt x="559906" y="753727"/>
                </a:lnTo>
                <a:lnTo>
                  <a:pt x="564680" y="752144"/>
                </a:lnTo>
                <a:lnTo>
                  <a:pt x="569453" y="750878"/>
                </a:lnTo>
                <a:lnTo>
                  <a:pt x="574227" y="749612"/>
                </a:lnTo>
                <a:lnTo>
                  <a:pt x="579319" y="748978"/>
                </a:lnTo>
                <a:lnTo>
                  <a:pt x="584092" y="748029"/>
                </a:lnTo>
                <a:lnTo>
                  <a:pt x="589184" y="747712"/>
                </a:lnTo>
                <a:close/>
                <a:moveTo>
                  <a:pt x="299952" y="654148"/>
                </a:moveTo>
                <a:lnTo>
                  <a:pt x="299952" y="1971969"/>
                </a:lnTo>
                <a:lnTo>
                  <a:pt x="942387" y="1971969"/>
                </a:lnTo>
                <a:lnTo>
                  <a:pt x="942387" y="1559793"/>
                </a:lnTo>
                <a:lnTo>
                  <a:pt x="942704" y="1554712"/>
                </a:lnTo>
                <a:lnTo>
                  <a:pt x="943339" y="1549631"/>
                </a:lnTo>
                <a:lnTo>
                  <a:pt x="943657" y="1544550"/>
                </a:lnTo>
                <a:lnTo>
                  <a:pt x="944926" y="1539787"/>
                </a:lnTo>
                <a:lnTo>
                  <a:pt x="945561" y="1534706"/>
                </a:lnTo>
                <a:lnTo>
                  <a:pt x="947148" y="1529943"/>
                </a:lnTo>
                <a:lnTo>
                  <a:pt x="948735" y="1525180"/>
                </a:lnTo>
                <a:lnTo>
                  <a:pt x="950322" y="1520417"/>
                </a:lnTo>
                <a:lnTo>
                  <a:pt x="952544" y="1516289"/>
                </a:lnTo>
                <a:lnTo>
                  <a:pt x="954766" y="1511843"/>
                </a:lnTo>
                <a:lnTo>
                  <a:pt x="959844" y="1503587"/>
                </a:lnTo>
                <a:lnTo>
                  <a:pt x="965558" y="1495648"/>
                </a:lnTo>
                <a:lnTo>
                  <a:pt x="971906" y="1488662"/>
                </a:lnTo>
                <a:lnTo>
                  <a:pt x="979524" y="1481993"/>
                </a:lnTo>
                <a:lnTo>
                  <a:pt x="986824" y="1476595"/>
                </a:lnTo>
                <a:lnTo>
                  <a:pt x="995077" y="1471197"/>
                </a:lnTo>
                <a:lnTo>
                  <a:pt x="999521" y="1468974"/>
                </a:lnTo>
                <a:lnTo>
                  <a:pt x="1004282" y="1467069"/>
                </a:lnTo>
                <a:lnTo>
                  <a:pt x="1008408" y="1465481"/>
                </a:lnTo>
                <a:lnTo>
                  <a:pt x="1013169" y="1463576"/>
                </a:lnTo>
                <a:lnTo>
                  <a:pt x="1017930" y="1462305"/>
                </a:lnTo>
                <a:lnTo>
                  <a:pt x="1023009" y="1461035"/>
                </a:lnTo>
                <a:lnTo>
                  <a:pt x="1028087" y="1460400"/>
                </a:lnTo>
                <a:lnTo>
                  <a:pt x="1032848" y="1459448"/>
                </a:lnTo>
                <a:lnTo>
                  <a:pt x="1037927" y="1459130"/>
                </a:lnTo>
                <a:lnTo>
                  <a:pt x="1043640" y="1459130"/>
                </a:lnTo>
                <a:lnTo>
                  <a:pt x="1164890" y="1459130"/>
                </a:lnTo>
                <a:lnTo>
                  <a:pt x="1169969" y="1459130"/>
                </a:lnTo>
                <a:lnTo>
                  <a:pt x="1175048" y="1459448"/>
                </a:lnTo>
                <a:lnTo>
                  <a:pt x="1180126" y="1460400"/>
                </a:lnTo>
                <a:lnTo>
                  <a:pt x="1185205" y="1461035"/>
                </a:lnTo>
                <a:lnTo>
                  <a:pt x="1189966" y="1462305"/>
                </a:lnTo>
                <a:lnTo>
                  <a:pt x="1194727" y="1463576"/>
                </a:lnTo>
                <a:lnTo>
                  <a:pt x="1199488" y="1465481"/>
                </a:lnTo>
                <a:lnTo>
                  <a:pt x="1204249" y="1467069"/>
                </a:lnTo>
                <a:lnTo>
                  <a:pt x="1208375" y="1468974"/>
                </a:lnTo>
                <a:lnTo>
                  <a:pt x="1212819" y="1471197"/>
                </a:lnTo>
                <a:lnTo>
                  <a:pt x="1221072" y="1476595"/>
                </a:lnTo>
                <a:lnTo>
                  <a:pt x="1229007" y="1481993"/>
                </a:lnTo>
                <a:lnTo>
                  <a:pt x="1235990" y="1488662"/>
                </a:lnTo>
                <a:lnTo>
                  <a:pt x="1242338" y="1495648"/>
                </a:lnTo>
                <a:lnTo>
                  <a:pt x="1248052" y="1503587"/>
                </a:lnTo>
                <a:lnTo>
                  <a:pt x="1253448" y="1511843"/>
                </a:lnTo>
                <a:lnTo>
                  <a:pt x="1255669" y="1516289"/>
                </a:lnTo>
                <a:lnTo>
                  <a:pt x="1257574" y="1520417"/>
                </a:lnTo>
                <a:lnTo>
                  <a:pt x="1259161" y="1525180"/>
                </a:lnTo>
                <a:lnTo>
                  <a:pt x="1260748" y="1529943"/>
                </a:lnTo>
                <a:lnTo>
                  <a:pt x="1262335" y="1534706"/>
                </a:lnTo>
                <a:lnTo>
                  <a:pt x="1263605" y="1539787"/>
                </a:lnTo>
                <a:lnTo>
                  <a:pt x="1264239" y="1544550"/>
                </a:lnTo>
                <a:lnTo>
                  <a:pt x="1265192" y="1549631"/>
                </a:lnTo>
                <a:lnTo>
                  <a:pt x="1265509" y="1554712"/>
                </a:lnTo>
                <a:lnTo>
                  <a:pt x="1265509" y="1559793"/>
                </a:lnTo>
                <a:lnTo>
                  <a:pt x="1265509" y="1971969"/>
                </a:lnTo>
                <a:lnTo>
                  <a:pt x="1908579" y="1971969"/>
                </a:lnTo>
                <a:lnTo>
                  <a:pt x="1908579" y="654148"/>
                </a:lnTo>
                <a:lnTo>
                  <a:pt x="1104265" y="654148"/>
                </a:lnTo>
                <a:lnTo>
                  <a:pt x="299952" y="654148"/>
                </a:lnTo>
                <a:close/>
                <a:moveTo>
                  <a:pt x="182510" y="0"/>
                </a:moveTo>
                <a:lnTo>
                  <a:pt x="1104265" y="0"/>
                </a:lnTo>
                <a:lnTo>
                  <a:pt x="2025385" y="0"/>
                </a:lnTo>
                <a:lnTo>
                  <a:pt x="2208213" y="654148"/>
                </a:lnTo>
                <a:lnTo>
                  <a:pt x="2009198" y="654148"/>
                </a:lnTo>
                <a:lnTo>
                  <a:pt x="2009198" y="1971969"/>
                </a:lnTo>
                <a:lnTo>
                  <a:pt x="2039986" y="1971969"/>
                </a:lnTo>
                <a:lnTo>
                  <a:pt x="2039986" y="2130425"/>
                </a:lnTo>
                <a:lnTo>
                  <a:pt x="167909" y="2130425"/>
                </a:lnTo>
                <a:lnTo>
                  <a:pt x="167909" y="1971969"/>
                </a:lnTo>
                <a:lnTo>
                  <a:pt x="199016" y="1971969"/>
                </a:lnTo>
                <a:lnTo>
                  <a:pt x="199016" y="654148"/>
                </a:lnTo>
                <a:lnTo>
                  <a:pt x="0" y="654148"/>
                </a:lnTo>
                <a:lnTo>
                  <a:pt x="182510" y="0"/>
                </a:lnTo>
                <a:close/>
              </a:path>
            </a:pathLst>
          </a:custGeom>
          <a:solidFill>
            <a:srgbClr val="023D7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合作"/>
          <p:cNvSpPr/>
          <p:nvPr/>
        </p:nvSpPr>
        <p:spPr bwMode="auto">
          <a:xfrm>
            <a:off x="9774555" y="3140075"/>
            <a:ext cx="611505" cy="96329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rgbClr val="023D7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图表"/>
          <p:cNvSpPr/>
          <p:nvPr/>
        </p:nvSpPr>
        <p:spPr bwMode="auto">
          <a:xfrm>
            <a:off x="5979160" y="2097405"/>
            <a:ext cx="565785" cy="44386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椭圆 14"/>
          <p:cNvSpPr/>
          <p:nvPr/>
        </p:nvSpPr>
        <p:spPr>
          <a:xfrm>
            <a:off x="1179830"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6" name="椭圆 15"/>
          <p:cNvSpPr/>
          <p:nvPr/>
        </p:nvSpPr>
        <p:spPr>
          <a:xfrm>
            <a:off x="2113280"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23D75"/>
                </a:solidFill>
                <a:latin typeface="微软雅黑" panose="020B0503020204020204" pitchFamily="34" charset="-122"/>
                <a:ea typeface="微软雅黑" panose="020B0503020204020204" pitchFamily="34" charset="-122"/>
              </a:rPr>
              <a:t>票</a:t>
            </a:r>
            <a:endParaRPr lang="zh-CN" altLang="en-US" sz="2000" b="1">
              <a:solidFill>
                <a:srgbClr val="023D75"/>
              </a:solidFill>
              <a:latin typeface="微软雅黑" panose="020B0503020204020204" pitchFamily="34" charset="-122"/>
              <a:ea typeface="微软雅黑" panose="020B0503020204020204" pitchFamily="34" charset="-122"/>
            </a:endParaRPr>
          </a:p>
        </p:txBody>
      </p:sp>
      <p:sp>
        <p:nvSpPr>
          <p:cNvPr id="17" name="椭圆 16"/>
          <p:cNvSpPr/>
          <p:nvPr/>
        </p:nvSpPr>
        <p:spPr>
          <a:xfrm>
            <a:off x="3865880"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8" name="椭圆 17"/>
          <p:cNvSpPr/>
          <p:nvPr/>
        </p:nvSpPr>
        <p:spPr>
          <a:xfrm>
            <a:off x="5525770"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9" name="椭圆 18"/>
          <p:cNvSpPr/>
          <p:nvPr/>
        </p:nvSpPr>
        <p:spPr>
          <a:xfrm>
            <a:off x="7447915"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 name="椭圆 19"/>
          <p:cNvSpPr/>
          <p:nvPr/>
        </p:nvSpPr>
        <p:spPr>
          <a:xfrm>
            <a:off x="9159875"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1" name="椭圆 20"/>
          <p:cNvSpPr/>
          <p:nvPr/>
        </p:nvSpPr>
        <p:spPr>
          <a:xfrm>
            <a:off x="10078085" y="5492750"/>
            <a:ext cx="918210" cy="918210"/>
          </a:xfrm>
          <a:prstGeom prst="ellipse">
            <a:avLst/>
          </a:prstGeom>
          <a:solidFill>
            <a:schemeClr val="bg1"/>
          </a:solidFill>
          <a:ln w="12700"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23D75"/>
                </a:solidFill>
                <a:latin typeface="微软雅黑" panose="020B0503020204020204" pitchFamily="34" charset="-122"/>
                <a:ea typeface="微软雅黑" panose="020B0503020204020204" pitchFamily="34" charset="-122"/>
              </a:rPr>
              <a:t>票据</a:t>
            </a:r>
            <a:endParaRPr lang="zh-CN" altLang="en-US" b="1">
              <a:solidFill>
                <a:srgbClr val="023D75"/>
              </a:solidFill>
              <a:latin typeface="微软雅黑" panose="020B0503020204020204" pitchFamily="34" charset="-122"/>
              <a:ea typeface="微软雅黑" panose="020B0503020204020204" pitchFamily="34" charset="-122"/>
            </a:endParaRPr>
          </a:p>
        </p:txBody>
      </p:sp>
      <p:sp>
        <p:nvSpPr>
          <p:cNvPr id="22" name="刷新箭头"/>
          <p:cNvSpPr/>
          <p:nvPr/>
        </p:nvSpPr>
        <p:spPr bwMode="auto">
          <a:xfrm>
            <a:off x="1332865" y="5676900"/>
            <a:ext cx="612140" cy="550545"/>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71" name="人民币"/>
          <p:cNvSpPr/>
          <p:nvPr/>
        </p:nvSpPr>
        <p:spPr>
          <a:xfrm>
            <a:off x="1559560" y="5860415"/>
            <a:ext cx="168275" cy="229235"/>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纸张"/>
          <p:cNvSpPr/>
          <p:nvPr/>
        </p:nvSpPr>
        <p:spPr bwMode="auto">
          <a:xfrm>
            <a:off x="2370455" y="5707380"/>
            <a:ext cx="458470" cy="504825"/>
          </a:xfrm>
          <a:custGeom>
            <a:avLst/>
            <a:gdLst>
              <a:gd name="T0" fmla="*/ 776575 w 501"/>
              <a:gd name="T1" fmla="*/ 0 h 619"/>
              <a:gd name="T2" fmla="*/ 776575 w 501"/>
              <a:gd name="T3" fmla="*/ 0 h 619"/>
              <a:gd name="T4" fmla="*/ 679778 w 501"/>
              <a:gd name="T5" fmla="*/ 0 h 619"/>
              <a:gd name="T6" fmla="*/ 160595 w 501"/>
              <a:gd name="T7" fmla="*/ 0 h 619"/>
              <a:gd name="T8" fmla="*/ 0 w 501"/>
              <a:gd name="T9" fmla="*/ 215233 h 619"/>
              <a:gd name="T10" fmla="*/ 0 w 501"/>
              <a:gd name="T11" fmla="*/ 1585164 h 619"/>
              <a:gd name="T12" fmla="*/ 160595 w 501"/>
              <a:gd name="T13" fmla="*/ 1797488 h 619"/>
              <a:gd name="T14" fmla="*/ 939369 w 501"/>
              <a:gd name="T15" fmla="*/ 1797488 h 619"/>
              <a:gd name="T16" fmla="*/ 1099964 w 501"/>
              <a:gd name="T17" fmla="*/ 1585164 h 619"/>
              <a:gd name="T18" fmla="*/ 1099964 w 501"/>
              <a:gd name="T19" fmla="*/ 558443 h 619"/>
              <a:gd name="T20" fmla="*/ 1099964 w 501"/>
              <a:gd name="T21" fmla="*/ 427558 h 619"/>
              <a:gd name="T22" fmla="*/ 776575 w 501"/>
              <a:gd name="T23" fmla="*/ 0 h 619"/>
              <a:gd name="T24" fmla="*/ 1036166 w 501"/>
              <a:gd name="T25" fmla="*/ 1585164 h 619"/>
              <a:gd name="T26" fmla="*/ 1036166 w 501"/>
              <a:gd name="T27" fmla="*/ 1585164 h 619"/>
              <a:gd name="T28" fmla="*/ 939369 w 501"/>
              <a:gd name="T29" fmla="*/ 1713140 h 619"/>
              <a:gd name="T30" fmla="*/ 160595 w 501"/>
              <a:gd name="T31" fmla="*/ 1713140 h 619"/>
              <a:gd name="T32" fmla="*/ 63798 w 501"/>
              <a:gd name="T33" fmla="*/ 1585164 h 619"/>
              <a:gd name="T34" fmla="*/ 63798 w 501"/>
              <a:gd name="T35" fmla="*/ 215233 h 619"/>
              <a:gd name="T36" fmla="*/ 160595 w 501"/>
              <a:gd name="T37" fmla="*/ 84348 h 619"/>
              <a:gd name="T38" fmla="*/ 679778 w 501"/>
              <a:gd name="T39" fmla="*/ 84348 h 619"/>
              <a:gd name="T40" fmla="*/ 679778 w 501"/>
              <a:gd name="T41" fmla="*/ 343210 h 619"/>
              <a:gd name="T42" fmla="*/ 840373 w 501"/>
              <a:gd name="T43" fmla="*/ 558443 h 619"/>
              <a:gd name="T44" fmla="*/ 1036166 w 501"/>
              <a:gd name="T45" fmla="*/ 558443 h 619"/>
              <a:gd name="T46" fmla="*/ 1036166 w 501"/>
              <a:gd name="T47" fmla="*/ 1585164 h 619"/>
              <a:gd name="T48" fmla="*/ 840373 w 501"/>
              <a:gd name="T49" fmla="*/ 427558 h 619"/>
              <a:gd name="T50" fmla="*/ 840373 w 501"/>
              <a:gd name="T51" fmla="*/ 427558 h 619"/>
              <a:gd name="T52" fmla="*/ 776575 w 501"/>
              <a:gd name="T53" fmla="*/ 343210 h 619"/>
              <a:gd name="T54" fmla="*/ 776575 w 501"/>
              <a:gd name="T55" fmla="*/ 84348 h 619"/>
              <a:gd name="T56" fmla="*/ 1036166 w 501"/>
              <a:gd name="T57" fmla="*/ 427558 h 619"/>
              <a:gd name="T58" fmla="*/ 840373 w 501"/>
              <a:gd name="T59" fmla="*/ 427558 h 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1" h="619">
                <a:moveTo>
                  <a:pt x="353" y="0"/>
                </a:moveTo>
                <a:lnTo>
                  <a:pt x="353" y="0"/>
                </a:lnTo>
                <a:cubicBezTo>
                  <a:pt x="339" y="0"/>
                  <a:pt x="339"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92"/>
                  <a:pt x="500" y="192"/>
                  <a:pt x="500" y="192"/>
                </a:cubicBezTo>
                <a:cubicBezTo>
                  <a:pt x="500" y="192"/>
                  <a:pt x="500" y="17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9"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023D75"/>
              </a:solidFill>
            </a:endParaRPr>
          </a:p>
        </p:txBody>
      </p:sp>
      <p:sp>
        <p:nvSpPr>
          <p:cNvPr id="24" name="盾牌"/>
          <p:cNvSpPr/>
          <p:nvPr/>
        </p:nvSpPr>
        <p:spPr bwMode="auto">
          <a:xfrm>
            <a:off x="4110990" y="5707380"/>
            <a:ext cx="428625" cy="520065"/>
          </a:xfrm>
          <a:custGeom>
            <a:avLst/>
            <a:gdLst>
              <a:gd name="T0" fmla="*/ 89364 w 4002"/>
              <a:gd name="T1" fmla="*/ 167384 h 4410"/>
              <a:gd name="T2" fmla="*/ 195866 w 4002"/>
              <a:gd name="T3" fmla="*/ 137990 h 4410"/>
              <a:gd name="T4" fmla="*/ 270948 w 4002"/>
              <a:gd name="T5" fmla="*/ 47357 h 4410"/>
              <a:gd name="T6" fmla="*/ 293391 w 4002"/>
              <a:gd name="T7" fmla="*/ 0 h 4410"/>
              <a:gd name="T8" fmla="*/ 345214 w 4002"/>
              <a:gd name="T9" fmla="*/ 0 h 4410"/>
              <a:gd name="T10" fmla="*/ 1287820 w 4002"/>
              <a:gd name="T11" fmla="*/ 0 h 4410"/>
              <a:gd name="T12" fmla="*/ 1339643 w 4002"/>
              <a:gd name="T13" fmla="*/ 0 h 4410"/>
              <a:gd name="T14" fmla="*/ 1362086 w 4002"/>
              <a:gd name="T15" fmla="*/ 47357 h 4410"/>
              <a:gd name="T16" fmla="*/ 1437168 w 4002"/>
              <a:gd name="T17" fmla="*/ 137990 h 4410"/>
              <a:gd name="T18" fmla="*/ 1543670 w 4002"/>
              <a:gd name="T19" fmla="*/ 167384 h 4410"/>
              <a:gd name="T20" fmla="*/ 1622017 w 4002"/>
              <a:gd name="T21" fmla="*/ 169017 h 4410"/>
              <a:gd name="T22" fmla="*/ 1623649 w 4002"/>
              <a:gd name="T23" fmla="*/ 247810 h 4410"/>
              <a:gd name="T24" fmla="*/ 1433087 w 4002"/>
              <a:gd name="T25" fmla="*/ 1303144 h 4410"/>
              <a:gd name="T26" fmla="*/ 839776 w 4002"/>
              <a:gd name="T27" fmla="*/ 1793865 h 4410"/>
              <a:gd name="T28" fmla="*/ 816517 w 4002"/>
              <a:gd name="T29" fmla="*/ 1800397 h 4410"/>
              <a:gd name="T30" fmla="*/ 792850 w 4002"/>
              <a:gd name="T31" fmla="*/ 1793865 h 4410"/>
              <a:gd name="T32" fmla="*/ 199947 w 4002"/>
              <a:gd name="T33" fmla="*/ 1303144 h 4410"/>
              <a:gd name="T34" fmla="*/ 9385 w 4002"/>
              <a:gd name="T35" fmla="*/ 247810 h 4410"/>
              <a:gd name="T36" fmla="*/ 11017 w 4002"/>
              <a:gd name="T37" fmla="*/ 169017 h 4410"/>
              <a:gd name="T38" fmla="*/ 89364 w 4002"/>
              <a:gd name="T39" fmla="*/ 167384 h 4410"/>
              <a:gd name="T40" fmla="*/ 822638 w 4002"/>
              <a:gd name="T41" fmla="*/ 1486450 h 4410"/>
              <a:gd name="T42" fmla="*/ 776528 w 4002"/>
              <a:gd name="T43" fmla="*/ 1532175 h 4410"/>
              <a:gd name="T44" fmla="*/ 822638 w 4002"/>
              <a:gd name="T45" fmla="*/ 1577899 h 4410"/>
              <a:gd name="T46" fmla="*/ 868340 w 4002"/>
              <a:gd name="T47" fmla="*/ 1532175 h 4410"/>
              <a:gd name="T48" fmla="*/ 822638 w 4002"/>
              <a:gd name="T49" fmla="*/ 1486450 h 4410"/>
              <a:gd name="T50" fmla="*/ 1252727 w 4002"/>
              <a:gd name="T51" fmla="*/ 275979 h 4410"/>
              <a:gd name="T52" fmla="*/ 1206617 w 4002"/>
              <a:gd name="T53" fmla="*/ 321704 h 4410"/>
              <a:gd name="T54" fmla="*/ 1252727 w 4002"/>
              <a:gd name="T55" fmla="*/ 367428 h 4410"/>
              <a:gd name="T56" fmla="*/ 1298429 w 4002"/>
              <a:gd name="T57" fmla="*/ 321704 h 4410"/>
              <a:gd name="T58" fmla="*/ 1252727 w 4002"/>
              <a:gd name="T59" fmla="*/ 275979 h 4410"/>
              <a:gd name="T60" fmla="*/ 390916 w 4002"/>
              <a:gd name="T61" fmla="*/ 275979 h 4410"/>
              <a:gd name="T62" fmla="*/ 345214 w 4002"/>
              <a:gd name="T63" fmla="*/ 321704 h 4410"/>
              <a:gd name="T64" fmla="*/ 390916 w 4002"/>
              <a:gd name="T65" fmla="*/ 367428 h 4410"/>
              <a:gd name="T66" fmla="*/ 436618 w 4002"/>
              <a:gd name="T67" fmla="*/ 321704 h 4410"/>
              <a:gd name="T68" fmla="*/ 390916 w 4002"/>
              <a:gd name="T69" fmla="*/ 275979 h 4410"/>
              <a:gd name="T70" fmla="*/ 441107 w 4002"/>
              <a:gd name="T71" fmla="*/ 416827 h 4410"/>
              <a:gd name="T72" fmla="*/ 362352 w 4002"/>
              <a:gd name="T73" fmla="*/ 451120 h 4410"/>
              <a:gd name="T74" fmla="*/ 483953 w 4002"/>
              <a:gd name="T75" fmla="*/ 1136169 h 4410"/>
              <a:gd name="T76" fmla="*/ 816517 w 4002"/>
              <a:gd name="T77" fmla="*/ 1440726 h 4410"/>
              <a:gd name="T78" fmla="*/ 1148673 w 4002"/>
              <a:gd name="T79" fmla="*/ 1136169 h 4410"/>
              <a:gd name="T80" fmla="*/ 1270682 w 4002"/>
              <a:gd name="T81" fmla="*/ 451120 h 4410"/>
              <a:gd name="T82" fmla="*/ 1191927 w 4002"/>
              <a:gd name="T83" fmla="*/ 416827 h 4410"/>
              <a:gd name="T84" fmla="*/ 1114805 w 4002"/>
              <a:gd name="T85" fmla="*/ 331910 h 4410"/>
              <a:gd name="T86" fmla="*/ 518229 w 4002"/>
              <a:gd name="T87" fmla="*/ 331910 h 4410"/>
              <a:gd name="T88" fmla="*/ 441107 w 4002"/>
              <a:gd name="T89" fmla="*/ 416827 h 4410"/>
              <a:gd name="T90" fmla="*/ 477832 w 4002"/>
              <a:gd name="T91" fmla="*/ 539711 h 4410"/>
              <a:gd name="T92" fmla="*/ 686756 w 4002"/>
              <a:gd name="T93" fmla="*/ 1277016 h 4410"/>
              <a:gd name="T94" fmla="*/ 569236 w 4002"/>
              <a:gd name="T95" fmla="*/ 431524 h 4410"/>
              <a:gd name="T96" fmla="*/ 477832 w 4002"/>
              <a:gd name="T97" fmla="*/ 539711 h 4410"/>
              <a:gd name="T98" fmla="*/ 284006 w 4002"/>
              <a:gd name="T99" fmla="*/ 276796 h 4410"/>
              <a:gd name="T100" fmla="*/ 172199 w 4002"/>
              <a:gd name="T101" fmla="*/ 322112 h 4410"/>
              <a:gd name="T102" fmla="*/ 345214 w 4002"/>
              <a:gd name="T103" fmla="*/ 1226801 h 4410"/>
              <a:gd name="T104" fmla="*/ 816517 w 4002"/>
              <a:gd name="T105" fmla="*/ 1628931 h 4410"/>
              <a:gd name="T106" fmla="*/ 1287820 w 4002"/>
              <a:gd name="T107" fmla="*/ 1226801 h 4410"/>
              <a:gd name="T108" fmla="*/ 1460427 w 4002"/>
              <a:gd name="T109" fmla="*/ 322112 h 4410"/>
              <a:gd name="T110" fmla="*/ 1349028 w 4002"/>
              <a:gd name="T111" fmla="*/ 276796 h 4410"/>
              <a:gd name="T112" fmla="*/ 1239261 w 4002"/>
              <a:gd name="T113" fmla="*/ 164526 h 4410"/>
              <a:gd name="T114" fmla="*/ 393773 w 4002"/>
              <a:gd name="T115" fmla="*/ 164526 h 4410"/>
              <a:gd name="T116" fmla="*/ 284006 w 4002"/>
              <a:gd name="T117" fmla="*/ 276796 h 4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02" h="4410">
                <a:moveTo>
                  <a:pt x="219" y="410"/>
                </a:moveTo>
                <a:cubicBezTo>
                  <a:pt x="319" y="407"/>
                  <a:pt x="407" y="385"/>
                  <a:pt x="480" y="338"/>
                </a:cubicBezTo>
                <a:cubicBezTo>
                  <a:pt x="553" y="292"/>
                  <a:pt x="615" y="219"/>
                  <a:pt x="664" y="116"/>
                </a:cubicBezTo>
                <a:cubicBezTo>
                  <a:pt x="719" y="0"/>
                  <a:pt x="719" y="0"/>
                  <a:pt x="719" y="0"/>
                </a:cubicBezTo>
                <a:cubicBezTo>
                  <a:pt x="846" y="0"/>
                  <a:pt x="846" y="0"/>
                  <a:pt x="846" y="0"/>
                </a:cubicBezTo>
                <a:cubicBezTo>
                  <a:pt x="3156" y="0"/>
                  <a:pt x="3156" y="0"/>
                  <a:pt x="3156" y="0"/>
                </a:cubicBezTo>
                <a:cubicBezTo>
                  <a:pt x="3283" y="0"/>
                  <a:pt x="3283" y="0"/>
                  <a:pt x="3283" y="0"/>
                </a:cubicBezTo>
                <a:cubicBezTo>
                  <a:pt x="3338" y="116"/>
                  <a:pt x="3338" y="116"/>
                  <a:pt x="3338" y="116"/>
                </a:cubicBezTo>
                <a:cubicBezTo>
                  <a:pt x="3387" y="219"/>
                  <a:pt x="3449" y="292"/>
                  <a:pt x="3522" y="338"/>
                </a:cubicBezTo>
                <a:cubicBezTo>
                  <a:pt x="3595" y="385"/>
                  <a:pt x="3683" y="407"/>
                  <a:pt x="3783" y="410"/>
                </a:cubicBezTo>
                <a:cubicBezTo>
                  <a:pt x="3975" y="414"/>
                  <a:pt x="3975" y="414"/>
                  <a:pt x="3975" y="414"/>
                </a:cubicBezTo>
                <a:cubicBezTo>
                  <a:pt x="3979" y="607"/>
                  <a:pt x="3979" y="607"/>
                  <a:pt x="3979" y="607"/>
                </a:cubicBezTo>
                <a:cubicBezTo>
                  <a:pt x="4002" y="1738"/>
                  <a:pt x="3835" y="2582"/>
                  <a:pt x="3512" y="3192"/>
                </a:cubicBezTo>
                <a:cubicBezTo>
                  <a:pt x="3177" y="3825"/>
                  <a:pt x="2680" y="4207"/>
                  <a:pt x="2058" y="4394"/>
                </a:cubicBezTo>
                <a:cubicBezTo>
                  <a:pt x="2001" y="4410"/>
                  <a:pt x="2001" y="4410"/>
                  <a:pt x="2001" y="4410"/>
                </a:cubicBezTo>
                <a:cubicBezTo>
                  <a:pt x="1943" y="4394"/>
                  <a:pt x="1943" y="4394"/>
                  <a:pt x="1943" y="4394"/>
                </a:cubicBezTo>
                <a:cubicBezTo>
                  <a:pt x="1322" y="4207"/>
                  <a:pt x="825" y="3825"/>
                  <a:pt x="490" y="3192"/>
                </a:cubicBezTo>
                <a:cubicBezTo>
                  <a:pt x="167" y="2582"/>
                  <a:pt x="0" y="1738"/>
                  <a:pt x="23" y="607"/>
                </a:cubicBezTo>
                <a:cubicBezTo>
                  <a:pt x="27" y="414"/>
                  <a:pt x="27" y="414"/>
                  <a:pt x="27" y="414"/>
                </a:cubicBezTo>
                <a:cubicBezTo>
                  <a:pt x="219" y="410"/>
                  <a:pt x="219" y="410"/>
                  <a:pt x="219" y="410"/>
                </a:cubicBezTo>
                <a:close/>
                <a:moveTo>
                  <a:pt x="2016" y="3641"/>
                </a:moveTo>
                <a:cubicBezTo>
                  <a:pt x="1954" y="3641"/>
                  <a:pt x="1903" y="3691"/>
                  <a:pt x="1903" y="3753"/>
                </a:cubicBezTo>
                <a:cubicBezTo>
                  <a:pt x="1903" y="3815"/>
                  <a:pt x="1954" y="3865"/>
                  <a:pt x="2016" y="3865"/>
                </a:cubicBezTo>
                <a:cubicBezTo>
                  <a:pt x="2078" y="3865"/>
                  <a:pt x="2128" y="3815"/>
                  <a:pt x="2128" y="3753"/>
                </a:cubicBezTo>
                <a:cubicBezTo>
                  <a:pt x="2128" y="3691"/>
                  <a:pt x="2078" y="3641"/>
                  <a:pt x="2016" y="3641"/>
                </a:cubicBezTo>
                <a:close/>
                <a:moveTo>
                  <a:pt x="3070" y="676"/>
                </a:moveTo>
                <a:cubicBezTo>
                  <a:pt x="3008" y="676"/>
                  <a:pt x="2957" y="726"/>
                  <a:pt x="2957" y="788"/>
                </a:cubicBezTo>
                <a:cubicBezTo>
                  <a:pt x="2957" y="850"/>
                  <a:pt x="3008" y="900"/>
                  <a:pt x="3070" y="900"/>
                </a:cubicBezTo>
                <a:cubicBezTo>
                  <a:pt x="3131" y="900"/>
                  <a:pt x="3182" y="850"/>
                  <a:pt x="3182" y="788"/>
                </a:cubicBezTo>
                <a:cubicBezTo>
                  <a:pt x="3182" y="726"/>
                  <a:pt x="3131" y="676"/>
                  <a:pt x="3070" y="676"/>
                </a:cubicBezTo>
                <a:close/>
                <a:moveTo>
                  <a:pt x="958" y="676"/>
                </a:moveTo>
                <a:cubicBezTo>
                  <a:pt x="896" y="676"/>
                  <a:pt x="846" y="726"/>
                  <a:pt x="846" y="788"/>
                </a:cubicBezTo>
                <a:cubicBezTo>
                  <a:pt x="846" y="850"/>
                  <a:pt x="896" y="900"/>
                  <a:pt x="958" y="900"/>
                </a:cubicBezTo>
                <a:cubicBezTo>
                  <a:pt x="1020" y="900"/>
                  <a:pt x="1070" y="850"/>
                  <a:pt x="1070" y="788"/>
                </a:cubicBezTo>
                <a:cubicBezTo>
                  <a:pt x="1070" y="726"/>
                  <a:pt x="1020" y="676"/>
                  <a:pt x="958" y="676"/>
                </a:cubicBezTo>
                <a:close/>
                <a:moveTo>
                  <a:pt x="1081" y="1021"/>
                </a:moveTo>
                <a:cubicBezTo>
                  <a:pt x="1022" y="1061"/>
                  <a:pt x="957" y="1089"/>
                  <a:pt x="888" y="1105"/>
                </a:cubicBezTo>
                <a:cubicBezTo>
                  <a:pt x="886" y="1840"/>
                  <a:pt x="992" y="2388"/>
                  <a:pt x="1186" y="2783"/>
                </a:cubicBezTo>
                <a:cubicBezTo>
                  <a:pt x="1376" y="3168"/>
                  <a:pt x="1654" y="3406"/>
                  <a:pt x="2001" y="3529"/>
                </a:cubicBezTo>
                <a:cubicBezTo>
                  <a:pt x="2347" y="3406"/>
                  <a:pt x="2625" y="3168"/>
                  <a:pt x="2815" y="2783"/>
                </a:cubicBezTo>
                <a:cubicBezTo>
                  <a:pt x="3010" y="2388"/>
                  <a:pt x="3115" y="1840"/>
                  <a:pt x="3114" y="1105"/>
                </a:cubicBezTo>
                <a:cubicBezTo>
                  <a:pt x="3044" y="1089"/>
                  <a:pt x="2980" y="1061"/>
                  <a:pt x="2921" y="1021"/>
                </a:cubicBezTo>
                <a:cubicBezTo>
                  <a:pt x="2848" y="971"/>
                  <a:pt x="2784" y="902"/>
                  <a:pt x="2732" y="813"/>
                </a:cubicBezTo>
                <a:cubicBezTo>
                  <a:pt x="1270" y="813"/>
                  <a:pt x="1270" y="813"/>
                  <a:pt x="1270" y="813"/>
                </a:cubicBezTo>
                <a:cubicBezTo>
                  <a:pt x="1218" y="902"/>
                  <a:pt x="1155" y="971"/>
                  <a:pt x="1081" y="1021"/>
                </a:cubicBezTo>
                <a:close/>
                <a:moveTo>
                  <a:pt x="1171" y="1322"/>
                </a:moveTo>
                <a:cubicBezTo>
                  <a:pt x="1140" y="2097"/>
                  <a:pt x="1365" y="2652"/>
                  <a:pt x="1683" y="3128"/>
                </a:cubicBezTo>
                <a:cubicBezTo>
                  <a:pt x="1554" y="2475"/>
                  <a:pt x="1455" y="1790"/>
                  <a:pt x="1395" y="1057"/>
                </a:cubicBezTo>
                <a:cubicBezTo>
                  <a:pt x="1321" y="1146"/>
                  <a:pt x="1246" y="1234"/>
                  <a:pt x="1171" y="1322"/>
                </a:cubicBezTo>
                <a:close/>
                <a:moveTo>
                  <a:pt x="696" y="678"/>
                </a:moveTo>
                <a:cubicBezTo>
                  <a:pt x="612" y="731"/>
                  <a:pt x="521" y="767"/>
                  <a:pt x="422" y="789"/>
                </a:cubicBezTo>
                <a:cubicBezTo>
                  <a:pt x="420" y="1760"/>
                  <a:pt x="570" y="2484"/>
                  <a:pt x="846" y="3005"/>
                </a:cubicBezTo>
                <a:cubicBezTo>
                  <a:pt x="1115" y="3514"/>
                  <a:pt x="1509" y="3828"/>
                  <a:pt x="2001" y="3990"/>
                </a:cubicBezTo>
                <a:cubicBezTo>
                  <a:pt x="2493" y="3828"/>
                  <a:pt x="2887" y="3514"/>
                  <a:pt x="3156" y="3005"/>
                </a:cubicBezTo>
                <a:cubicBezTo>
                  <a:pt x="3432" y="2484"/>
                  <a:pt x="3582" y="1760"/>
                  <a:pt x="3579" y="789"/>
                </a:cubicBezTo>
                <a:cubicBezTo>
                  <a:pt x="3481" y="767"/>
                  <a:pt x="3390" y="731"/>
                  <a:pt x="3306" y="678"/>
                </a:cubicBezTo>
                <a:cubicBezTo>
                  <a:pt x="3201" y="612"/>
                  <a:pt x="3111" y="521"/>
                  <a:pt x="3037" y="403"/>
                </a:cubicBezTo>
                <a:cubicBezTo>
                  <a:pt x="965" y="403"/>
                  <a:pt x="965" y="403"/>
                  <a:pt x="965" y="403"/>
                </a:cubicBezTo>
                <a:cubicBezTo>
                  <a:pt x="891" y="521"/>
                  <a:pt x="800" y="612"/>
                  <a:pt x="696" y="678"/>
                </a:cubicBezTo>
                <a:close/>
              </a:path>
            </a:pathLst>
          </a:custGeom>
          <a:solidFill>
            <a:srgbClr val="023D7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5" name="手势"/>
          <p:cNvSpPr/>
          <p:nvPr/>
        </p:nvSpPr>
        <p:spPr bwMode="auto">
          <a:xfrm>
            <a:off x="5732780" y="5707380"/>
            <a:ext cx="504825" cy="45910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rgbClr val="023D75"/>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26" name="仓库"/>
          <p:cNvSpPr/>
          <p:nvPr/>
        </p:nvSpPr>
        <p:spPr bwMode="auto">
          <a:xfrm>
            <a:off x="7570470" y="5737860"/>
            <a:ext cx="673100" cy="459105"/>
          </a:xfrm>
          <a:custGeom>
            <a:avLst/>
            <a:gdLst>
              <a:gd name="T0" fmla="*/ 1404833 w 4333"/>
              <a:gd name="T1" fmla="*/ 1353331 h 3255"/>
              <a:gd name="T2" fmla="*/ 413431 w 4333"/>
              <a:gd name="T3" fmla="*/ 1353331 h 3255"/>
              <a:gd name="T4" fmla="*/ 15789 w 4333"/>
              <a:gd name="T5" fmla="*/ 356315 h 3255"/>
              <a:gd name="T6" fmla="*/ 882539 w 4333"/>
              <a:gd name="T7" fmla="*/ 0 h 3255"/>
              <a:gd name="T8" fmla="*/ 1775051 w 4333"/>
              <a:gd name="T9" fmla="*/ 356315 h 3255"/>
              <a:gd name="T10" fmla="*/ 491546 w 4333"/>
              <a:gd name="T11" fmla="*/ 1346679 h 3255"/>
              <a:gd name="T12" fmla="*/ 491546 w 4333"/>
              <a:gd name="T13" fmla="*/ 1192844 h 3255"/>
              <a:gd name="T14" fmla="*/ 1326718 w 4333"/>
              <a:gd name="T15" fmla="*/ 1134636 h 3255"/>
              <a:gd name="T16" fmla="*/ 491546 w 4333"/>
              <a:gd name="T17" fmla="*/ 767927 h 3255"/>
              <a:gd name="T18" fmla="*/ 1326718 w 4333"/>
              <a:gd name="T19" fmla="*/ 767927 h 3255"/>
              <a:gd name="T20" fmla="*/ 465369 w 4333"/>
              <a:gd name="T21" fmla="*/ 393734 h 3255"/>
              <a:gd name="T22" fmla="*/ 370633 w 4333"/>
              <a:gd name="T23" fmla="*/ 393734 h 3255"/>
              <a:gd name="T24" fmla="*/ 288778 w 4333"/>
              <a:gd name="T25" fmla="*/ 393734 h 3255"/>
              <a:gd name="T26" fmla="*/ 393902 w 4333"/>
              <a:gd name="T27" fmla="*/ 505160 h 3255"/>
              <a:gd name="T28" fmla="*/ 510244 w 4333"/>
              <a:gd name="T29" fmla="*/ 393734 h 3255"/>
              <a:gd name="T30" fmla="*/ 553872 w 4333"/>
              <a:gd name="T31" fmla="*/ 393734 h 3255"/>
              <a:gd name="T32" fmla="*/ 577141 w 4333"/>
              <a:gd name="T33" fmla="*/ 575841 h 3255"/>
              <a:gd name="T34" fmla="*/ 664398 w 4333"/>
              <a:gd name="T35" fmla="*/ 642364 h 3255"/>
              <a:gd name="T36" fmla="*/ 581296 w 4333"/>
              <a:gd name="T37" fmla="*/ 541332 h 3255"/>
              <a:gd name="T38" fmla="*/ 797776 w 4333"/>
              <a:gd name="T39" fmla="*/ 575010 h 3255"/>
              <a:gd name="T40" fmla="*/ 798607 w 4333"/>
              <a:gd name="T41" fmla="*/ 467741 h 3255"/>
              <a:gd name="T42" fmla="*/ 741267 w 4333"/>
              <a:gd name="T43" fmla="*/ 393734 h 3255"/>
              <a:gd name="T44" fmla="*/ 728386 w 4333"/>
              <a:gd name="T45" fmla="*/ 642364 h 3255"/>
              <a:gd name="T46" fmla="*/ 745006 w 4333"/>
              <a:gd name="T47" fmla="*/ 567526 h 3255"/>
              <a:gd name="T48" fmla="*/ 753316 w 4333"/>
              <a:gd name="T49" fmla="*/ 642780 h 3255"/>
              <a:gd name="T50" fmla="*/ 745422 w 4333"/>
              <a:gd name="T51" fmla="*/ 438637 h 3255"/>
              <a:gd name="T52" fmla="*/ 745422 w 4333"/>
              <a:gd name="T53" fmla="*/ 479383 h 3255"/>
              <a:gd name="T54" fmla="*/ 870074 w 4333"/>
              <a:gd name="T55" fmla="*/ 610350 h 3255"/>
              <a:gd name="T56" fmla="*/ 916611 w 4333"/>
              <a:gd name="T57" fmla="*/ 492687 h 3255"/>
              <a:gd name="T58" fmla="*/ 921597 w 4333"/>
              <a:gd name="T59" fmla="*/ 425748 h 3255"/>
              <a:gd name="T60" fmla="*/ 815643 w 4333"/>
              <a:gd name="T61" fmla="*/ 642364 h 3255"/>
              <a:gd name="T62" fmla="*/ 1054975 w 4333"/>
              <a:gd name="T63" fmla="*/ 393734 h 3255"/>
              <a:gd name="T64" fmla="*/ 985170 w 4333"/>
              <a:gd name="T65" fmla="*/ 492687 h 3255"/>
              <a:gd name="T66" fmla="*/ 930738 w 4333"/>
              <a:gd name="T67" fmla="*/ 642364 h 3255"/>
              <a:gd name="T68" fmla="*/ 1000128 w 4333"/>
              <a:gd name="T69" fmla="*/ 523039 h 3255"/>
              <a:gd name="T70" fmla="*/ 1065779 w 4333"/>
              <a:gd name="T71" fmla="*/ 599956 h 3255"/>
              <a:gd name="T72" fmla="*/ 1190015 w 4333"/>
              <a:gd name="T73" fmla="*/ 599540 h 3255"/>
              <a:gd name="T74" fmla="*/ 1065779 w 4333"/>
              <a:gd name="T75" fmla="*/ 439885 h 3255"/>
              <a:gd name="T76" fmla="*/ 1136830 w 4333"/>
              <a:gd name="T77" fmla="*/ 433232 h 3255"/>
              <a:gd name="T78" fmla="*/ 1118964 w 4333"/>
              <a:gd name="T79" fmla="*/ 602451 h 3255"/>
              <a:gd name="T80" fmla="*/ 1201650 w 4333"/>
              <a:gd name="T81" fmla="*/ 393734 h 3255"/>
              <a:gd name="T82" fmla="*/ 1265222 w 4333"/>
              <a:gd name="T83" fmla="*/ 644859 h 3255"/>
              <a:gd name="T84" fmla="*/ 1328795 w 4333"/>
              <a:gd name="T85" fmla="*/ 393734 h 3255"/>
              <a:gd name="T86" fmla="*/ 1265222 w 4333"/>
              <a:gd name="T87" fmla="*/ 609934 h 3255"/>
              <a:gd name="T88" fmla="*/ 1201650 w 4333"/>
              <a:gd name="T89" fmla="*/ 393734 h 3255"/>
              <a:gd name="T90" fmla="*/ 1401509 w 4333"/>
              <a:gd name="T91" fmla="*/ 644859 h 3255"/>
              <a:gd name="T92" fmla="*/ 1455941 w 4333"/>
              <a:gd name="T93" fmla="*/ 533849 h 3255"/>
              <a:gd name="T94" fmla="*/ 1392783 w 4333"/>
              <a:gd name="T95" fmla="*/ 439885 h 3255"/>
              <a:gd name="T96" fmla="*/ 1410650 w 4333"/>
              <a:gd name="T97" fmla="*/ 478551 h 3255"/>
              <a:gd name="T98" fmla="*/ 1403587 w 4333"/>
              <a:gd name="T99" fmla="*/ 391655 h 3255"/>
              <a:gd name="T100" fmla="*/ 1348740 w 4333"/>
              <a:gd name="T101" fmla="*/ 493519 h 3255"/>
              <a:gd name="T102" fmla="*/ 1410235 w 4333"/>
              <a:gd name="T103" fmla="*/ 599956 h 3255"/>
              <a:gd name="T104" fmla="*/ 1389875 w 4333"/>
              <a:gd name="T105" fmla="*/ 542580 h 3255"/>
              <a:gd name="T106" fmla="*/ 1583502 w 4333"/>
              <a:gd name="T107" fmla="*/ 610350 h 3255"/>
              <a:gd name="T108" fmla="*/ 1577685 w 4333"/>
              <a:gd name="T109" fmla="*/ 523039 h 3255"/>
              <a:gd name="T110" fmla="*/ 1531148 w 4333"/>
              <a:gd name="T111" fmla="*/ 425748 h 3255"/>
              <a:gd name="T112" fmla="*/ 1476716 w 4333"/>
              <a:gd name="T113" fmla="*/ 393734 h 3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33" h="3255">
                <a:moveTo>
                  <a:pt x="4079" y="857"/>
                </a:moveTo>
                <a:cubicBezTo>
                  <a:pt x="4079" y="3255"/>
                  <a:pt x="4079" y="3255"/>
                  <a:pt x="4079" y="3255"/>
                </a:cubicBezTo>
                <a:cubicBezTo>
                  <a:pt x="3381" y="3255"/>
                  <a:pt x="3381" y="3255"/>
                  <a:pt x="3381" y="3255"/>
                </a:cubicBezTo>
                <a:cubicBezTo>
                  <a:pt x="3381" y="1711"/>
                  <a:pt x="3381" y="1711"/>
                  <a:pt x="3381" y="1711"/>
                </a:cubicBezTo>
                <a:cubicBezTo>
                  <a:pt x="995" y="1711"/>
                  <a:pt x="995" y="1711"/>
                  <a:pt x="995" y="1711"/>
                </a:cubicBezTo>
                <a:cubicBezTo>
                  <a:pt x="995" y="3255"/>
                  <a:pt x="995" y="3255"/>
                  <a:pt x="995" y="3255"/>
                </a:cubicBezTo>
                <a:cubicBezTo>
                  <a:pt x="304" y="3255"/>
                  <a:pt x="304" y="3255"/>
                  <a:pt x="304" y="3255"/>
                </a:cubicBezTo>
                <a:cubicBezTo>
                  <a:pt x="304" y="857"/>
                  <a:pt x="304" y="857"/>
                  <a:pt x="304" y="857"/>
                </a:cubicBezTo>
                <a:cubicBezTo>
                  <a:pt x="38" y="857"/>
                  <a:pt x="38" y="857"/>
                  <a:pt x="38" y="857"/>
                </a:cubicBezTo>
                <a:cubicBezTo>
                  <a:pt x="0" y="758"/>
                  <a:pt x="0" y="758"/>
                  <a:pt x="0" y="758"/>
                </a:cubicBezTo>
                <a:cubicBezTo>
                  <a:pt x="924" y="429"/>
                  <a:pt x="924" y="429"/>
                  <a:pt x="924" y="429"/>
                </a:cubicBezTo>
                <a:cubicBezTo>
                  <a:pt x="2124" y="0"/>
                  <a:pt x="2124" y="0"/>
                  <a:pt x="2124" y="0"/>
                </a:cubicBezTo>
                <a:cubicBezTo>
                  <a:pt x="3325" y="429"/>
                  <a:pt x="3325" y="429"/>
                  <a:pt x="3325" y="429"/>
                </a:cubicBezTo>
                <a:cubicBezTo>
                  <a:pt x="4333" y="744"/>
                  <a:pt x="4333" y="744"/>
                  <a:pt x="4333" y="744"/>
                </a:cubicBezTo>
                <a:cubicBezTo>
                  <a:pt x="4272" y="857"/>
                  <a:pt x="4272" y="857"/>
                  <a:pt x="4272" y="857"/>
                </a:cubicBezTo>
                <a:cubicBezTo>
                  <a:pt x="4079" y="857"/>
                  <a:pt x="4079" y="857"/>
                  <a:pt x="4079" y="857"/>
                </a:cubicBezTo>
                <a:close/>
                <a:moveTo>
                  <a:pt x="1183" y="2869"/>
                </a:moveTo>
                <a:cubicBezTo>
                  <a:pt x="1183" y="3239"/>
                  <a:pt x="1183" y="3239"/>
                  <a:pt x="1183" y="3239"/>
                </a:cubicBezTo>
                <a:cubicBezTo>
                  <a:pt x="3193" y="3239"/>
                  <a:pt x="3193" y="3239"/>
                  <a:pt x="3193" y="3239"/>
                </a:cubicBezTo>
                <a:cubicBezTo>
                  <a:pt x="3193" y="2869"/>
                  <a:pt x="3193" y="2869"/>
                  <a:pt x="3193" y="2869"/>
                </a:cubicBezTo>
                <a:cubicBezTo>
                  <a:pt x="1183" y="2869"/>
                  <a:pt x="1183" y="2869"/>
                  <a:pt x="1183" y="2869"/>
                </a:cubicBezTo>
                <a:close/>
                <a:moveTo>
                  <a:pt x="1183" y="2358"/>
                </a:moveTo>
                <a:cubicBezTo>
                  <a:pt x="1183" y="2729"/>
                  <a:pt x="1183" y="2729"/>
                  <a:pt x="1183" y="2729"/>
                </a:cubicBezTo>
                <a:cubicBezTo>
                  <a:pt x="3193" y="2729"/>
                  <a:pt x="3193" y="2729"/>
                  <a:pt x="3193" y="2729"/>
                </a:cubicBezTo>
                <a:cubicBezTo>
                  <a:pt x="3193" y="2358"/>
                  <a:pt x="3193" y="2358"/>
                  <a:pt x="3193" y="2358"/>
                </a:cubicBezTo>
                <a:cubicBezTo>
                  <a:pt x="1183" y="2358"/>
                  <a:pt x="1183" y="2358"/>
                  <a:pt x="1183" y="2358"/>
                </a:cubicBezTo>
                <a:close/>
                <a:moveTo>
                  <a:pt x="1183" y="1847"/>
                </a:moveTo>
                <a:cubicBezTo>
                  <a:pt x="1183" y="2218"/>
                  <a:pt x="1183" y="2218"/>
                  <a:pt x="1183" y="2218"/>
                </a:cubicBezTo>
                <a:cubicBezTo>
                  <a:pt x="3193" y="2218"/>
                  <a:pt x="3193" y="2218"/>
                  <a:pt x="3193" y="2218"/>
                </a:cubicBezTo>
                <a:cubicBezTo>
                  <a:pt x="3193" y="1847"/>
                  <a:pt x="3193" y="1847"/>
                  <a:pt x="3193" y="1847"/>
                </a:cubicBezTo>
                <a:cubicBezTo>
                  <a:pt x="1183" y="1847"/>
                  <a:pt x="1183" y="1847"/>
                  <a:pt x="1183" y="1847"/>
                </a:cubicBezTo>
                <a:close/>
                <a:moveTo>
                  <a:pt x="1228" y="947"/>
                </a:moveTo>
                <a:cubicBezTo>
                  <a:pt x="1120" y="947"/>
                  <a:pt x="1120" y="947"/>
                  <a:pt x="1120" y="947"/>
                </a:cubicBezTo>
                <a:cubicBezTo>
                  <a:pt x="1076" y="1223"/>
                  <a:pt x="1076" y="1223"/>
                  <a:pt x="1076" y="1223"/>
                </a:cubicBezTo>
                <a:cubicBezTo>
                  <a:pt x="1040" y="947"/>
                  <a:pt x="1040" y="947"/>
                  <a:pt x="1040" y="947"/>
                </a:cubicBezTo>
                <a:cubicBezTo>
                  <a:pt x="892" y="947"/>
                  <a:pt x="892" y="947"/>
                  <a:pt x="892" y="947"/>
                </a:cubicBezTo>
                <a:cubicBezTo>
                  <a:pt x="846" y="1223"/>
                  <a:pt x="846" y="1223"/>
                  <a:pt x="846" y="1223"/>
                </a:cubicBezTo>
                <a:cubicBezTo>
                  <a:pt x="813" y="947"/>
                  <a:pt x="813" y="947"/>
                  <a:pt x="813" y="947"/>
                </a:cubicBezTo>
                <a:cubicBezTo>
                  <a:pt x="695" y="947"/>
                  <a:pt x="695" y="947"/>
                  <a:pt x="695" y="947"/>
                </a:cubicBezTo>
                <a:cubicBezTo>
                  <a:pt x="770" y="1545"/>
                  <a:pt x="770" y="1545"/>
                  <a:pt x="770" y="1545"/>
                </a:cubicBezTo>
                <a:cubicBezTo>
                  <a:pt x="904" y="1545"/>
                  <a:pt x="904" y="1545"/>
                  <a:pt x="904" y="1545"/>
                </a:cubicBezTo>
                <a:cubicBezTo>
                  <a:pt x="948" y="1215"/>
                  <a:pt x="948" y="1215"/>
                  <a:pt x="948" y="1215"/>
                </a:cubicBezTo>
                <a:cubicBezTo>
                  <a:pt x="995" y="1545"/>
                  <a:pt x="995" y="1545"/>
                  <a:pt x="995" y="1545"/>
                </a:cubicBezTo>
                <a:cubicBezTo>
                  <a:pt x="1151" y="1545"/>
                  <a:pt x="1151" y="1545"/>
                  <a:pt x="1151" y="1545"/>
                </a:cubicBezTo>
                <a:cubicBezTo>
                  <a:pt x="1228" y="947"/>
                  <a:pt x="1228" y="947"/>
                  <a:pt x="1228" y="947"/>
                </a:cubicBezTo>
                <a:close/>
                <a:moveTo>
                  <a:pt x="1599" y="1545"/>
                </a:moveTo>
                <a:cubicBezTo>
                  <a:pt x="1501" y="947"/>
                  <a:pt x="1501" y="947"/>
                  <a:pt x="1501" y="947"/>
                </a:cubicBezTo>
                <a:cubicBezTo>
                  <a:pt x="1333" y="947"/>
                  <a:pt x="1333" y="947"/>
                  <a:pt x="1333" y="947"/>
                </a:cubicBezTo>
                <a:cubicBezTo>
                  <a:pt x="1235" y="1545"/>
                  <a:pt x="1235" y="1545"/>
                  <a:pt x="1235" y="1545"/>
                </a:cubicBezTo>
                <a:cubicBezTo>
                  <a:pt x="1366" y="1545"/>
                  <a:pt x="1366" y="1545"/>
                  <a:pt x="1366" y="1545"/>
                </a:cubicBezTo>
                <a:cubicBezTo>
                  <a:pt x="1389" y="1385"/>
                  <a:pt x="1389" y="1385"/>
                  <a:pt x="1389" y="1385"/>
                </a:cubicBezTo>
                <a:cubicBezTo>
                  <a:pt x="1447" y="1385"/>
                  <a:pt x="1447" y="1385"/>
                  <a:pt x="1447" y="1385"/>
                </a:cubicBezTo>
                <a:cubicBezTo>
                  <a:pt x="1469" y="1545"/>
                  <a:pt x="1469" y="1545"/>
                  <a:pt x="1469" y="1545"/>
                </a:cubicBezTo>
                <a:cubicBezTo>
                  <a:pt x="1599" y="1545"/>
                  <a:pt x="1599" y="1545"/>
                  <a:pt x="1599" y="1545"/>
                </a:cubicBezTo>
                <a:close/>
                <a:moveTo>
                  <a:pt x="1436" y="1302"/>
                </a:moveTo>
                <a:cubicBezTo>
                  <a:pt x="1417" y="1123"/>
                  <a:pt x="1417" y="1123"/>
                  <a:pt x="1417" y="1123"/>
                </a:cubicBezTo>
                <a:cubicBezTo>
                  <a:pt x="1399" y="1302"/>
                  <a:pt x="1399" y="1302"/>
                  <a:pt x="1399" y="1302"/>
                </a:cubicBezTo>
                <a:cubicBezTo>
                  <a:pt x="1436" y="1302"/>
                  <a:pt x="1436" y="1302"/>
                  <a:pt x="1436" y="1302"/>
                </a:cubicBezTo>
                <a:close/>
                <a:moveTo>
                  <a:pt x="1944" y="1546"/>
                </a:moveTo>
                <a:cubicBezTo>
                  <a:pt x="1928" y="1533"/>
                  <a:pt x="1920" y="1479"/>
                  <a:pt x="1920" y="1383"/>
                </a:cubicBezTo>
                <a:cubicBezTo>
                  <a:pt x="1922" y="1318"/>
                  <a:pt x="1922" y="1318"/>
                  <a:pt x="1922" y="1318"/>
                </a:cubicBezTo>
                <a:cubicBezTo>
                  <a:pt x="1922" y="1265"/>
                  <a:pt x="1895" y="1232"/>
                  <a:pt x="1840" y="1219"/>
                </a:cubicBezTo>
                <a:cubicBezTo>
                  <a:pt x="1895" y="1202"/>
                  <a:pt x="1922" y="1171"/>
                  <a:pt x="1922" y="1125"/>
                </a:cubicBezTo>
                <a:cubicBezTo>
                  <a:pt x="1922" y="1053"/>
                  <a:pt x="1922" y="1053"/>
                  <a:pt x="1922" y="1053"/>
                </a:cubicBezTo>
                <a:cubicBezTo>
                  <a:pt x="1922" y="1016"/>
                  <a:pt x="1908" y="989"/>
                  <a:pt x="1880" y="973"/>
                </a:cubicBezTo>
                <a:cubicBezTo>
                  <a:pt x="1853" y="956"/>
                  <a:pt x="1821" y="947"/>
                  <a:pt x="1784" y="947"/>
                </a:cubicBezTo>
                <a:cubicBezTo>
                  <a:pt x="1622" y="947"/>
                  <a:pt x="1622" y="947"/>
                  <a:pt x="1622" y="947"/>
                </a:cubicBezTo>
                <a:cubicBezTo>
                  <a:pt x="1622" y="1545"/>
                  <a:pt x="1622" y="1545"/>
                  <a:pt x="1622" y="1545"/>
                </a:cubicBezTo>
                <a:cubicBezTo>
                  <a:pt x="1753" y="1545"/>
                  <a:pt x="1753" y="1545"/>
                  <a:pt x="1753" y="1545"/>
                </a:cubicBezTo>
                <a:cubicBezTo>
                  <a:pt x="1753" y="1258"/>
                  <a:pt x="1753" y="1258"/>
                  <a:pt x="1753" y="1258"/>
                </a:cubicBezTo>
                <a:cubicBezTo>
                  <a:pt x="1780" y="1258"/>
                  <a:pt x="1794" y="1268"/>
                  <a:pt x="1794" y="1289"/>
                </a:cubicBezTo>
                <a:cubicBezTo>
                  <a:pt x="1794" y="1290"/>
                  <a:pt x="1793" y="1315"/>
                  <a:pt x="1793" y="1365"/>
                </a:cubicBezTo>
                <a:cubicBezTo>
                  <a:pt x="1792" y="1401"/>
                  <a:pt x="1792" y="1401"/>
                  <a:pt x="1792" y="1401"/>
                </a:cubicBezTo>
                <a:cubicBezTo>
                  <a:pt x="1792" y="1402"/>
                  <a:pt x="1792" y="1402"/>
                  <a:pt x="1792" y="1402"/>
                </a:cubicBezTo>
                <a:cubicBezTo>
                  <a:pt x="1792" y="1481"/>
                  <a:pt x="1799" y="1529"/>
                  <a:pt x="1813" y="1546"/>
                </a:cubicBezTo>
                <a:cubicBezTo>
                  <a:pt x="1944" y="1546"/>
                  <a:pt x="1944" y="1546"/>
                  <a:pt x="1944" y="1546"/>
                </a:cubicBezTo>
                <a:close/>
                <a:moveTo>
                  <a:pt x="1794" y="1153"/>
                </a:moveTo>
                <a:cubicBezTo>
                  <a:pt x="1794" y="1055"/>
                  <a:pt x="1794" y="1055"/>
                  <a:pt x="1794" y="1055"/>
                </a:cubicBezTo>
                <a:cubicBezTo>
                  <a:pt x="1794" y="1034"/>
                  <a:pt x="1780" y="1024"/>
                  <a:pt x="1753" y="1024"/>
                </a:cubicBezTo>
                <a:cubicBezTo>
                  <a:pt x="1753" y="1185"/>
                  <a:pt x="1753" y="1185"/>
                  <a:pt x="1753" y="1185"/>
                </a:cubicBezTo>
                <a:cubicBezTo>
                  <a:pt x="1780" y="1185"/>
                  <a:pt x="1794" y="1175"/>
                  <a:pt x="1794" y="1153"/>
                </a:cubicBezTo>
                <a:close/>
                <a:moveTo>
                  <a:pt x="2220" y="1545"/>
                </a:moveTo>
                <a:cubicBezTo>
                  <a:pt x="2220" y="1468"/>
                  <a:pt x="2220" y="1468"/>
                  <a:pt x="2220" y="1468"/>
                </a:cubicBezTo>
                <a:cubicBezTo>
                  <a:pt x="2094" y="1468"/>
                  <a:pt x="2094" y="1468"/>
                  <a:pt x="2094" y="1468"/>
                </a:cubicBezTo>
                <a:cubicBezTo>
                  <a:pt x="2094" y="1258"/>
                  <a:pt x="2094" y="1258"/>
                  <a:pt x="2094" y="1258"/>
                </a:cubicBezTo>
                <a:cubicBezTo>
                  <a:pt x="2206" y="1258"/>
                  <a:pt x="2206" y="1258"/>
                  <a:pt x="2206" y="1258"/>
                </a:cubicBezTo>
                <a:cubicBezTo>
                  <a:pt x="2206" y="1185"/>
                  <a:pt x="2206" y="1185"/>
                  <a:pt x="2206" y="1185"/>
                </a:cubicBezTo>
                <a:cubicBezTo>
                  <a:pt x="2094" y="1185"/>
                  <a:pt x="2094" y="1185"/>
                  <a:pt x="2094" y="1185"/>
                </a:cubicBezTo>
                <a:cubicBezTo>
                  <a:pt x="2094" y="1024"/>
                  <a:pt x="2094" y="1024"/>
                  <a:pt x="2094" y="1024"/>
                </a:cubicBezTo>
                <a:cubicBezTo>
                  <a:pt x="2218" y="1024"/>
                  <a:pt x="2218" y="1024"/>
                  <a:pt x="2218" y="1024"/>
                </a:cubicBezTo>
                <a:cubicBezTo>
                  <a:pt x="2218" y="947"/>
                  <a:pt x="2218" y="947"/>
                  <a:pt x="2218" y="947"/>
                </a:cubicBezTo>
                <a:cubicBezTo>
                  <a:pt x="1963" y="947"/>
                  <a:pt x="1963" y="947"/>
                  <a:pt x="1963" y="947"/>
                </a:cubicBezTo>
                <a:cubicBezTo>
                  <a:pt x="1963" y="1545"/>
                  <a:pt x="1963" y="1545"/>
                  <a:pt x="1963" y="1545"/>
                </a:cubicBezTo>
                <a:cubicBezTo>
                  <a:pt x="2220" y="1545"/>
                  <a:pt x="2220" y="1545"/>
                  <a:pt x="2220" y="1545"/>
                </a:cubicBezTo>
                <a:close/>
                <a:moveTo>
                  <a:pt x="2539" y="1545"/>
                </a:moveTo>
                <a:cubicBezTo>
                  <a:pt x="2539" y="947"/>
                  <a:pt x="2539" y="947"/>
                  <a:pt x="2539" y="947"/>
                </a:cubicBezTo>
                <a:cubicBezTo>
                  <a:pt x="2407" y="947"/>
                  <a:pt x="2407" y="947"/>
                  <a:pt x="2407" y="947"/>
                </a:cubicBezTo>
                <a:cubicBezTo>
                  <a:pt x="2407" y="1185"/>
                  <a:pt x="2407" y="1185"/>
                  <a:pt x="2407" y="1185"/>
                </a:cubicBezTo>
                <a:cubicBezTo>
                  <a:pt x="2371" y="1185"/>
                  <a:pt x="2371" y="1185"/>
                  <a:pt x="2371" y="1185"/>
                </a:cubicBezTo>
                <a:cubicBezTo>
                  <a:pt x="2371" y="947"/>
                  <a:pt x="2371" y="947"/>
                  <a:pt x="2371" y="947"/>
                </a:cubicBezTo>
                <a:cubicBezTo>
                  <a:pt x="2240" y="947"/>
                  <a:pt x="2240" y="947"/>
                  <a:pt x="2240" y="947"/>
                </a:cubicBezTo>
                <a:cubicBezTo>
                  <a:pt x="2240" y="1545"/>
                  <a:pt x="2240" y="1545"/>
                  <a:pt x="2240" y="1545"/>
                </a:cubicBezTo>
                <a:cubicBezTo>
                  <a:pt x="2371" y="1545"/>
                  <a:pt x="2371" y="1545"/>
                  <a:pt x="2371" y="1545"/>
                </a:cubicBezTo>
                <a:cubicBezTo>
                  <a:pt x="2371" y="1258"/>
                  <a:pt x="2371" y="1258"/>
                  <a:pt x="2371" y="1258"/>
                </a:cubicBezTo>
                <a:cubicBezTo>
                  <a:pt x="2407" y="1258"/>
                  <a:pt x="2407" y="1258"/>
                  <a:pt x="2407" y="1258"/>
                </a:cubicBezTo>
                <a:cubicBezTo>
                  <a:pt x="2407" y="1545"/>
                  <a:pt x="2407" y="1545"/>
                  <a:pt x="2407" y="1545"/>
                </a:cubicBezTo>
                <a:cubicBezTo>
                  <a:pt x="2539" y="1545"/>
                  <a:pt x="2539" y="1545"/>
                  <a:pt x="2539" y="1545"/>
                </a:cubicBezTo>
                <a:close/>
                <a:moveTo>
                  <a:pt x="2565" y="1443"/>
                </a:moveTo>
                <a:cubicBezTo>
                  <a:pt x="2565" y="1514"/>
                  <a:pt x="2615" y="1551"/>
                  <a:pt x="2715" y="1551"/>
                </a:cubicBezTo>
                <a:cubicBezTo>
                  <a:pt x="2759" y="1551"/>
                  <a:pt x="2795" y="1541"/>
                  <a:pt x="2823" y="1522"/>
                </a:cubicBezTo>
                <a:cubicBezTo>
                  <a:pt x="2850" y="1503"/>
                  <a:pt x="2864" y="1477"/>
                  <a:pt x="2864" y="1442"/>
                </a:cubicBezTo>
                <a:cubicBezTo>
                  <a:pt x="2864" y="1057"/>
                  <a:pt x="2864" y="1057"/>
                  <a:pt x="2864" y="1057"/>
                </a:cubicBezTo>
                <a:cubicBezTo>
                  <a:pt x="2864" y="980"/>
                  <a:pt x="2815" y="942"/>
                  <a:pt x="2716" y="942"/>
                </a:cubicBezTo>
                <a:cubicBezTo>
                  <a:pt x="2615" y="942"/>
                  <a:pt x="2565" y="980"/>
                  <a:pt x="2565" y="1058"/>
                </a:cubicBezTo>
                <a:cubicBezTo>
                  <a:pt x="2565" y="1443"/>
                  <a:pt x="2565" y="1443"/>
                  <a:pt x="2565" y="1443"/>
                </a:cubicBezTo>
                <a:close/>
                <a:moveTo>
                  <a:pt x="2736" y="1449"/>
                </a:moveTo>
                <a:cubicBezTo>
                  <a:pt x="2736" y="1042"/>
                  <a:pt x="2736" y="1042"/>
                  <a:pt x="2736" y="1042"/>
                </a:cubicBezTo>
                <a:cubicBezTo>
                  <a:pt x="2736" y="1030"/>
                  <a:pt x="2729" y="1024"/>
                  <a:pt x="2715" y="1024"/>
                </a:cubicBezTo>
                <a:cubicBezTo>
                  <a:pt x="2701" y="1024"/>
                  <a:pt x="2693" y="1030"/>
                  <a:pt x="2693" y="1042"/>
                </a:cubicBezTo>
                <a:cubicBezTo>
                  <a:pt x="2693" y="1449"/>
                  <a:pt x="2693" y="1449"/>
                  <a:pt x="2693" y="1449"/>
                </a:cubicBezTo>
                <a:cubicBezTo>
                  <a:pt x="2693" y="1461"/>
                  <a:pt x="2701" y="1467"/>
                  <a:pt x="2715" y="1467"/>
                </a:cubicBezTo>
                <a:cubicBezTo>
                  <a:pt x="2729" y="1467"/>
                  <a:pt x="2736" y="1461"/>
                  <a:pt x="2736" y="1449"/>
                </a:cubicBezTo>
                <a:close/>
                <a:moveTo>
                  <a:pt x="2892" y="947"/>
                </a:moveTo>
                <a:cubicBezTo>
                  <a:pt x="2892" y="1443"/>
                  <a:pt x="2892" y="1443"/>
                  <a:pt x="2892" y="1443"/>
                </a:cubicBezTo>
                <a:cubicBezTo>
                  <a:pt x="2892" y="1481"/>
                  <a:pt x="2907" y="1508"/>
                  <a:pt x="2937" y="1525"/>
                </a:cubicBezTo>
                <a:cubicBezTo>
                  <a:pt x="2968" y="1542"/>
                  <a:pt x="3004" y="1551"/>
                  <a:pt x="3045" y="1551"/>
                </a:cubicBezTo>
                <a:cubicBezTo>
                  <a:pt x="3090" y="1551"/>
                  <a:pt x="3127" y="1541"/>
                  <a:pt x="3155" y="1522"/>
                </a:cubicBezTo>
                <a:cubicBezTo>
                  <a:pt x="3184" y="1503"/>
                  <a:pt x="3198" y="1476"/>
                  <a:pt x="3198" y="1442"/>
                </a:cubicBezTo>
                <a:cubicBezTo>
                  <a:pt x="3198" y="947"/>
                  <a:pt x="3198" y="947"/>
                  <a:pt x="3198" y="947"/>
                </a:cubicBezTo>
                <a:cubicBezTo>
                  <a:pt x="3067" y="947"/>
                  <a:pt x="3067" y="947"/>
                  <a:pt x="3067" y="947"/>
                </a:cubicBezTo>
                <a:cubicBezTo>
                  <a:pt x="3067" y="1449"/>
                  <a:pt x="3067" y="1449"/>
                  <a:pt x="3067" y="1449"/>
                </a:cubicBezTo>
                <a:cubicBezTo>
                  <a:pt x="3067" y="1461"/>
                  <a:pt x="3060" y="1467"/>
                  <a:pt x="3045" y="1467"/>
                </a:cubicBezTo>
                <a:cubicBezTo>
                  <a:pt x="3031" y="1467"/>
                  <a:pt x="3023" y="1461"/>
                  <a:pt x="3023" y="1449"/>
                </a:cubicBezTo>
                <a:cubicBezTo>
                  <a:pt x="3023" y="947"/>
                  <a:pt x="3023" y="947"/>
                  <a:pt x="3023" y="947"/>
                </a:cubicBezTo>
                <a:cubicBezTo>
                  <a:pt x="2892" y="947"/>
                  <a:pt x="2892" y="947"/>
                  <a:pt x="2892" y="947"/>
                </a:cubicBezTo>
                <a:close/>
                <a:moveTo>
                  <a:pt x="3226" y="1305"/>
                </a:moveTo>
                <a:cubicBezTo>
                  <a:pt x="3226" y="1442"/>
                  <a:pt x="3226" y="1442"/>
                  <a:pt x="3226" y="1442"/>
                </a:cubicBezTo>
                <a:cubicBezTo>
                  <a:pt x="3226" y="1514"/>
                  <a:pt x="3275" y="1551"/>
                  <a:pt x="3373" y="1551"/>
                </a:cubicBezTo>
                <a:cubicBezTo>
                  <a:pt x="3475" y="1551"/>
                  <a:pt x="3526" y="1511"/>
                  <a:pt x="3526" y="1431"/>
                </a:cubicBezTo>
                <a:cubicBezTo>
                  <a:pt x="3526" y="1355"/>
                  <a:pt x="3526" y="1355"/>
                  <a:pt x="3526" y="1355"/>
                </a:cubicBezTo>
                <a:cubicBezTo>
                  <a:pt x="3526" y="1328"/>
                  <a:pt x="3518" y="1305"/>
                  <a:pt x="3504" y="1284"/>
                </a:cubicBezTo>
                <a:cubicBezTo>
                  <a:pt x="3488" y="1263"/>
                  <a:pt x="3453" y="1227"/>
                  <a:pt x="3398" y="1174"/>
                </a:cubicBezTo>
                <a:cubicBezTo>
                  <a:pt x="3369" y="1145"/>
                  <a:pt x="3354" y="1119"/>
                  <a:pt x="3354" y="1097"/>
                </a:cubicBezTo>
                <a:cubicBezTo>
                  <a:pt x="3352" y="1058"/>
                  <a:pt x="3352" y="1058"/>
                  <a:pt x="3352" y="1058"/>
                </a:cubicBezTo>
                <a:cubicBezTo>
                  <a:pt x="3352" y="1035"/>
                  <a:pt x="3359" y="1024"/>
                  <a:pt x="3375" y="1024"/>
                </a:cubicBezTo>
                <a:cubicBezTo>
                  <a:pt x="3388" y="1024"/>
                  <a:pt x="3395" y="1030"/>
                  <a:pt x="3395" y="1042"/>
                </a:cubicBezTo>
                <a:cubicBezTo>
                  <a:pt x="3395" y="1151"/>
                  <a:pt x="3395" y="1151"/>
                  <a:pt x="3395" y="1151"/>
                </a:cubicBezTo>
                <a:cubicBezTo>
                  <a:pt x="3515" y="1151"/>
                  <a:pt x="3515" y="1151"/>
                  <a:pt x="3515" y="1151"/>
                </a:cubicBezTo>
                <a:cubicBezTo>
                  <a:pt x="3515" y="1048"/>
                  <a:pt x="3515" y="1048"/>
                  <a:pt x="3515" y="1048"/>
                </a:cubicBezTo>
                <a:cubicBezTo>
                  <a:pt x="3515" y="977"/>
                  <a:pt x="3469" y="942"/>
                  <a:pt x="3378" y="942"/>
                </a:cubicBezTo>
                <a:cubicBezTo>
                  <a:pt x="3276" y="942"/>
                  <a:pt x="3226" y="980"/>
                  <a:pt x="3226" y="1058"/>
                </a:cubicBezTo>
                <a:cubicBezTo>
                  <a:pt x="3226" y="1125"/>
                  <a:pt x="3226" y="1125"/>
                  <a:pt x="3226" y="1125"/>
                </a:cubicBezTo>
                <a:cubicBezTo>
                  <a:pt x="3226" y="1148"/>
                  <a:pt x="3233" y="1168"/>
                  <a:pt x="3246" y="1187"/>
                </a:cubicBezTo>
                <a:cubicBezTo>
                  <a:pt x="3260" y="1205"/>
                  <a:pt x="3295" y="1242"/>
                  <a:pt x="3351" y="1296"/>
                </a:cubicBezTo>
                <a:cubicBezTo>
                  <a:pt x="3380" y="1325"/>
                  <a:pt x="3394" y="1351"/>
                  <a:pt x="3394" y="1372"/>
                </a:cubicBezTo>
                <a:cubicBezTo>
                  <a:pt x="3394" y="1443"/>
                  <a:pt x="3394" y="1443"/>
                  <a:pt x="3394" y="1443"/>
                </a:cubicBezTo>
                <a:cubicBezTo>
                  <a:pt x="3394" y="1457"/>
                  <a:pt x="3386" y="1463"/>
                  <a:pt x="3370" y="1463"/>
                </a:cubicBezTo>
                <a:cubicBezTo>
                  <a:pt x="3354" y="1463"/>
                  <a:pt x="3345" y="1457"/>
                  <a:pt x="3345" y="1443"/>
                </a:cubicBezTo>
                <a:cubicBezTo>
                  <a:pt x="3345" y="1305"/>
                  <a:pt x="3345" y="1305"/>
                  <a:pt x="3345" y="1305"/>
                </a:cubicBezTo>
                <a:cubicBezTo>
                  <a:pt x="3226" y="1305"/>
                  <a:pt x="3226" y="1305"/>
                  <a:pt x="3226" y="1305"/>
                </a:cubicBezTo>
                <a:close/>
                <a:moveTo>
                  <a:pt x="3811" y="1545"/>
                </a:moveTo>
                <a:cubicBezTo>
                  <a:pt x="3811" y="1468"/>
                  <a:pt x="3811" y="1468"/>
                  <a:pt x="3811" y="1468"/>
                </a:cubicBezTo>
                <a:cubicBezTo>
                  <a:pt x="3685" y="1468"/>
                  <a:pt x="3685" y="1468"/>
                  <a:pt x="3685" y="1468"/>
                </a:cubicBezTo>
                <a:cubicBezTo>
                  <a:pt x="3685" y="1258"/>
                  <a:pt x="3685" y="1258"/>
                  <a:pt x="3685" y="1258"/>
                </a:cubicBezTo>
                <a:cubicBezTo>
                  <a:pt x="3797" y="1258"/>
                  <a:pt x="3797" y="1258"/>
                  <a:pt x="3797" y="1258"/>
                </a:cubicBezTo>
                <a:cubicBezTo>
                  <a:pt x="3797" y="1185"/>
                  <a:pt x="3797" y="1185"/>
                  <a:pt x="3797" y="1185"/>
                </a:cubicBezTo>
                <a:cubicBezTo>
                  <a:pt x="3685" y="1185"/>
                  <a:pt x="3685" y="1185"/>
                  <a:pt x="3685" y="1185"/>
                </a:cubicBezTo>
                <a:cubicBezTo>
                  <a:pt x="3685" y="1024"/>
                  <a:pt x="3685" y="1024"/>
                  <a:pt x="3685" y="1024"/>
                </a:cubicBezTo>
                <a:cubicBezTo>
                  <a:pt x="3809" y="1024"/>
                  <a:pt x="3809" y="1024"/>
                  <a:pt x="3809" y="1024"/>
                </a:cubicBezTo>
                <a:cubicBezTo>
                  <a:pt x="3809" y="947"/>
                  <a:pt x="3809" y="947"/>
                  <a:pt x="3809" y="947"/>
                </a:cubicBezTo>
                <a:cubicBezTo>
                  <a:pt x="3554" y="947"/>
                  <a:pt x="3554" y="947"/>
                  <a:pt x="3554" y="947"/>
                </a:cubicBezTo>
                <a:cubicBezTo>
                  <a:pt x="3554" y="1545"/>
                  <a:pt x="3554" y="1545"/>
                  <a:pt x="3554" y="1545"/>
                </a:cubicBezTo>
                <a:lnTo>
                  <a:pt x="3811" y="1545"/>
                </a:lnTo>
                <a:close/>
              </a:path>
            </a:pathLst>
          </a:custGeom>
          <a:solidFill>
            <a:srgbClr val="023D75"/>
          </a:solidFill>
          <a:ln>
            <a:noFill/>
          </a:ln>
        </p:spPr>
        <p:txBody>
          <a:bodyPr anchor="ctr" anchorCtr="0">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27" name="钱包"/>
          <p:cNvSpPr/>
          <p:nvPr/>
        </p:nvSpPr>
        <p:spPr bwMode="auto">
          <a:xfrm>
            <a:off x="9422130" y="5737860"/>
            <a:ext cx="474345" cy="413385"/>
          </a:xfrm>
          <a:custGeom>
            <a:avLst/>
            <a:gdLst>
              <a:gd name="T0" fmla="*/ 1055443 w 3282"/>
              <a:gd name="T1" fmla="*/ 1189453 h 3077"/>
              <a:gd name="T2" fmla="*/ 931467 w 3282"/>
              <a:gd name="T3" fmla="*/ 1056072 h 3077"/>
              <a:gd name="T4" fmla="*/ 931467 w 3282"/>
              <a:gd name="T5" fmla="*/ 944097 h 3077"/>
              <a:gd name="T6" fmla="*/ 1055443 w 3282"/>
              <a:gd name="T7" fmla="*/ 825536 h 3077"/>
              <a:gd name="T8" fmla="*/ 1800397 w 3282"/>
              <a:gd name="T9" fmla="*/ 825536 h 3077"/>
              <a:gd name="T10" fmla="*/ 1800397 w 3282"/>
              <a:gd name="T11" fmla="*/ 1189453 h 3077"/>
              <a:gd name="T12" fmla="*/ 1055443 w 3282"/>
              <a:gd name="T13" fmla="*/ 1189453 h 3077"/>
              <a:gd name="T14" fmla="*/ 1148699 w 3282"/>
              <a:gd name="T15" fmla="*/ 905675 h 3077"/>
              <a:gd name="T16" fmla="*/ 1055443 w 3282"/>
              <a:gd name="T17" fmla="*/ 998987 h 3077"/>
              <a:gd name="T18" fmla="*/ 1148699 w 3282"/>
              <a:gd name="T19" fmla="*/ 1092299 h 3077"/>
              <a:gd name="T20" fmla="*/ 1241956 w 3282"/>
              <a:gd name="T21" fmla="*/ 998987 h 3077"/>
              <a:gd name="T22" fmla="*/ 1148699 w 3282"/>
              <a:gd name="T23" fmla="*/ 905675 h 3077"/>
              <a:gd name="T24" fmla="*/ 868930 w 3282"/>
              <a:gd name="T25" fmla="*/ 932022 h 3077"/>
              <a:gd name="T26" fmla="*/ 868930 w 3282"/>
              <a:gd name="T27" fmla="*/ 1056072 h 3077"/>
              <a:gd name="T28" fmla="*/ 1055443 w 3282"/>
              <a:gd name="T29" fmla="*/ 1257516 h 3077"/>
              <a:gd name="T30" fmla="*/ 1691232 w 3282"/>
              <a:gd name="T31" fmla="*/ 1257516 h 3077"/>
              <a:gd name="T32" fmla="*/ 1691232 w 3282"/>
              <a:gd name="T33" fmla="*/ 1490795 h 3077"/>
              <a:gd name="T34" fmla="*/ 1489908 w 3282"/>
              <a:gd name="T35" fmla="*/ 1688946 h 3077"/>
              <a:gd name="T36" fmla="*/ 186513 w 3282"/>
              <a:gd name="T37" fmla="*/ 1688946 h 3077"/>
              <a:gd name="T38" fmla="*/ 0 w 3282"/>
              <a:gd name="T39" fmla="*/ 1490795 h 3077"/>
              <a:gd name="T40" fmla="*/ 0 w 3282"/>
              <a:gd name="T41" fmla="*/ 310674 h 3077"/>
              <a:gd name="T42" fmla="*/ 186513 w 3282"/>
              <a:gd name="T43" fmla="*/ 109230 h 3077"/>
              <a:gd name="T44" fmla="*/ 784451 w 3282"/>
              <a:gd name="T45" fmla="*/ 109230 h 3077"/>
              <a:gd name="T46" fmla="*/ 638532 w 3282"/>
              <a:gd name="T47" fmla="*/ 215166 h 3077"/>
              <a:gd name="T48" fmla="*/ 155244 w 3282"/>
              <a:gd name="T49" fmla="*/ 215166 h 3077"/>
              <a:gd name="T50" fmla="*/ 61988 w 3282"/>
              <a:gd name="T51" fmla="*/ 287071 h 3077"/>
              <a:gd name="T52" fmla="*/ 155244 w 3282"/>
              <a:gd name="T53" fmla="*/ 359525 h 3077"/>
              <a:gd name="T54" fmla="*/ 1691232 w 3282"/>
              <a:gd name="T55" fmla="*/ 359525 h 3077"/>
              <a:gd name="T56" fmla="*/ 1691232 w 3282"/>
              <a:gd name="T57" fmla="*/ 754729 h 3077"/>
              <a:gd name="T58" fmla="*/ 1055443 w 3282"/>
              <a:gd name="T59" fmla="*/ 754729 h 3077"/>
              <a:gd name="T60" fmla="*/ 868930 w 3282"/>
              <a:gd name="T61" fmla="*/ 932022 h 3077"/>
              <a:gd name="T62" fmla="*/ 179930 w 3282"/>
              <a:gd name="T63" fmla="*/ 503884 h 3077"/>
              <a:gd name="T64" fmla="*/ 108068 w 3282"/>
              <a:gd name="T65" fmla="*/ 503884 h 3077"/>
              <a:gd name="T66" fmla="*/ 108068 w 3282"/>
              <a:gd name="T67" fmla="*/ 648243 h 3077"/>
              <a:gd name="T68" fmla="*/ 179930 w 3282"/>
              <a:gd name="T69" fmla="*/ 648243 h 3077"/>
              <a:gd name="T70" fmla="*/ 179930 w 3282"/>
              <a:gd name="T71" fmla="*/ 503884 h 3077"/>
              <a:gd name="T72" fmla="*/ 179930 w 3282"/>
              <a:gd name="T73" fmla="*/ 792054 h 3077"/>
              <a:gd name="T74" fmla="*/ 108068 w 3282"/>
              <a:gd name="T75" fmla="*/ 792054 h 3077"/>
              <a:gd name="T76" fmla="*/ 108068 w 3282"/>
              <a:gd name="T77" fmla="*/ 936413 h 3077"/>
              <a:gd name="T78" fmla="*/ 179930 w 3282"/>
              <a:gd name="T79" fmla="*/ 936413 h 3077"/>
              <a:gd name="T80" fmla="*/ 179930 w 3282"/>
              <a:gd name="T81" fmla="*/ 792054 h 3077"/>
              <a:gd name="T82" fmla="*/ 179930 w 3282"/>
              <a:gd name="T83" fmla="*/ 1080223 h 3077"/>
              <a:gd name="T84" fmla="*/ 108068 w 3282"/>
              <a:gd name="T85" fmla="*/ 1080223 h 3077"/>
              <a:gd name="T86" fmla="*/ 108068 w 3282"/>
              <a:gd name="T87" fmla="*/ 1224033 h 3077"/>
              <a:gd name="T88" fmla="*/ 179930 w 3282"/>
              <a:gd name="T89" fmla="*/ 1224033 h 3077"/>
              <a:gd name="T90" fmla="*/ 179930 w 3282"/>
              <a:gd name="T91" fmla="*/ 1080223 h 3077"/>
              <a:gd name="T92" fmla="*/ 179930 w 3282"/>
              <a:gd name="T93" fmla="*/ 1367843 h 3077"/>
              <a:gd name="T94" fmla="*/ 108068 w 3282"/>
              <a:gd name="T95" fmla="*/ 1367843 h 3077"/>
              <a:gd name="T96" fmla="*/ 108068 w 3282"/>
              <a:gd name="T97" fmla="*/ 1512202 h 3077"/>
              <a:gd name="T98" fmla="*/ 179930 w 3282"/>
              <a:gd name="T99" fmla="*/ 1512202 h 3077"/>
              <a:gd name="T100" fmla="*/ 179930 w 3282"/>
              <a:gd name="T101" fmla="*/ 1367843 h 3077"/>
              <a:gd name="T102" fmla="*/ 496453 w 3282"/>
              <a:gd name="T103" fmla="*/ 321652 h 3077"/>
              <a:gd name="T104" fmla="*/ 1226047 w 3282"/>
              <a:gd name="T105" fmla="*/ 0 h 3077"/>
              <a:gd name="T106" fmla="*/ 1365932 w 3282"/>
              <a:gd name="T107" fmla="*/ 321652 h 3077"/>
              <a:gd name="T108" fmla="*/ 496453 w 3282"/>
              <a:gd name="T109" fmla="*/ 321652 h 3077"/>
              <a:gd name="T110" fmla="*/ 1343989 w 3282"/>
              <a:gd name="T111" fmla="*/ 109230 h 3077"/>
              <a:gd name="T112" fmla="*/ 1489908 w 3282"/>
              <a:gd name="T113" fmla="*/ 109230 h 3077"/>
              <a:gd name="T114" fmla="*/ 1627050 w 3282"/>
              <a:gd name="T115" fmla="*/ 215166 h 3077"/>
              <a:gd name="T116" fmla="*/ 1373612 w 3282"/>
              <a:gd name="T117" fmla="*/ 215166 h 3077"/>
              <a:gd name="T118" fmla="*/ 1343989 w 3282"/>
              <a:gd name="T119" fmla="*/ 109230 h 3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82" h="3077">
                <a:moveTo>
                  <a:pt x="1924" y="2167"/>
                </a:moveTo>
                <a:cubicBezTo>
                  <a:pt x="1799" y="2167"/>
                  <a:pt x="1698" y="2049"/>
                  <a:pt x="1698" y="1924"/>
                </a:cubicBezTo>
                <a:cubicBezTo>
                  <a:pt x="1698" y="1720"/>
                  <a:pt x="1698" y="1720"/>
                  <a:pt x="1698" y="1720"/>
                </a:cubicBezTo>
                <a:cubicBezTo>
                  <a:pt x="1698" y="1594"/>
                  <a:pt x="1799" y="1504"/>
                  <a:pt x="1924" y="1504"/>
                </a:cubicBezTo>
                <a:cubicBezTo>
                  <a:pt x="3282" y="1504"/>
                  <a:pt x="3282" y="1504"/>
                  <a:pt x="3282" y="1504"/>
                </a:cubicBezTo>
                <a:cubicBezTo>
                  <a:pt x="3282" y="2167"/>
                  <a:pt x="3282" y="2167"/>
                  <a:pt x="3282" y="2167"/>
                </a:cubicBezTo>
                <a:lnTo>
                  <a:pt x="1924" y="2167"/>
                </a:lnTo>
                <a:close/>
                <a:moveTo>
                  <a:pt x="2094" y="1650"/>
                </a:moveTo>
                <a:cubicBezTo>
                  <a:pt x="2000" y="1650"/>
                  <a:pt x="1924" y="1726"/>
                  <a:pt x="1924" y="1820"/>
                </a:cubicBezTo>
                <a:cubicBezTo>
                  <a:pt x="1924" y="1914"/>
                  <a:pt x="2000" y="1990"/>
                  <a:pt x="2094" y="1990"/>
                </a:cubicBezTo>
                <a:cubicBezTo>
                  <a:pt x="2188" y="1990"/>
                  <a:pt x="2264" y="1914"/>
                  <a:pt x="2264" y="1820"/>
                </a:cubicBezTo>
                <a:cubicBezTo>
                  <a:pt x="2264" y="1726"/>
                  <a:pt x="2188" y="1650"/>
                  <a:pt x="2094" y="1650"/>
                </a:cubicBezTo>
                <a:close/>
                <a:moveTo>
                  <a:pt x="1584" y="1698"/>
                </a:moveTo>
                <a:cubicBezTo>
                  <a:pt x="1584" y="1924"/>
                  <a:pt x="1584" y="1924"/>
                  <a:pt x="1584" y="1924"/>
                </a:cubicBezTo>
                <a:cubicBezTo>
                  <a:pt x="1584" y="2111"/>
                  <a:pt x="1736" y="2291"/>
                  <a:pt x="1924" y="2291"/>
                </a:cubicBezTo>
                <a:cubicBezTo>
                  <a:pt x="3083" y="2291"/>
                  <a:pt x="3083" y="2291"/>
                  <a:pt x="3083" y="2291"/>
                </a:cubicBezTo>
                <a:cubicBezTo>
                  <a:pt x="3083" y="2716"/>
                  <a:pt x="3083" y="2716"/>
                  <a:pt x="3083" y="2716"/>
                </a:cubicBezTo>
                <a:cubicBezTo>
                  <a:pt x="3083" y="2904"/>
                  <a:pt x="2904" y="3077"/>
                  <a:pt x="2716" y="3077"/>
                </a:cubicBezTo>
                <a:cubicBezTo>
                  <a:pt x="340" y="3077"/>
                  <a:pt x="340" y="3077"/>
                  <a:pt x="340" y="3077"/>
                </a:cubicBezTo>
                <a:cubicBezTo>
                  <a:pt x="152" y="3077"/>
                  <a:pt x="0" y="2904"/>
                  <a:pt x="0" y="2716"/>
                </a:cubicBezTo>
                <a:cubicBezTo>
                  <a:pt x="0" y="566"/>
                  <a:pt x="0" y="566"/>
                  <a:pt x="0" y="566"/>
                </a:cubicBezTo>
                <a:cubicBezTo>
                  <a:pt x="0" y="378"/>
                  <a:pt x="152" y="199"/>
                  <a:pt x="340" y="199"/>
                </a:cubicBezTo>
                <a:cubicBezTo>
                  <a:pt x="1430" y="199"/>
                  <a:pt x="1430" y="199"/>
                  <a:pt x="1430" y="199"/>
                </a:cubicBezTo>
                <a:cubicBezTo>
                  <a:pt x="1164" y="392"/>
                  <a:pt x="1164" y="392"/>
                  <a:pt x="1164" y="392"/>
                </a:cubicBezTo>
                <a:cubicBezTo>
                  <a:pt x="283" y="392"/>
                  <a:pt x="283" y="392"/>
                  <a:pt x="283" y="392"/>
                </a:cubicBezTo>
                <a:cubicBezTo>
                  <a:pt x="189" y="392"/>
                  <a:pt x="113" y="430"/>
                  <a:pt x="113" y="523"/>
                </a:cubicBezTo>
                <a:cubicBezTo>
                  <a:pt x="113" y="617"/>
                  <a:pt x="189" y="655"/>
                  <a:pt x="283" y="655"/>
                </a:cubicBezTo>
                <a:cubicBezTo>
                  <a:pt x="3083" y="655"/>
                  <a:pt x="3083" y="655"/>
                  <a:pt x="3083" y="655"/>
                </a:cubicBezTo>
                <a:cubicBezTo>
                  <a:pt x="3083" y="1375"/>
                  <a:pt x="3083" y="1375"/>
                  <a:pt x="3083" y="1375"/>
                </a:cubicBezTo>
                <a:cubicBezTo>
                  <a:pt x="1924" y="1375"/>
                  <a:pt x="1924" y="1375"/>
                  <a:pt x="1924" y="1375"/>
                </a:cubicBezTo>
                <a:cubicBezTo>
                  <a:pt x="1736" y="1375"/>
                  <a:pt x="1584" y="1510"/>
                  <a:pt x="1584" y="1698"/>
                </a:cubicBezTo>
                <a:close/>
                <a:moveTo>
                  <a:pt x="328" y="918"/>
                </a:moveTo>
                <a:cubicBezTo>
                  <a:pt x="197" y="918"/>
                  <a:pt x="197" y="918"/>
                  <a:pt x="197" y="918"/>
                </a:cubicBezTo>
                <a:cubicBezTo>
                  <a:pt x="197" y="1181"/>
                  <a:pt x="197" y="1181"/>
                  <a:pt x="197" y="1181"/>
                </a:cubicBezTo>
                <a:cubicBezTo>
                  <a:pt x="328" y="1181"/>
                  <a:pt x="328" y="1181"/>
                  <a:pt x="328" y="1181"/>
                </a:cubicBezTo>
                <a:lnTo>
                  <a:pt x="328" y="918"/>
                </a:lnTo>
                <a:close/>
                <a:moveTo>
                  <a:pt x="328" y="1443"/>
                </a:moveTo>
                <a:cubicBezTo>
                  <a:pt x="197" y="1443"/>
                  <a:pt x="197" y="1443"/>
                  <a:pt x="197" y="1443"/>
                </a:cubicBezTo>
                <a:cubicBezTo>
                  <a:pt x="197" y="1706"/>
                  <a:pt x="197" y="1706"/>
                  <a:pt x="197" y="1706"/>
                </a:cubicBezTo>
                <a:cubicBezTo>
                  <a:pt x="328" y="1706"/>
                  <a:pt x="328" y="1706"/>
                  <a:pt x="328" y="1706"/>
                </a:cubicBezTo>
                <a:lnTo>
                  <a:pt x="328" y="1443"/>
                </a:lnTo>
                <a:close/>
                <a:moveTo>
                  <a:pt x="328" y="1968"/>
                </a:moveTo>
                <a:cubicBezTo>
                  <a:pt x="197" y="1968"/>
                  <a:pt x="197" y="1968"/>
                  <a:pt x="197" y="1968"/>
                </a:cubicBezTo>
                <a:cubicBezTo>
                  <a:pt x="197" y="2230"/>
                  <a:pt x="197" y="2230"/>
                  <a:pt x="197" y="2230"/>
                </a:cubicBezTo>
                <a:cubicBezTo>
                  <a:pt x="328" y="2230"/>
                  <a:pt x="328" y="2230"/>
                  <a:pt x="328" y="2230"/>
                </a:cubicBezTo>
                <a:lnTo>
                  <a:pt x="328" y="1968"/>
                </a:lnTo>
                <a:close/>
                <a:moveTo>
                  <a:pt x="328" y="2492"/>
                </a:moveTo>
                <a:cubicBezTo>
                  <a:pt x="197" y="2492"/>
                  <a:pt x="197" y="2492"/>
                  <a:pt x="197" y="2492"/>
                </a:cubicBezTo>
                <a:cubicBezTo>
                  <a:pt x="197" y="2755"/>
                  <a:pt x="197" y="2755"/>
                  <a:pt x="197" y="2755"/>
                </a:cubicBezTo>
                <a:cubicBezTo>
                  <a:pt x="328" y="2755"/>
                  <a:pt x="328" y="2755"/>
                  <a:pt x="328" y="2755"/>
                </a:cubicBezTo>
                <a:lnTo>
                  <a:pt x="328" y="2492"/>
                </a:lnTo>
                <a:close/>
                <a:moveTo>
                  <a:pt x="905" y="586"/>
                </a:moveTo>
                <a:cubicBezTo>
                  <a:pt x="2235" y="0"/>
                  <a:pt x="2235" y="0"/>
                  <a:pt x="2235" y="0"/>
                </a:cubicBezTo>
                <a:cubicBezTo>
                  <a:pt x="2490" y="586"/>
                  <a:pt x="2490" y="586"/>
                  <a:pt x="2490" y="586"/>
                </a:cubicBezTo>
                <a:lnTo>
                  <a:pt x="905" y="586"/>
                </a:lnTo>
                <a:close/>
                <a:moveTo>
                  <a:pt x="2450" y="199"/>
                </a:moveTo>
                <a:cubicBezTo>
                  <a:pt x="2716" y="199"/>
                  <a:pt x="2716" y="199"/>
                  <a:pt x="2716" y="199"/>
                </a:cubicBezTo>
                <a:cubicBezTo>
                  <a:pt x="2815" y="199"/>
                  <a:pt x="2903" y="324"/>
                  <a:pt x="2966" y="392"/>
                </a:cubicBezTo>
                <a:cubicBezTo>
                  <a:pt x="2504" y="392"/>
                  <a:pt x="2504" y="392"/>
                  <a:pt x="2504" y="392"/>
                </a:cubicBezTo>
                <a:lnTo>
                  <a:pt x="2450" y="199"/>
                </a:lnTo>
                <a:close/>
              </a:path>
            </a:pathLst>
          </a:custGeom>
          <a:solidFill>
            <a:srgbClr val="023D75"/>
          </a:solidFill>
          <a:ln>
            <a:noFill/>
          </a:ln>
        </p:spPr>
        <p:txBody>
          <a:bodyPr anchor="ctr" anchorCtr="0">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a:solidFill>
                <a:srgbClr val="FFFFFF"/>
              </a:solidFill>
              <a:sym typeface="+mn-ea"/>
            </a:endParaRPr>
          </a:p>
        </p:txBody>
      </p:sp>
      <p:sp>
        <p:nvSpPr>
          <p:cNvPr id="28" name="文本框 27"/>
          <p:cNvSpPr txBox="1"/>
          <p:nvPr/>
        </p:nvSpPr>
        <p:spPr>
          <a:xfrm>
            <a:off x="4937760" y="2816225"/>
            <a:ext cx="79565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平台方</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335905" y="3942715"/>
            <a:ext cx="120904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区块链</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103630" y="4412615"/>
            <a:ext cx="2427605" cy="327660"/>
          </a:xfrm>
          <a:prstGeom prst="rect">
            <a:avLst/>
          </a:prstGeom>
          <a:noFill/>
        </p:spPr>
        <p:txBody>
          <a:bodyPr wrap="square" rtlCol="0">
            <a:spAutoFit/>
          </a:bodyPr>
          <a:lstStyle/>
          <a:p>
            <a:pPr algn="just">
              <a:lnSpc>
                <a:spcPct val="110000"/>
              </a:lnSpc>
            </a:pPr>
            <a:r>
              <a:rPr lang="zh-CN" altLang="zh-CN" sz="1400">
                <a:solidFill>
                  <a:schemeClr val="bg1"/>
                </a:solidFill>
                <a:latin typeface="微软雅黑" panose="020B0503020204020204" pitchFamily="34" charset="-122"/>
                <a:ea typeface="微软雅黑" panose="020B0503020204020204" pitchFamily="34" charset="-122"/>
              </a:rPr>
              <a:t>面向供应商应收账款服务</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394075" y="4422775"/>
            <a:ext cx="1631950" cy="327660"/>
          </a:xfrm>
          <a:prstGeom prst="rect">
            <a:avLst/>
          </a:prstGeom>
          <a:noFill/>
        </p:spPr>
        <p:txBody>
          <a:bodyPr wrap="square" rtlCol="0">
            <a:spAutoFit/>
          </a:bodyPr>
          <a:lstStyle/>
          <a:p>
            <a:pPr algn="just">
              <a:lnSpc>
                <a:spcPct val="110000"/>
              </a:lnSpc>
            </a:pPr>
            <a:r>
              <a:rPr lang="zh-CN" altLang="zh-CN" sz="1400">
                <a:solidFill>
                  <a:schemeClr val="bg1"/>
                </a:solidFill>
                <a:latin typeface="微软雅黑" panose="020B0503020204020204" pitchFamily="34" charset="-122"/>
                <a:ea typeface="微软雅黑" panose="020B0503020204020204" pitchFamily="34" charset="-122"/>
              </a:rPr>
              <a:t>金融流动资金理财</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144770" y="4396105"/>
            <a:ext cx="2106295" cy="327660"/>
          </a:xfrm>
          <a:prstGeom prst="rect">
            <a:avLst/>
          </a:prstGeom>
          <a:noFill/>
        </p:spPr>
        <p:txBody>
          <a:bodyPr wrap="square" rtlCol="0">
            <a:spAutoFit/>
          </a:bodyPr>
          <a:lstStyle/>
          <a:p>
            <a:pPr algn="just">
              <a:lnSpc>
                <a:spcPct val="110000"/>
              </a:lnSpc>
            </a:pPr>
            <a:r>
              <a:rPr lang="zh-CN" altLang="zh-CN" sz="1400">
                <a:solidFill>
                  <a:schemeClr val="bg1"/>
                </a:solidFill>
                <a:latin typeface="微软雅黑" panose="020B0503020204020204" pitchFamily="34" charset="-122"/>
                <a:ea typeface="微软雅黑" panose="020B0503020204020204" pitchFamily="34" charset="-122"/>
              </a:rPr>
              <a:t>提前回笼电商平台货款</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223125" y="4392295"/>
            <a:ext cx="1540510" cy="327660"/>
          </a:xfrm>
          <a:prstGeom prst="rect">
            <a:avLst/>
          </a:prstGeom>
          <a:noFill/>
        </p:spPr>
        <p:txBody>
          <a:bodyPr wrap="square" rtlCol="0">
            <a:spAutoFit/>
          </a:bodyPr>
          <a:lstStyle/>
          <a:p>
            <a:pPr algn="just">
              <a:lnSpc>
                <a:spcPct val="110000"/>
              </a:lnSpc>
            </a:pPr>
            <a:r>
              <a:rPr lang="zh-CN" altLang="zh-CN" sz="1400">
                <a:solidFill>
                  <a:schemeClr val="bg1"/>
                </a:solidFill>
                <a:latin typeface="微软雅黑" panose="020B0503020204020204" pitchFamily="34" charset="-122"/>
                <a:ea typeface="微软雅黑" panose="020B0503020204020204" pitchFamily="34" charset="-122"/>
              </a:rPr>
              <a:t>让仓库快速变现</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422130" y="4412615"/>
            <a:ext cx="1011555" cy="327660"/>
          </a:xfrm>
          <a:prstGeom prst="rect">
            <a:avLst/>
          </a:prstGeom>
          <a:noFill/>
        </p:spPr>
        <p:txBody>
          <a:bodyPr wrap="square" rtlCol="0">
            <a:spAutoFit/>
          </a:bodyPr>
          <a:lstStyle/>
          <a:p>
            <a:pPr algn="just">
              <a:lnSpc>
                <a:spcPct val="110000"/>
              </a:lnSpc>
            </a:pPr>
            <a:r>
              <a:rPr lang="zh-CN" altLang="zh-CN" sz="1400">
                <a:solidFill>
                  <a:schemeClr val="bg1"/>
                </a:solidFill>
                <a:latin typeface="微软雅黑" panose="020B0503020204020204" pitchFamily="34" charset="-122"/>
                <a:ea typeface="微软雅黑" panose="020B0503020204020204" pitchFamily="34" charset="-122"/>
              </a:rPr>
              <a:t>订单融资</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362710" y="4987290"/>
            <a:ext cx="54800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保理</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258695" y="4987290"/>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票据融资</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942080" y="5003165"/>
            <a:ext cx="77724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企添利</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73065" y="5003165"/>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供方融资</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38720" y="5003165"/>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存货证</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999220" y="4987290"/>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买方融资</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0069830" y="5003165"/>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小额借贷</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0287635" y="6518275"/>
            <a:ext cx="934085"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贷款流</a:t>
            </a:r>
            <a:endParaRPr lang="zh-CN" altLang="zh-CN" sz="1400">
              <a:solidFill>
                <a:srgbClr val="023D75"/>
              </a:solidFill>
              <a:latin typeface="微软雅黑" panose="020B0503020204020204" pitchFamily="34" charset="-122"/>
              <a:ea typeface="微软雅黑" panose="020B0503020204020204" pitchFamily="34" charset="-122"/>
            </a:endParaRPr>
          </a:p>
        </p:txBody>
      </p:sp>
      <p:cxnSp>
        <p:nvCxnSpPr>
          <p:cNvPr id="43" name="直接箭头连接符 42"/>
          <p:cNvCxnSpPr>
            <a:endCxn id="42" idx="1"/>
          </p:cNvCxnSpPr>
          <p:nvPr/>
        </p:nvCxnSpPr>
        <p:spPr>
          <a:xfrm>
            <a:off x="9361170" y="6671310"/>
            <a:ext cx="926465" cy="10795"/>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614930" y="3948430"/>
            <a:ext cx="1040765" cy="0"/>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078095" y="3902075"/>
            <a:ext cx="2279015" cy="0"/>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8229600" y="3902075"/>
            <a:ext cx="1452880" cy="0"/>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11" idx="21"/>
          </p:cNvCxnSpPr>
          <p:nvPr/>
        </p:nvCxnSpPr>
        <p:spPr>
          <a:xfrm flipV="1">
            <a:off x="4399280" y="2280920"/>
            <a:ext cx="1504950" cy="434975"/>
          </a:xfrm>
          <a:prstGeom prst="bentConnector3">
            <a:avLst>
              <a:gd name="adj1" fmla="val 4852"/>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530340" y="2250440"/>
            <a:ext cx="3488690" cy="0"/>
          </a:xfrm>
          <a:prstGeom prst="line">
            <a:avLst/>
          </a:prstGeom>
          <a:ln w="31750" cmpd="sng">
            <a:solidFill>
              <a:schemeClr val="accent1">
                <a:shade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0003790" y="2250440"/>
            <a:ext cx="0" cy="734060"/>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799705" y="2280920"/>
            <a:ext cx="0" cy="734060"/>
          </a:xfrm>
          <a:prstGeom prst="straightConnector1">
            <a:avLst/>
          </a:prstGeom>
          <a:ln w="12700"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0173970" y="2653030"/>
            <a:ext cx="120904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上游终端</a:t>
            </a:r>
            <a:endParaRPr lang="en-US" altLang="zh-CN" sz="1600">
              <a:solidFill>
                <a:srgbClr val="023D75"/>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799705" y="2778125"/>
            <a:ext cx="1758950"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经销商 加工 物流</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500"/>
                                        <p:tgtEl>
                                          <p:spTgt spid="205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71"/>
                                        </p:tgtEl>
                                        <p:attrNameLst>
                                          <p:attrName>style.visibility</p:attrName>
                                        </p:attrNameLst>
                                      </p:cBhvr>
                                      <p:to>
                                        <p:strVal val="visible"/>
                                      </p:to>
                                    </p:set>
                                    <p:animEffect transition="in" filter="blinds(horizontal)">
                                      <p:cBhvr>
                                        <p:cTn id="61" dur="500"/>
                                        <p:tgtEl>
                                          <p:spTgt spid="37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linds(horizontal)">
                                      <p:cBhvr>
                                        <p:cTn id="97" dur="500"/>
                                        <p:tgtEl>
                                          <p:spTgt spid="3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blinds(horizontal)">
                                      <p:cBhvr>
                                        <p:cTn id="100" dur="500"/>
                                        <p:tgtEl>
                                          <p:spTgt spid="3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linds(horizontal)">
                                      <p:cBhvr>
                                        <p:cTn id="103" dur="500"/>
                                        <p:tgtEl>
                                          <p:spTgt spid="3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linds(horizontal)">
                                      <p:cBhvr>
                                        <p:cTn id="112" dur="500"/>
                                        <p:tgtEl>
                                          <p:spTgt spid="3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blinds(horizontal)">
                                      <p:cBhvr>
                                        <p:cTn id="115" dur="500"/>
                                        <p:tgtEl>
                                          <p:spTgt spid="40"/>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linds(horizontal)">
                                      <p:cBhvr>
                                        <p:cTn id="121" dur="500"/>
                                        <p:tgtEl>
                                          <p:spTgt spid="42"/>
                                        </p:tgtEl>
                                      </p:cBhvr>
                                    </p:animEffect>
                                  </p:childTnLst>
                                </p:cTn>
                              </p:par>
                              <p:par>
                                <p:cTn id="122" presetID="3" presetClass="entr" presetSubtype="10"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linds(horizontal)">
                                      <p:cBhvr>
                                        <p:cTn id="124" dur="500"/>
                                        <p:tgtEl>
                                          <p:spTgt spid="43"/>
                                        </p:tgtEl>
                                      </p:cBhvr>
                                    </p:animEffect>
                                  </p:childTnLst>
                                </p:cTn>
                              </p:par>
                              <p:par>
                                <p:cTn id="125" presetID="3" presetClass="entr" presetSubtype="10"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blinds(horizontal)">
                                      <p:cBhvr>
                                        <p:cTn id="127" dur="500"/>
                                        <p:tgtEl>
                                          <p:spTgt spid="44"/>
                                        </p:tgtEl>
                                      </p:cBhvr>
                                    </p:animEffect>
                                  </p:childTnLst>
                                </p:cTn>
                              </p:par>
                              <p:par>
                                <p:cTn id="128" presetID="3" presetClass="entr" presetSubtype="10"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blinds(horizontal)">
                                      <p:cBhvr>
                                        <p:cTn id="130" dur="500"/>
                                        <p:tgtEl>
                                          <p:spTgt spid="45"/>
                                        </p:tgtEl>
                                      </p:cBhvr>
                                    </p:animEffect>
                                  </p:childTnLst>
                                </p:cTn>
                              </p:par>
                              <p:par>
                                <p:cTn id="131" presetID="3" presetClass="entr" presetSubtype="10" fill="hold"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linds(horizontal)">
                                      <p:cBhvr>
                                        <p:cTn id="133" dur="500"/>
                                        <p:tgtEl>
                                          <p:spTgt spid="46"/>
                                        </p:tgtEl>
                                      </p:cBhvr>
                                    </p:animEffect>
                                  </p:childTnLst>
                                </p:cTn>
                              </p:par>
                              <p:par>
                                <p:cTn id="134" presetID="3" presetClass="entr" presetSubtype="1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linds(horizontal)">
                                      <p:cBhvr>
                                        <p:cTn id="136" dur="500"/>
                                        <p:tgtEl>
                                          <p:spTgt spid="47"/>
                                        </p:tgtEl>
                                      </p:cBhvr>
                                    </p:animEffect>
                                  </p:childTnLst>
                                </p:cTn>
                              </p:par>
                              <p:par>
                                <p:cTn id="137" presetID="3" presetClass="entr" presetSubtype="1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blinds(horizontal)">
                                      <p:cBhvr>
                                        <p:cTn id="139" dur="500"/>
                                        <p:tgtEl>
                                          <p:spTgt spid="50"/>
                                        </p:tgtEl>
                                      </p:cBhvr>
                                    </p:animEffect>
                                  </p:childTnLst>
                                </p:cTn>
                              </p:par>
                              <p:par>
                                <p:cTn id="140" presetID="3" presetClass="entr" presetSubtype="10" fill="hold" nodeType="with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linds(horizontal)">
                                      <p:cBhvr>
                                        <p:cTn id="142" dur="500"/>
                                        <p:tgtEl>
                                          <p:spTgt spid="51"/>
                                        </p:tgtEl>
                                      </p:cBhvr>
                                    </p:animEffect>
                                  </p:childTnLst>
                                </p:cTn>
                              </p:par>
                              <p:par>
                                <p:cTn id="143" presetID="3" presetClass="entr" presetSubtype="10" fill="hold"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blinds(horizontal)">
                                      <p:cBhvr>
                                        <p:cTn id="145" dur="500"/>
                                        <p:tgtEl>
                                          <p:spTgt spid="5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blinds(horizontal)">
                                      <p:cBhvr>
                                        <p:cTn id="148" dur="500"/>
                                        <p:tgtEl>
                                          <p:spTgt spid="5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blinds(horizontal)">
                                      <p:cBhvr>
                                        <p:cTn id="1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2050"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371"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区块链分类</a:t>
            </a:r>
          </a:p>
        </p:txBody>
      </p:sp>
      <p:sp>
        <p:nvSpPr>
          <p:cNvPr id="3" name="内容占位符 2"/>
          <p:cNvSpPr>
            <a:spLocks noGrp="1"/>
          </p:cNvSpPr>
          <p:nvPr>
            <p:ph idx="1"/>
          </p:nvPr>
        </p:nvSpPr>
        <p:spPr/>
        <p:txBody>
          <a:bodyPr>
            <a:normAutofit/>
          </a:bodyPr>
          <a:lstStyle/>
          <a:p>
            <a:pPr marL="0" indent="0">
              <a:buNone/>
            </a:pPr>
            <a:r>
              <a:rPr lang="en-US" altLang="zh-CN" b="1">
                <a:latin typeface="+mj-ea"/>
                <a:ea typeface="+mj-ea"/>
                <a:sym typeface="+mn-ea"/>
              </a:rPr>
              <a:t>      </a:t>
            </a:r>
            <a:endParaRPr b="1">
              <a:latin typeface="+mj-ea"/>
              <a:ea typeface="+mj-ea"/>
              <a:sym typeface="+mn-ea"/>
            </a:endParaRPr>
          </a:p>
          <a:p>
            <a:pPr marL="457200" lvl="1" indent="0">
              <a:buNone/>
            </a:pPr>
            <a:endParaRPr>
              <a:sym typeface="Arial" panose="020B0604020202020204" pitchFamily="34" charset="0"/>
            </a:endParaRPr>
          </a:p>
        </p:txBody>
      </p:sp>
      <p:pic>
        <p:nvPicPr>
          <p:cNvPr id="17" name="图片 16" descr="J84`I@2ZF%$(]6X2[`[(KRY"/>
          <p:cNvPicPr>
            <a:picLocks noChangeAspect="1"/>
          </p:cNvPicPr>
          <p:nvPr/>
        </p:nvPicPr>
        <p:blipFill>
          <a:blip r:embed="rId1"/>
          <a:stretch>
            <a:fillRect/>
          </a:stretch>
        </p:blipFill>
        <p:spPr>
          <a:xfrm>
            <a:off x="9902825" y="159385"/>
            <a:ext cx="2162175" cy="695325"/>
          </a:xfrm>
          <a:prstGeom prst="rect">
            <a:avLst/>
          </a:prstGeom>
        </p:spPr>
      </p:pic>
      <p:sp>
        <p:nvSpPr>
          <p:cNvPr id="5" name="文本框 4"/>
          <p:cNvSpPr txBox="1"/>
          <p:nvPr/>
        </p:nvSpPr>
        <p:spPr>
          <a:xfrm>
            <a:off x="727075" y="1440435"/>
            <a:ext cx="11013440" cy="645160"/>
          </a:xfrm>
          <a:prstGeom prst="rect">
            <a:avLst/>
          </a:prstGeom>
          <a:noFill/>
          <a:ln w="9525">
            <a:noFill/>
          </a:ln>
        </p:spPr>
        <p:txBody>
          <a:bodyPr wrap="square">
            <a:spAutoFit/>
          </a:bodyPr>
          <a:lstStyle/>
          <a:p>
            <a:pPr marL="285750" indent="-285750">
              <a:buFont typeface="Arial" panose="020B0604020202020204" pitchFamily="34" charset="0"/>
              <a:buChar char="•"/>
            </a:pPr>
            <a:r>
              <a:rPr lang="zh-CN" altLang="en-US" b="1" spc="150" dirty="0">
                <a:solidFill>
                  <a:schemeClr val="tx1"/>
                </a:solidFill>
                <a:latin typeface="+mj-ea"/>
                <a:ea typeface="+mj-ea"/>
              </a:rPr>
              <a:t>根据参与者的不同，区块链被分为公有链（Public Blockchain）、联盟链（Consortium Blockchain）和私有链（Private Blockchain）三种基本类型。</a:t>
            </a:r>
            <a:endParaRPr lang="zh-CN" altLang="en-US" b="1" spc="150" dirty="0">
              <a:solidFill>
                <a:schemeClr val="tx1"/>
              </a:solidFill>
              <a:latin typeface="+mj-ea"/>
              <a:ea typeface="+mj-ea"/>
            </a:endParaRPr>
          </a:p>
        </p:txBody>
      </p:sp>
      <p:graphicFrame>
        <p:nvGraphicFramePr>
          <p:cNvPr id="7" name="表格 6"/>
          <p:cNvGraphicFramePr/>
          <p:nvPr>
            <p:custDataLst>
              <p:tags r:id="rId2"/>
            </p:custDataLst>
          </p:nvPr>
        </p:nvGraphicFramePr>
        <p:xfrm>
          <a:off x="813435" y="2307590"/>
          <a:ext cx="10840720" cy="4159250"/>
        </p:xfrm>
        <a:graphic>
          <a:graphicData uri="http://schemas.openxmlformats.org/drawingml/2006/table">
            <a:tbl>
              <a:tblPr firstRow="1" bandRow="1">
                <a:tableStyleId>{5940675A-B579-460E-94D1-54222C63F5DA}</a:tableStyleId>
              </a:tblPr>
              <a:tblGrid>
                <a:gridCol w="1983105"/>
                <a:gridCol w="2530475"/>
                <a:gridCol w="2891790"/>
                <a:gridCol w="3435350"/>
              </a:tblGrid>
              <a:tr h="415925">
                <a:tc>
                  <a:txBody>
                    <a:bodyPr/>
                    <a:lstStyle/>
                    <a:p>
                      <a:pPr indent="0">
                        <a:buNone/>
                      </a:pPr>
                      <a:endParaRPr lang="en-US" altLang="en-US" sz="12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4472C4"/>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solidFill>
                  </a:tcPr>
                </a:tc>
                <a:tc>
                  <a:txBody>
                    <a:bodyPr/>
                    <a:lstStyle/>
                    <a:p>
                      <a:pPr indent="0" algn="ctr">
                        <a:buNone/>
                      </a:pPr>
                      <a:r>
                        <a:rPr lang="en-US" sz="20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公有链</a:t>
                      </a:r>
                      <a:endParaRPr lang="en-US" altLang="en-US" sz="2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solidFill>
                  </a:tcPr>
                </a:tc>
                <a:tc>
                  <a:txBody>
                    <a:bodyPr/>
                    <a:lstStyle/>
                    <a:p>
                      <a:pPr indent="0" algn="ctr">
                        <a:buNone/>
                      </a:pPr>
                      <a:r>
                        <a:rPr lang="en-US" sz="20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私有链</a:t>
                      </a:r>
                      <a:endParaRPr lang="en-US" altLang="en-US" sz="2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solidFill>
                  </a:tcPr>
                </a:tc>
                <a:tc>
                  <a:txBody>
                    <a:bodyPr/>
                    <a:lstStyle/>
                    <a:p>
                      <a:pPr indent="0" algn="ctr">
                        <a:buNone/>
                      </a:pPr>
                      <a:r>
                        <a:rPr lang="en-US" sz="2000" b="1" dirty="0" err="1">
                          <a:solidFill>
                            <a:srgbClr val="FFFFFF"/>
                          </a:solidFill>
                          <a:latin typeface="微软雅黑" panose="020B0503020204020204" pitchFamily="34" charset="-122"/>
                          <a:ea typeface="微软雅黑" panose="020B0503020204020204" pitchFamily="34" charset="-122"/>
                          <a:cs typeface="宋体" panose="02010600030101010101" pitchFamily="2" charset="-122"/>
                        </a:rPr>
                        <a:t>联盟链</a:t>
                      </a:r>
                      <a:endParaRPr lang="en-US" altLang="en-US" sz="2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8EAADB"/>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solidFill>
                  </a:tcPr>
                </a:tc>
              </a:tr>
              <a:tr h="415925">
                <a:tc>
                  <a:txBody>
                    <a:bodyPr/>
                    <a:lstStyle/>
                    <a:p>
                      <a:pPr indent="0" algn="ctr">
                        <a:buNone/>
                      </a:pPr>
                      <a:r>
                        <a:rPr lang="zh-CN" altLang="en-US" sz="1800" b="0" spc="150">
                          <a:solidFill>
                            <a:schemeClr val="tx1"/>
                          </a:solidFill>
                          <a:latin typeface="+mj-ea"/>
                          <a:ea typeface="+mj-ea"/>
                        </a:rPr>
                        <a:t>网络结构</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dirty="0">
                          <a:solidFill>
                            <a:schemeClr val="tx1"/>
                          </a:solidFill>
                          <a:latin typeface="+mj-ea"/>
                          <a:ea typeface="+mj-ea"/>
                        </a:rPr>
                        <a:t>完全去中心</a:t>
                      </a:r>
                      <a:endParaRPr lang="zh-CN" altLang="en-US" sz="1800" b="0" spc="150" dirty="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（多）可信中心</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部分去中心（弱中心）</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r>
              <a:tr h="415925">
                <a:tc>
                  <a:txBody>
                    <a:bodyPr/>
                    <a:lstStyle/>
                    <a:p>
                      <a:pPr indent="0" algn="ctr">
                        <a:buNone/>
                      </a:pPr>
                      <a:r>
                        <a:rPr lang="zh-CN" altLang="en-US" sz="1800" b="0" spc="150">
                          <a:solidFill>
                            <a:schemeClr val="tx1"/>
                          </a:solidFill>
                          <a:latin typeface="+mj-ea"/>
                          <a:ea typeface="+mj-ea"/>
                        </a:rPr>
                        <a:t>节点规模</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无</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有限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可控</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r>
              <a:tr h="415925">
                <a:tc>
                  <a:txBody>
                    <a:bodyPr/>
                    <a:lstStyle/>
                    <a:p>
                      <a:pPr indent="0" algn="ctr">
                        <a:buNone/>
                      </a:pPr>
                      <a:r>
                        <a:rPr lang="zh-CN" altLang="en-US" sz="1800" b="0" spc="150">
                          <a:solidFill>
                            <a:schemeClr val="tx1"/>
                          </a:solidFill>
                          <a:latin typeface="+mj-ea"/>
                          <a:ea typeface="+mj-ea"/>
                        </a:rPr>
                        <a:t>准入机制</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随时</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机构内部节点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特定群里或有限第三方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r>
              <a:tr h="415925">
                <a:tc>
                  <a:txBody>
                    <a:bodyPr/>
                    <a:lstStyle/>
                    <a:p>
                      <a:pPr indent="0" algn="ctr">
                        <a:buNone/>
                      </a:pPr>
                      <a:r>
                        <a:rPr lang="zh-CN" altLang="en-US" sz="1800" b="0" spc="150">
                          <a:solidFill>
                            <a:schemeClr val="tx1"/>
                          </a:solidFill>
                          <a:latin typeface="+mj-ea"/>
                          <a:ea typeface="+mj-ea"/>
                        </a:rPr>
                        <a:t>记账方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任意参与节点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机构内部节点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预选节点</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r>
              <a:tr h="415925">
                <a:tc>
                  <a:txBody>
                    <a:bodyPr/>
                    <a:lstStyle/>
                    <a:p>
                      <a:pPr indent="0" algn="ctr">
                        <a:buNone/>
                      </a:pPr>
                      <a:r>
                        <a:rPr lang="zh-CN" altLang="en-US" sz="1800" b="0" spc="150">
                          <a:solidFill>
                            <a:schemeClr val="tx1"/>
                          </a:solidFill>
                          <a:latin typeface="+mj-ea"/>
                          <a:ea typeface="+mj-ea"/>
                        </a:rPr>
                        <a:t>数据读取</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任意</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受限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受限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r>
              <a:tr h="415925">
                <a:tc>
                  <a:txBody>
                    <a:bodyPr/>
                    <a:lstStyle/>
                    <a:p>
                      <a:pPr indent="0" algn="ctr">
                        <a:buNone/>
                      </a:pPr>
                      <a:r>
                        <a:rPr lang="zh-CN" altLang="en-US" sz="1800" b="0" spc="150">
                          <a:solidFill>
                            <a:schemeClr val="tx1"/>
                          </a:solidFill>
                          <a:latin typeface="+mj-ea"/>
                          <a:ea typeface="+mj-ea"/>
                        </a:rPr>
                        <a:t>共识机制</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PoW或PoS等</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Paxos、RAFT</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PBFT、RAFT</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r>
              <a:tr h="415925">
                <a:tc>
                  <a:txBody>
                    <a:bodyPr/>
                    <a:lstStyle/>
                    <a:p>
                      <a:pPr indent="0" algn="ctr">
                        <a:buNone/>
                      </a:pPr>
                      <a:r>
                        <a:rPr lang="zh-CN" altLang="en-US" sz="1800" b="0" spc="150">
                          <a:solidFill>
                            <a:schemeClr val="tx1"/>
                          </a:solidFill>
                          <a:latin typeface="+mj-ea"/>
                          <a:ea typeface="+mj-ea"/>
                        </a:rPr>
                        <a:t>激励机制</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代币激励</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无代币激励</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无代币激励</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r>
              <a:tr h="415925">
                <a:tc>
                  <a:txBody>
                    <a:bodyPr/>
                    <a:lstStyle/>
                    <a:p>
                      <a:pPr indent="0" algn="ctr">
                        <a:buNone/>
                      </a:pPr>
                      <a:r>
                        <a:rPr lang="zh-CN" altLang="en-US" sz="1800" b="0" spc="150">
                          <a:solidFill>
                            <a:schemeClr val="tx1"/>
                          </a:solidFill>
                          <a:latin typeface="+mj-ea"/>
                          <a:ea typeface="+mj-ea"/>
                        </a:rPr>
                        <a:t>代码开放</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完全开源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不开源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c>
                  <a:txBody>
                    <a:bodyPr/>
                    <a:lstStyle/>
                    <a:p>
                      <a:pPr indent="0" algn="ctr">
                        <a:buNone/>
                      </a:pPr>
                      <a:r>
                        <a:rPr lang="zh-CN" altLang="en-US" sz="1800" b="0" spc="150">
                          <a:solidFill>
                            <a:schemeClr val="tx1"/>
                          </a:solidFill>
                          <a:latin typeface="+mj-ea"/>
                          <a:ea typeface="+mj-ea"/>
                        </a:rPr>
                        <a:t>部分开源或定向开源</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noFill/>
                  </a:tcPr>
                </a:tc>
              </a:tr>
              <a:tr h="415925">
                <a:tc>
                  <a:txBody>
                    <a:bodyPr/>
                    <a:lstStyle/>
                    <a:p>
                      <a:pPr indent="0" algn="ctr">
                        <a:buNone/>
                      </a:pPr>
                      <a:r>
                        <a:rPr lang="zh-CN" altLang="en-US" sz="1800" b="0" spc="150">
                          <a:solidFill>
                            <a:schemeClr val="tx1"/>
                          </a:solidFill>
                          <a:latin typeface="+mj-ea"/>
                          <a:ea typeface="+mj-ea"/>
                        </a:rPr>
                        <a:t>典型场景</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虚拟货币、支付</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a:solidFill>
                            <a:schemeClr val="tx1"/>
                          </a:solidFill>
                          <a:latin typeface="+mj-ea"/>
                          <a:ea typeface="+mj-ea"/>
                        </a:rPr>
                        <a:t>审计、发行</a:t>
                      </a:r>
                      <a:endParaRPr lang="zh-CN" altLang="en-US" sz="1800" b="0" spc="15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c>
                  <a:txBody>
                    <a:bodyPr/>
                    <a:lstStyle/>
                    <a:p>
                      <a:pPr indent="0" algn="ctr">
                        <a:buNone/>
                      </a:pPr>
                      <a:r>
                        <a:rPr lang="zh-CN" altLang="en-US" sz="1800" b="0" spc="150" dirty="0">
                          <a:solidFill>
                            <a:schemeClr val="tx1"/>
                          </a:solidFill>
                          <a:latin typeface="+mj-ea"/>
                          <a:ea typeface="+mj-ea"/>
                        </a:rPr>
                        <a:t>支付、结算</a:t>
                      </a:r>
                      <a:endParaRPr lang="zh-CN" altLang="en-US" sz="1800" b="0" spc="150" dirty="0">
                        <a:solidFill>
                          <a:schemeClr val="tx1"/>
                        </a:solidFill>
                        <a:latin typeface="+mj-ea"/>
                        <a:ea typeface="+mj-ea"/>
                      </a:endParaRPr>
                    </a:p>
                  </a:txBody>
                  <a:tcPr marL="68580" marR="68580" marT="0" marB="0" anchor="ctr">
                    <a:lnL w="12700" cap="flat" cmpd="sng">
                      <a:solidFill>
                        <a:srgbClr val="8EAADB"/>
                      </a:solidFill>
                      <a:prstDash val="solid"/>
                      <a:headEnd type="none" w="med" len="med"/>
                      <a:tailEnd type="none" w="med" len="med"/>
                    </a:lnL>
                    <a:lnR w="12700" cap="flat" cmpd="sng">
                      <a:solidFill>
                        <a:srgbClr val="8EAADB"/>
                      </a:solidFill>
                      <a:prstDash val="solid"/>
                      <a:headEnd type="none" w="med" len="med"/>
                      <a:tailEnd type="none" w="med" len="med"/>
                    </a:lnR>
                    <a:lnT w="12700" cap="flat" cmpd="sng">
                      <a:solidFill>
                        <a:srgbClr val="8EAADB"/>
                      </a:solidFill>
                      <a:prstDash val="solid"/>
                      <a:headEnd type="none" w="med" len="med"/>
                      <a:tailEnd type="none" w="med" len="med"/>
                    </a:lnT>
                    <a:lnB w="12700" cap="flat" cmpd="sng">
                      <a:solidFill>
                        <a:srgbClr val="8EAADB"/>
                      </a:solidFill>
                      <a:prstDash val="solid"/>
                      <a:headEnd type="none" w="med" len="med"/>
                      <a:tailEnd type="none" w="med" len="med"/>
                    </a:lnB>
                    <a:lnTlToBr>
                      <a:noFill/>
                    </a:lnTlToBr>
                    <a:lnBlToTr>
                      <a:noFill/>
                    </a:lnBlToTr>
                    <a:solidFill>
                      <a:srgbClr val="D9E2F3"/>
                    </a:solidFill>
                  </a:tcPr>
                </a:tc>
              </a:tr>
            </a:tbl>
          </a:graphicData>
        </a:graphic>
      </p:graphicFrame>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6730" y="648970"/>
            <a:ext cx="6186309" cy="646331"/>
          </a:xfrm>
          <a:prstGeom prst="rect">
            <a:avLst/>
          </a:prstGeom>
          <a:noFill/>
        </p:spPr>
        <p:txBody>
          <a:bodyPr wrap="none" rtlCol="0">
            <a:spAutoFit/>
          </a:bodyPr>
          <a:lstStyle/>
          <a:p>
            <a:r>
              <a:rPr lang="zh-CN" altLang="zh-CN" sz="3600" b="1" dirty="0">
                <a:latin typeface="微软雅黑" panose="020B0503020204020204" pitchFamily="34" charset="-122"/>
                <a:ea typeface="微软雅黑" panose="020B0503020204020204" pitchFamily="34" charset="-122"/>
              </a:rPr>
              <a:t>区块链在</a:t>
            </a:r>
            <a:r>
              <a:rPr lang="zh-CN" altLang="en-US" sz="3600" b="1" dirty="0">
                <a:latin typeface="微软雅黑" panose="020B0503020204020204" pitchFamily="34" charset="-122"/>
                <a:ea typeface="微软雅黑" panose="020B0503020204020204" pitchFamily="34" charset="-122"/>
              </a:rPr>
              <a:t>三大</a:t>
            </a:r>
            <a:r>
              <a:rPr lang="zh-CN" altLang="zh-CN" sz="3600" b="1" dirty="0">
                <a:latin typeface="微软雅黑" panose="020B0503020204020204" pitchFamily="34" charset="-122"/>
                <a:ea typeface="微软雅黑" panose="020B0503020204020204" pitchFamily="34" charset="-122"/>
              </a:rPr>
              <a:t>金融行业的作用</a:t>
            </a:r>
            <a:endParaRPr lang="zh-CN" altLang="en-US" dirty="0"/>
          </a:p>
        </p:txBody>
      </p:sp>
      <p:grpSp>
        <p:nvGrpSpPr>
          <p:cNvPr id="24" name="组合 23"/>
          <p:cNvGrpSpPr/>
          <p:nvPr/>
        </p:nvGrpSpPr>
        <p:grpSpPr>
          <a:xfrm>
            <a:off x="411637" y="1643934"/>
            <a:ext cx="3597098" cy="4310636"/>
            <a:chOff x="411637" y="1643934"/>
            <a:chExt cx="3597098" cy="4310636"/>
          </a:xfrm>
        </p:grpSpPr>
        <p:grpSp>
          <p:nvGrpSpPr>
            <p:cNvPr id="17" name="组合 16"/>
            <p:cNvGrpSpPr/>
            <p:nvPr/>
          </p:nvGrpSpPr>
          <p:grpSpPr>
            <a:xfrm>
              <a:off x="411637" y="1643934"/>
              <a:ext cx="3597097" cy="4310636"/>
              <a:chOff x="623772" y="1541524"/>
              <a:chExt cx="3597097" cy="4310636"/>
            </a:xfrm>
          </p:grpSpPr>
          <p:sp>
            <p:nvSpPr>
              <p:cNvPr id="16" name="矩形 15"/>
              <p:cNvSpPr/>
              <p:nvPr/>
            </p:nvSpPr>
            <p:spPr>
              <a:xfrm>
                <a:off x="623772" y="1541524"/>
                <a:ext cx="3597097" cy="605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23772" y="2153072"/>
                <a:ext cx="3597097" cy="369908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625961" y="1749820"/>
              <a:ext cx="1380592" cy="400110"/>
            </a:xfrm>
            <a:prstGeom prst="rect">
              <a:avLst/>
            </a:prstGeom>
          </p:spPr>
          <p:txBody>
            <a:bodyPr wrap="square">
              <a:spAutoFit/>
            </a:bodyPr>
            <a:lstStyle/>
            <a:p>
              <a:r>
                <a:rPr lang="zh-CN" altLang="en-US" sz="2000" b="1" dirty="0">
                  <a:solidFill>
                    <a:schemeClr val="bg1"/>
                  </a:solidFill>
                </a:rPr>
                <a:t>银行业</a:t>
              </a:r>
              <a:endParaRPr lang="zh-CN" altLang="en-US" sz="2000" b="1" dirty="0">
                <a:solidFill>
                  <a:schemeClr val="bg1"/>
                </a:solidFill>
              </a:endParaRPr>
            </a:p>
          </p:txBody>
        </p:sp>
        <p:sp>
          <p:nvSpPr>
            <p:cNvPr id="4" name="矩形 3"/>
            <p:cNvSpPr/>
            <p:nvPr/>
          </p:nvSpPr>
          <p:spPr>
            <a:xfrm>
              <a:off x="411638" y="2331881"/>
              <a:ext cx="3597097" cy="646331"/>
            </a:xfrm>
            <a:prstGeom prst="rect">
              <a:avLst/>
            </a:prstGeom>
          </p:spPr>
          <p:txBody>
            <a:bodyPr wrap="square">
              <a:spAutoFit/>
            </a:bodyPr>
            <a:lstStyle/>
            <a:p>
              <a:r>
                <a:rPr lang="zh-CN" altLang="en-US" b="1" dirty="0">
                  <a:solidFill>
                    <a:schemeClr val="accent4"/>
                  </a:solidFill>
                </a:rPr>
                <a:t>中国银行</a:t>
              </a:r>
              <a:r>
                <a:rPr lang="zh-CN" altLang="en-US" dirty="0"/>
                <a:t>  运用区块链技术打造区块链电子钱包，实现精准扶贫。</a:t>
              </a:r>
              <a:endParaRPr lang="en-US" altLang="zh-CN" dirty="0"/>
            </a:p>
          </p:txBody>
        </p:sp>
        <p:sp>
          <p:nvSpPr>
            <p:cNvPr id="5" name="矩形 4"/>
            <p:cNvSpPr/>
            <p:nvPr/>
          </p:nvSpPr>
          <p:spPr>
            <a:xfrm>
              <a:off x="411638" y="3046495"/>
              <a:ext cx="3597097" cy="646331"/>
            </a:xfrm>
            <a:prstGeom prst="rect">
              <a:avLst/>
            </a:prstGeom>
          </p:spPr>
          <p:txBody>
            <a:bodyPr wrap="square">
              <a:spAutoFit/>
            </a:bodyPr>
            <a:lstStyle/>
            <a:p>
              <a:r>
                <a:rPr lang="zh-CN" altLang="en-US" b="1" dirty="0">
                  <a:solidFill>
                    <a:schemeClr val="accent4"/>
                  </a:solidFill>
                </a:rPr>
                <a:t>中国工商银行</a:t>
              </a:r>
              <a:r>
                <a:rPr lang="zh-CN" altLang="en-US" dirty="0"/>
                <a:t>  创新扶贫金融，与趣链科技深度合作。</a:t>
              </a:r>
              <a:endParaRPr lang="en-US" altLang="zh-CN" dirty="0"/>
            </a:p>
          </p:txBody>
        </p:sp>
        <p:sp>
          <p:nvSpPr>
            <p:cNvPr id="6" name="矩形 5"/>
            <p:cNvSpPr/>
            <p:nvPr/>
          </p:nvSpPr>
          <p:spPr>
            <a:xfrm>
              <a:off x="411638" y="3752137"/>
              <a:ext cx="3597097" cy="923330"/>
            </a:xfrm>
            <a:prstGeom prst="rect">
              <a:avLst/>
            </a:prstGeom>
          </p:spPr>
          <p:txBody>
            <a:bodyPr wrap="square">
              <a:spAutoFit/>
            </a:bodyPr>
            <a:lstStyle/>
            <a:p>
              <a:r>
                <a:rPr lang="zh-CN" altLang="en-US" b="1" dirty="0">
                  <a:solidFill>
                    <a:schemeClr val="accent4"/>
                  </a:solidFill>
                </a:rPr>
                <a:t>中国建设银行</a:t>
              </a:r>
              <a:r>
                <a:rPr lang="zh-CN" altLang="en-US" dirty="0"/>
                <a:t>  推出区块链银行保险平台，成功办理业内首笔区块链国际保理业务。</a:t>
              </a:r>
              <a:endParaRPr lang="en-US" altLang="zh-CN" dirty="0"/>
            </a:p>
          </p:txBody>
        </p:sp>
        <p:sp>
          <p:nvSpPr>
            <p:cNvPr id="7" name="矩形 6"/>
            <p:cNvSpPr/>
            <p:nvPr/>
          </p:nvSpPr>
          <p:spPr>
            <a:xfrm>
              <a:off x="411637" y="4734778"/>
              <a:ext cx="3597097" cy="923330"/>
            </a:xfrm>
            <a:prstGeom prst="rect">
              <a:avLst/>
            </a:prstGeom>
          </p:spPr>
          <p:txBody>
            <a:bodyPr wrap="square">
              <a:spAutoFit/>
            </a:bodyPr>
            <a:lstStyle/>
            <a:p>
              <a:r>
                <a:rPr lang="zh-CN" altLang="en-US" b="1" dirty="0">
                  <a:solidFill>
                    <a:schemeClr val="accent4"/>
                  </a:solidFill>
                </a:rPr>
                <a:t>中国农业银行</a:t>
              </a:r>
              <a:r>
                <a:rPr lang="zh-CN" altLang="en-US" dirty="0"/>
                <a:t>  与趣链科技深度合作，上线基于区块链的涉农互联网电商融资系统。</a:t>
              </a:r>
              <a:endParaRPr lang="en-US" altLang="zh-CN" dirty="0"/>
            </a:p>
          </p:txBody>
        </p:sp>
      </p:grpSp>
      <p:grpSp>
        <p:nvGrpSpPr>
          <p:cNvPr id="25" name="组合 24"/>
          <p:cNvGrpSpPr/>
          <p:nvPr/>
        </p:nvGrpSpPr>
        <p:grpSpPr>
          <a:xfrm>
            <a:off x="4336241" y="1658564"/>
            <a:ext cx="3659277" cy="4310636"/>
            <a:chOff x="4336241" y="1658564"/>
            <a:chExt cx="3659277" cy="4310636"/>
          </a:xfrm>
        </p:grpSpPr>
        <p:grpSp>
          <p:nvGrpSpPr>
            <p:cNvPr id="18" name="组合 17"/>
            <p:cNvGrpSpPr/>
            <p:nvPr/>
          </p:nvGrpSpPr>
          <p:grpSpPr>
            <a:xfrm>
              <a:off x="4336241" y="1658564"/>
              <a:ext cx="3597097" cy="4310636"/>
              <a:chOff x="623772" y="1541524"/>
              <a:chExt cx="3597097" cy="4310636"/>
            </a:xfrm>
          </p:grpSpPr>
          <p:sp>
            <p:nvSpPr>
              <p:cNvPr id="19" name="矩形 18"/>
              <p:cNvSpPr/>
              <p:nvPr/>
            </p:nvSpPr>
            <p:spPr>
              <a:xfrm>
                <a:off x="623772" y="1541524"/>
                <a:ext cx="3597097" cy="605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3772" y="2153072"/>
                <a:ext cx="3597097" cy="369908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675915" y="1761767"/>
              <a:ext cx="1380592" cy="400110"/>
            </a:xfrm>
            <a:prstGeom prst="rect">
              <a:avLst/>
            </a:prstGeom>
          </p:spPr>
          <p:txBody>
            <a:bodyPr wrap="square">
              <a:spAutoFit/>
            </a:bodyPr>
            <a:lstStyle/>
            <a:p>
              <a:r>
                <a:rPr lang="zh-CN" altLang="en-US" sz="2000" b="1" dirty="0">
                  <a:solidFill>
                    <a:schemeClr val="bg1"/>
                  </a:solidFill>
                </a:rPr>
                <a:t>证券业</a:t>
              </a:r>
              <a:endParaRPr lang="zh-CN" altLang="en-US" sz="2000" b="1" dirty="0">
                <a:solidFill>
                  <a:schemeClr val="bg1"/>
                </a:solidFill>
              </a:endParaRPr>
            </a:p>
          </p:txBody>
        </p:sp>
        <p:sp>
          <p:nvSpPr>
            <p:cNvPr id="9" name="矩形 8"/>
            <p:cNvSpPr/>
            <p:nvPr/>
          </p:nvSpPr>
          <p:spPr>
            <a:xfrm>
              <a:off x="4398421" y="2301188"/>
              <a:ext cx="3597097" cy="1200329"/>
            </a:xfrm>
            <a:prstGeom prst="rect">
              <a:avLst/>
            </a:prstGeom>
          </p:spPr>
          <p:txBody>
            <a:bodyPr wrap="square">
              <a:spAutoFit/>
            </a:bodyPr>
            <a:lstStyle/>
            <a:p>
              <a:r>
                <a:rPr lang="zh-CN" altLang="en-US" b="1" dirty="0">
                  <a:solidFill>
                    <a:schemeClr val="accent4"/>
                  </a:solidFill>
                </a:rPr>
                <a:t>美国</a:t>
              </a:r>
              <a:r>
                <a:rPr lang="zh-CN" altLang="en-US" dirty="0"/>
                <a:t>  美国证券交易委员会已经批准了在线零售商</a:t>
              </a:r>
              <a:r>
                <a:rPr lang="en-US" altLang="zh-CN" dirty="0"/>
                <a:t>Overstock.com</a:t>
              </a:r>
              <a:r>
                <a:rPr lang="zh-CN" altLang="en-US" dirty="0"/>
                <a:t>的</a:t>
              </a:r>
              <a:r>
                <a:rPr lang="en-US" altLang="zh-CN" dirty="0"/>
                <a:t>S-3</a:t>
              </a:r>
              <a:r>
                <a:rPr lang="zh-CN" altLang="en-US" dirty="0"/>
                <a:t>申请，可在区块链上发行该公司新的上市股票。</a:t>
              </a:r>
              <a:endParaRPr lang="en-US" altLang="zh-CN" dirty="0"/>
            </a:p>
          </p:txBody>
        </p:sp>
        <p:sp>
          <p:nvSpPr>
            <p:cNvPr id="10" name="矩形 9"/>
            <p:cNvSpPr/>
            <p:nvPr/>
          </p:nvSpPr>
          <p:spPr>
            <a:xfrm>
              <a:off x="4398421" y="3651504"/>
              <a:ext cx="3597097" cy="646331"/>
            </a:xfrm>
            <a:prstGeom prst="rect">
              <a:avLst/>
            </a:prstGeom>
          </p:spPr>
          <p:txBody>
            <a:bodyPr wrap="square">
              <a:spAutoFit/>
            </a:bodyPr>
            <a:lstStyle/>
            <a:p>
              <a:r>
                <a:rPr lang="zh-CN" altLang="en-US" b="1" dirty="0">
                  <a:solidFill>
                    <a:schemeClr val="accent4"/>
                  </a:solidFill>
                </a:rPr>
                <a:t>德国</a:t>
              </a:r>
              <a:r>
                <a:rPr lang="zh-CN" altLang="en-US" dirty="0"/>
                <a:t>  德国复兴信贷等多家银行利用区块链模拟证券交易。</a:t>
              </a:r>
              <a:endParaRPr lang="en-US" altLang="zh-CN" dirty="0"/>
            </a:p>
          </p:txBody>
        </p:sp>
        <p:sp>
          <p:nvSpPr>
            <p:cNvPr id="11" name="矩形 10"/>
            <p:cNvSpPr/>
            <p:nvPr/>
          </p:nvSpPr>
          <p:spPr>
            <a:xfrm>
              <a:off x="4398421" y="4483186"/>
              <a:ext cx="3597097" cy="1200329"/>
            </a:xfrm>
            <a:prstGeom prst="rect">
              <a:avLst/>
            </a:prstGeom>
          </p:spPr>
          <p:txBody>
            <a:bodyPr wrap="square">
              <a:spAutoFit/>
            </a:bodyPr>
            <a:lstStyle/>
            <a:p>
              <a:r>
                <a:rPr lang="zh-CN" altLang="en-US" b="1" dirty="0">
                  <a:solidFill>
                    <a:schemeClr val="accent4"/>
                  </a:solidFill>
                </a:rPr>
                <a:t>澳大利亚</a:t>
              </a:r>
              <a:r>
                <a:rPr lang="zh-CN" altLang="en-US" dirty="0"/>
                <a:t>  澳大利亚证券交易所将采用分布式账本技术提供股票交易后服务，取代现有的交易后结算系统</a:t>
              </a:r>
              <a:r>
                <a:rPr lang="en-US" altLang="zh-CN" dirty="0"/>
                <a:t>CHESS</a:t>
              </a:r>
              <a:r>
                <a:rPr lang="zh-CN" altLang="en-US" dirty="0"/>
                <a:t>。</a:t>
              </a:r>
              <a:endParaRPr lang="en-US" altLang="zh-CN" dirty="0"/>
            </a:p>
          </p:txBody>
        </p:sp>
      </p:grpSp>
      <p:grpSp>
        <p:nvGrpSpPr>
          <p:cNvPr id="26" name="组合 25"/>
          <p:cNvGrpSpPr/>
          <p:nvPr/>
        </p:nvGrpSpPr>
        <p:grpSpPr>
          <a:xfrm>
            <a:off x="8205982" y="1662505"/>
            <a:ext cx="3659277" cy="4310636"/>
            <a:chOff x="8205982" y="1662505"/>
            <a:chExt cx="3659277" cy="4310636"/>
          </a:xfrm>
        </p:grpSpPr>
        <p:grpSp>
          <p:nvGrpSpPr>
            <p:cNvPr id="21" name="组合 20"/>
            <p:cNvGrpSpPr/>
            <p:nvPr/>
          </p:nvGrpSpPr>
          <p:grpSpPr>
            <a:xfrm>
              <a:off x="8205982" y="1662505"/>
              <a:ext cx="3597097" cy="4310636"/>
              <a:chOff x="623772" y="1541524"/>
              <a:chExt cx="3597097" cy="4310636"/>
            </a:xfrm>
          </p:grpSpPr>
          <p:sp>
            <p:nvSpPr>
              <p:cNvPr id="22" name="矩形 21"/>
              <p:cNvSpPr/>
              <p:nvPr/>
            </p:nvSpPr>
            <p:spPr>
              <a:xfrm>
                <a:off x="623772" y="1541524"/>
                <a:ext cx="3597097" cy="605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23772" y="2153072"/>
                <a:ext cx="3597097" cy="369908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9538340" y="1761767"/>
              <a:ext cx="1380592" cy="400110"/>
            </a:xfrm>
            <a:prstGeom prst="rect">
              <a:avLst/>
            </a:prstGeom>
          </p:spPr>
          <p:txBody>
            <a:bodyPr wrap="square">
              <a:spAutoFit/>
            </a:bodyPr>
            <a:lstStyle/>
            <a:p>
              <a:r>
                <a:rPr lang="zh-CN" altLang="en-US" sz="2000" b="1" dirty="0">
                  <a:solidFill>
                    <a:schemeClr val="bg1"/>
                  </a:solidFill>
                </a:rPr>
                <a:t>保险业</a:t>
              </a:r>
              <a:endParaRPr lang="zh-CN" altLang="en-US" sz="2000" b="1" dirty="0">
                <a:solidFill>
                  <a:schemeClr val="bg1"/>
                </a:solidFill>
              </a:endParaRPr>
            </a:p>
          </p:txBody>
        </p:sp>
        <p:sp>
          <p:nvSpPr>
            <p:cNvPr id="13" name="矩形 12"/>
            <p:cNvSpPr/>
            <p:nvPr/>
          </p:nvSpPr>
          <p:spPr>
            <a:xfrm>
              <a:off x="8268162" y="2334670"/>
              <a:ext cx="3597097" cy="1200329"/>
            </a:xfrm>
            <a:prstGeom prst="rect">
              <a:avLst/>
            </a:prstGeom>
          </p:spPr>
          <p:txBody>
            <a:bodyPr wrap="square">
              <a:spAutoFit/>
            </a:bodyPr>
            <a:lstStyle/>
            <a:p>
              <a:r>
                <a:rPr lang="zh-CN" altLang="en-US" b="1" dirty="0">
                  <a:solidFill>
                    <a:schemeClr val="accent4"/>
                  </a:solidFill>
                </a:rPr>
                <a:t>阳光保险</a:t>
              </a:r>
              <a:r>
                <a:rPr lang="zh-CN" altLang="en-US" dirty="0"/>
                <a:t>  推出以区块链技术为底层支撑的新型积分模式</a:t>
              </a:r>
              <a:r>
                <a:rPr lang="en-US" altLang="zh-CN" dirty="0"/>
                <a:t>——</a:t>
              </a:r>
              <a:r>
                <a:rPr lang="zh-CN" altLang="en-US" dirty="0"/>
                <a:t>“阳光贝”积分，可在其他平台兑换商品。</a:t>
              </a:r>
              <a:endParaRPr lang="en-US" altLang="zh-CN" dirty="0"/>
            </a:p>
          </p:txBody>
        </p:sp>
        <p:sp>
          <p:nvSpPr>
            <p:cNvPr id="14" name="矩形 13"/>
            <p:cNvSpPr/>
            <p:nvPr/>
          </p:nvSpPr>
          <p:spPr>
            <a:xfrm>
              <a:off x="8268162" y="3613637"/>
              <a:ext cx="3597097" cy="1200329"/>
            </a:xfrm>
            <a:prstGeom prst="rect">
              <a:avLst/>
            </a:prstGeom>
          </p:spPr>
          <p:txBody>
            <a:bodyPr wrap="square">
              <a:spAutoFit/>
            </a:bodyPr>
            <a:lstStyle/>
            <a:p>
              <a:r>
                <a:rPr lang="zh-CN" altLang="en-US" b="1" dirty="0">
                  <a:solidFill>
                    <a:schemeClr val="accent4"/>
                  </a:solidFill>
                </a:rPr>
                <a:t>众安保险</a:t>
              </a:r>
              <a:r>
                <a:rPr lang="zh-CN" altLang="en-US" dirty="0"/>
                <a:t>  发布</a:t>
              </a:r>
              <a:r>
                <a:rPr lang="en-US" altLang="zh-CN" dirty="0"/>
                <a:t>《</a:t>
              </a:r>
              <a:r>
                <a:rPr lang="zh-CN" altLang="en-US" dirty="0"/>
                <a:t>安链云</a:t>
              </a:r>
              <a:r>
                <a:rPr lang="en-US" altLang="zh-CN" dirty="0"/>
                <a:t>-</a:t>
              </a:r>
              <a:r>
                <a:rPr lang="zh-CN" altLang="en-US" dirty="0"/>
                <a:t>网络白皮书</a:t>
              </a:r>
              <a:r>
                <a:rPr lang="en-US" altLang="zh-CN" dirty="0"/>
                <a:t>》</a:t>
              </a:r>
              <a:r>
                <a:rPr lang="zh-CN" altLang="en-US" dirty="0"/>
                <a:t>，介绍了以区块链为技术基础的安链云平台，是全球首个基于云端的保险系统。</a:t>
              </a:r>
              <a:endParaRPr lang="en-US" altLang="zh-CN" dirty="0"/>
            </a:p>
          </p:txBody>
        </p:sp>
      </p:grpSp>
      <p:sp>
        <p:nvSpPr>
          <p:cNvPr id="27" name="日期占位符 26"/>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395" y="394970"/>
            <a:ext cx="12710795"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银行业通过区块链保证征信数据二次交易稽核及监管、实时校验授权</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9890" y="4361180"/>
            <a:ext cx="11156315" cy="2011045"/>
          </a:xfrm>
          <a:prstGeom prst="rect">
            <a:avLst/>
          </a:prstGeom>
          <a:noFill/>
        </p:spPr>
        <p:txBody>
          <a:bodyPr wrap="square" rtlCol="0">
            <a:spAutoFit/>
          </a:bodyPr>
          <a:lstStyle/>
          <a:p>
            <a:pPr algn="just">
              <a:lnSpc>
                <a:spcPct val="130000"/>
              </a:lnSpc>
            </a:pPr>
            <a:r>
              <a:rPr sz="1600" b="1" dirty="0" err="1">
                <a:solidFill>
                  <a:schemeClr val="tx1"/>
                </a:solidFill>
                <a:latin typeface="微软雅黑" panose="020B0503020204020204" pitchFamily="34" charset="-122"/>
                <a:ea typeface="微软雅黑" panose="020B0503020204020204" pitchFamily="34" charset="-122"/>
              </a:rPr>
              <a:t>区块链对征信管理的影响</a:t>
            </a:r>
            <a:r>
              <a:rPr lang="zh-CN" sz="1600" b="1" dirty="0">
                <a:solidFill>
                  <a:schemeClr val="tx1"/>
                </a:solidFill>
                <a:latin typeface="微软雅黑" panose="020B0503020204020204" pitchFamily="34" charset="-122"/>
                <a:ea typeface="微软雅黑" panose="020B0503020204020204" pitchFamily="34" charset="-122"/>
              </a:rPr>
              <a:t>：</a:t>
            </a:r>
            <a:endParaRPr sz="1600" dirty="0">
              <a:solidFill>
                <a:schemeClr val="tx1"/>
              </a:solidFill>
              <a:latin typeface="微软雅黑" panose="020B0503020204020204" pitchFamily="34" charset="-122"/>
              <a:ea typeface="微软雅黑" panose="020B0503020204020204" pitchFamily="34" charset="-122"/>
            </a:endParaRPr>
          </a:p>
          <a:p>
            <a:pPr algn="just">
              <a:lnSpc>
                <a:spcPct val="130000"/>
              </a:lnSpc>
            </a:pPr>
            <a:endParaRPr sz="1600" dirty="0">
              <a:solidFill>
                <a:srgbClr val="023D75"/>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charset="0"/>
              <a:buChar char="p"/>
            </a:pPr>
            <a:r>
              <a:rPr sz="1600" dirty="0" err="1">
                <a:solidFill>
                  <a:schemeClr val="tx1"/>
                </a:solidFill>
                <a:latin typeface="微软雅黑" panose="020B0503020204020204" pitchFamily="34" charset="-122"/>
                <a:ea typeface="微软雅黑" panose="020B0503020204020204" pitchFamily="34" charset="-122"/>
              </a:rPr>
              <a:t>区块链平台下保证交易</a:t>
            </a:r>
            <a:r>
              <a:rPr sz="1600" dirty="0" err="1">
                <a:solidFill>
                  <a:srgbClr val="FF0000"/>
                </a:solidFill>
                <a:latin typeface="微软雅黑" panose="020B0503020204020204" pitchFamily="34" charset="-122"/>
                <a:ea typeface="微软雅黑" panose="020B0503020204020204" pitchFamily="34" charset="-122"/>
              </a:rPr>
              <a:t>公开透明、安全可靠、难以篡改</a:t>
            </a:r>
            <a:r>
              <a:rPr lang="zh-CN" sz="1600" dirty="0" err="1">
                <a:solidFill>
                  <a:srgbClr val="FF0000"/>
                </a:solidFill>
                <a:latin typeface="微软雅黑" panose="020B0503020204020204" pitchFamily="34" charset="-122"/>
                <a:ea typeface="微软雅黑" panose="020B0503020204020204" pitchFamily="34" charset="-122"/>
              </a:rPr>
              <a:t>，</a:t>
            </a:r>
            <a:r>
              <a:rPr sz="1600" dirty="0" err="1">
                <a:solidFill>
                  <a:srgbClr val="FF0000"/>
                </a:solidFill>
                <a:latin typeface="微软雅黑" panose="020B0503020204020204" pitchFamily="34" charset="-122"/>
                <a:ea typeface="微软雅黑" panose="020B0503020204020204" pitchFamily="34" charset="-122"/>
              </a:rPr>
              <a:t>并且自带时间戳属性</a:t>
            </a:r>
            <a:r>
              <a:rPr sz="1600" dirty="0">
                <a:solidFill>
                  <a:srgbClr val="FF0000"/>
                </a:solidFill>
                <a:latin typeface="微软雅黑" panose="020B0503020204020204" pitchFamily="34" charset="-122"/>
                <a:ea typeface="微软雅黑" panose="020B0503020204020204" pitchFamily="34" charset="-122"/>
              </a:rPr>
              <a:t>。</a:t>
            </a:r>
            <a:endParaRPr sz="1600" dirty="0">
              <a:solidFill>
                <a:srgbClr val="023D75"/>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charset="0"/>
              <a:buChar char="p"/>
            </a:pPr>
            <a:r>
              <a:rPr sz="1600" dirty="0" err="1">
                <a:solidFill>
                  <a:schemeClr val="tx1"/>
                </a:solidFill>
                <a:latin typeface="微软雅黑" panose="020B0503020204020204" pitchFamily="34" charset="-122"/>
                <a:ea typeface="微软雅黑" panose="020B0503020204020204" pitchFamily="34" charset="-122"/>
              </a:rPr>
              <a:t>采用基于区块链的征信解决方案，保证了可以在有效保护数据隐私的基础上实现</a:t>
            </a:r>
            <a:r>
              <a:rPr sz="1600" dirty="0" err="1">
                <a:solidFill>
                  <a:srgbClr val="FF0000"/>
                </a:solidFill>
                <a:latin typeface="微软雅黑" panose="020B0503020204020204" pitchFamily="34" charset="-122"/>
                <a:ea typeface="微软雅黑" panose="020B0503020204020204" pitchFamily="34" charset="-122"/>
              </a:rPr>
              <a:t>有限度、可管控的信用数据共享和验证</a:t>
            </a:r>
            <a:r>
              <a:rPr lang="zh-CN" sz="1600" dirty="0">
                <a:solidFill>
                  <a:srgbClr val="FF0000"/>
                </a:solidFill>
                <a:latin typeface="微软雅黑" panose="020B0503020204020204" pitchFamily="34" charset="-122"/>
                <a:ea typeface="微软雅黑" panose="020B0503020204020204" pitchFamily="34" charset="-122"/>
              </a:rPr>
              <a:t>。</a:t>
            </a:r>
            <a:endParaRPr lang="zh-CN" sz="1600" dirty="0">
              <a:solidFill>
                <a:srgbClr val="023D75"/>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charset="0"/>
              <a:buChar char="p"/>
            </a:pPr>
            <a:r>
              <a:rPr sz="1600" dirty="0" err="1">
                <a:solidFill>
                  <a:schemeClr val="tx1"/>
                </a:solidFill>
                <a:latin typeface="微软雅黑" panose="020B0503020204020204" pitchFamily="34" charset="-122"/>
                <a:ea typeface="微软雅黑" panose="020B0503020204020204" pitchFamily="34" charset="-122"/>
              </a:rPr>
              <a:t>构建基于区块链的一条联盟链</a:t>
            </a:r>
            <a:r>
              <a:rPr lang="zh-CN" sz="1600" dirty="0" err="1">
                <a:solidFill>
                  <a:schemeClr val="tx1"/>
                </a:solidFill>
                <a:latin typeface="微软雅黑" panose="020B0503020204020204" pitchFamily="34" charset="-122"/>
                <a:ea typeface="微软雅黑" panose="020B0503020204020204" pitchFamily="34" charset="-122"/>
              </a:rPr>
              <a:t>，</a:t>
            </a:r>
            <a:r>
              <a:rPr sz="1600" dirty="0" err="1">
                <a:solidFill>
                  <a:schemeClr val="tx1"/>
                </a:solidFill>
                <a:latin typeface="微软雅黑" panose="020B0503020204020204" pitchFamily="34" charset="-122"/>
                <a:ea typeface="微软雅黑" panose="020B0503020204020204" pitchFamily="34" charset="-122"/>
              </a:rPr>
              <a:t>搭建征信数据共享交易平台</a:t>
            </a:r>
            <a:r>
              <a:rPr lang="zh-CN" sz="1600" dirty="0">
                <a:solidFill>
                  <a:schemeClr val="tx1"/>
                </a:solidFill>
                <a:latin typeface="微软雅黑" panose="020B0503020204020204" pitchFamily="34" charset="-122"/>
                <a:ea typeface="微软雅黑" panose="020B0503020204020204" pitchFamily="34" charset="-122"/>
              </a:rPr>
              <a:t>，</a:t>
            </a:r>
            <a:r>
              <a:rPr sz="1600" dirty="0" err="1">
                <a:solidFill>
                  <a:srgbClr val="FF0000"/>
                </a:solidFill>
                <a:latin typeface="微软雅黑" panose="020B0503020204020204" pitchFamily="34" charset="-122"/>
                <a:ea typeface="微软雅黑" panose="020B0503020204020204" pitchFamily="34" charset="-122"/>
              </a:rPr>
              <a:t>促进参与交易方最小化风险和成本,加速信用数据的存储、转让和交易</a:t>
            </a:r>
            <a:r>
              <a:rPr lang="zh-CN" sz="1600" dirty="0">
                <a:solidFill>
                  <a:srgbClr val="FF0000"/>
                </a:solidFill>
                <a:latin typeface="微软雅黑" panose="020B0503020204020204" pitchFamily="34" charset="-122"/>
                <a:ea typeface="微软雅黑" panose="020B0503020204020204" pitchFamily="34" charset="-122"/>
              </a:rPr>
              <a:t>。</a:t>
            </a:r>
            <a:endParaRPr lang="zh-CN" sz="16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1069975" y="3780155"/>
            <a:ext cx="10050145" cy="397510"/>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征信私有链</a:t>
            </a:r>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联盟链</a:t>
            </a:r>
            <a:endParaRPr lang="zh-CN" altLang="en-US" sz="2000" b="1">
              <a:latin typeface="微软雅黑" panose="020B0503020204020204" pitchFamily="34" charset="-122"/>
              <a:ea typeface="微软雅黑" panose="020B0503020204020204" pitchFamily="34" charset="-122"/>
            </a:endParaRPr>
          </a:p>
        </p:txBody>
      </p:sp>
      <p:sp>
        <p:nvSpPr>
          <p:cNvPr id="6" name="矩形 5"/>
          <p:cNvSpPr/>
          <p:nvPr/>
        </p:nvSpPr>
        <p:spPr>
          <a:xfrm>
            <a:off x="4307840" y="1339215"/>
            <a:ext cx="3610610" cy="2080260"/>
          </a:xfrm>
          <a:prstGeom prst="rect">
            <a:avLst/>
          </a:prstGeom>
          <a:solidFill>
            <a:schemeClr val="bg1"/>
          </a:solidFill>
          <a:ln w="28575"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7" name="文本框 6"/>
          <p:cNvSpPr txBox="1"/>
          <p:nvPr/>
        </p:nvSpPr>
        <p:spPr>
          <a:xfrm>
            <a:off x="5516245" y="1308735"/>
            <a:ext cx="1254760" cy="395605"/>
          </a:xfrm>
          <a:prstGeom prst="rect">
            <a:avLst/>
          </a:prstGeom>
          <a:noFill/>
        </p:spPr>
        <p:txBody>
          <a:bodyPr wrap="square" rtlCol="0">
            <a:spAutoFit/>
          </a:bodyPr>
          <a:lstStyle/>
          <a:p>
            <a:pPr algn="just">
              <a:lnSpc>
                <a:spcPct val="110000"/>
              </a:lnSpc>
            </a:pPr>
            <a:r>
              <a:rPr lang="zh-CN" altLang="zh-CN" b="1">
                <a:solidFill>
                  <a:srgbClr val="023D75"/>
                </a:solidFill>
                <a:latin typeface="微软雅黑" panose="020B0503020204020204" pitchFamily="34" charset="-122"/>
                <a:ea typeface="微软雅黑" panose="020B0503020204020204" pitchFamily="34" charset="-122"/>
              </a:rPr>
              <a:t>共享信息</a:t>
            </a:r>
            <a:endParaRPr lang="zh-CN" altLang="zh-CN" b="1">
              <a:solidFill>
                <a:srgbClr val="023D75"/>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400550" y="1704340"/>
            <a:ext cx="1115695" cy="367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有偿服务</a:t>
            </a:r>
            <a:endParaRPr lang="zh-CN" altLang="en-US" sz="1600" b="1">
              <a:latin typeface="微软雅黑" panose="020B0503020204020204" pitchFamily="34" charset="-122"/>
              <a:ea typeface="微软雅黑" panose="020B0503020204020204" pitchFamily="34" charset="-122"/>
            </a:endParaRPr>
          </a:p>
        </p:txBody>
      </p:sp>
      <p:sp>
        <p:nvSpPr>
          <p:cNvPr id="9" name="圆角矩形 8"/>
          <p:cNvSpPr/>
          <p:nvPr/>
        </p:nvSpPr>
        <p:spPr>
          <a:xfrm>
            <a:off x="5585460" y="1704340"/>
            <a:ext cx="1115695" cy="367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公钥加密</a:t>
            </a:r>
            <a:endParaRPr lang="zh-CN" altLang="en-US" sz="1600" b="1">
              <a:latin typeface="微软雅黑" panose="020B0503020204020204" pitchFamily="34" charset="-122"/>
              <a:ea typeface="微软雅黑" panose="020B0503020204020204" pitchFamily="34" charset="-122"/>
            </a:endParaRPr>
          </a:p>
        </p:txBody>
      </p:sp>
      <p:sp>
        <p:nvSpPr>
          <p:cNvPr id="10" name="圆角矩形 9"/>
          <p:cNvSpPr/>
          <p:nvPr/>
        </p:nvSpPr>
        <p:spPr>
          <a:xfrm>
            <a:off x="6802755" y="1704340"/>
            <a:ext cx="1115695" cy="367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私钥解密</a:t>
            </a:r>
            <a:endParaRPr lang="zh-CN" altLang="en-US" sz="1600" b="1">
              <a:latin typeface="微软雅黑" panose="020B0503020204020204" pitchFamily="34" charset="-122"/>
              <a:ea typeface="微软雅黑" panose="020B0503020204020204" pitchFamily="34" charset="-122"/>
            </a:endParaRPr>
          </a:p>
        </p:txBody>
      </p:sp>
      <p:sp>
        <p:nvSpPr>
          <p:cNvPr id="11" name="圆角矩形 10"/>
          <p:cNvSpPr/>
          <p:nvPr/>
        </p:nvSpPr>
        <p:spPr>
          <a:xfrm>
            <a:off x="4761230" y="2195830"/>
            <a:ext cx="1115695" cy="367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等价交换</a:t>
            </a:r>
            <a:endParaRPr lang="zh-CN" altLang="en-US" sz="1600" b="1">
              <a:latin typeface="微软雅黑" panose="020B0503020204020204" pitchFamily="34" charset="-122"/>
              <a:ea typeface="微软雅黑" panose="020B0503020204020204" pitchFamily="34" charset="-122"/>
            </a:endParaRPr>
          </a:p>
        </p:txBody>
      </p:sp>
      <p:sp>
        <p:nvSpPr>
          <p:cNvPr id="12" name="圆角矩形 11"/>
          <p:cNvSpPr/>
          <p:nvPr/>
        </p:nvSpPr>
        <p:spPr>
          <a:xfrm>
            <a:off x="6083300" y="2195830"/>
            <a:ext cx="1115695" cy="367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权限设定</a:t>
            </a:r>
            <a:endParaRPr lang="zh-CN" altLang="en-US" sz="1600" b="1">
              <a:latin typeface="微软雅黑" panose="020B0503020204020204" pitchFamily="34" charset="-122"/>
              <a:ea typeface="微软雅黑" panose="020B0503020204020204" pitchFamily="34" charset="-122"/>
            </a:endParaRPr>
          </a:p>
        </p:txBody>
      </p:sp>
      <p:sp>
        <p:nvSpPr>
          <p:cNvPr id="13" name="圆角矩形 12"/>
          <p:cNvSpPr/>
          <p:nvPr/>
        </p:nvSpPr>
        <p:spPr>
          <a:xfrm>
            <a:off x="4554855" y="2765425"/>
            <a:ext cx="1528445" cy="53467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保证金机制提高数据准确性</a:t>
            </a:r>
            <a:endParaRPr lang="zh-CN" altLang="en-US" sz="1600" b="1">
              <a:latin typeface="微软雅黑" panose="020B0503020204020204" pitchFamily="34" charset="-122"/>
              <a:ea typeface="微软雅黑" panose="020B0503020204020204" pitchFamily="34" charset="-122"/>
            </a:endParaRPr>
          </a:p>
        </p:txBody>
      </p:sp>
      <p:sp>
        <p:nvSpPr>
          <p:cNvPr id="14" name="圆角矩形 13"/>
          <p:cNvSpPr/>
          <p:nvPr/>
        </p:nvSpPr>
        <p:spPr>
          <a:xfrm>
            <a:off x="6429375" y="2765425"/>
            <a:ext cx="1130935" cy="53467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查询激励不可更改</a:t>
            </a:r>
            <a:endParaRPr lang="zh-CN" altLang="en-US" sz="1600" b="1">
              <a:latin typeface="微软雅黑" panose="020B0503020204020204" pitchFamily="34" charset="-122"/>
              <a:ea typeface="微软雅黑" panose="020B0503020204020204" pitchFamily="34" charset="-122"/>
            </a:endParaRPr>
          </a:p>
        </p:txBody>
      </p:sp>
      <p:sp>
        <p:nvSpPr>
          <p:cNvPr id="15" name="矩形 14"/>
          <p:cNvSpPr/>
          <p:nvPr/>
        </p:nvSpPr>
        <p:spPr>
          <a:xfrm>
            <a:off x="1069975" y="1706245"/>
            <a:ext cx="1391920" cy="85661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征信机构原始征信数据</a:t>
            </a:r>
            <a:endParaRPr lang="zh-CN" altLang="en-US" b="1">
              <a:latin typeface="微软雅黑" panose="020B0503020204020204" pitchFamily="34" charset="-122"/>
              <a:ea typeface="微软雅黑" panose="020B0503020204020204" pitchFamily="34" charset="-122"/>
            </a:endParaRPr>
          </a:p>
        </p:txBody>
      </p:sp>
      <p:sp>
        <p:nvSpPr>
          <p:cNvPr id="16" name="矩形 15"/>
          <p:cNvSpPr/>
          <p:nvPr/>
        </p:nvSpPr>
        <p:spPr>
          <a:xfrm>
            <a:off x="9728200" y="1704340"/>
            <a:ext cx="1391920" cy="856615"/>
          </a:xfrm>
          <a:prstGeom prst="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征信机构原始征信数据</a:t>
            </a:r>
            <a:endParaRPr lang="zh-CN" altLang="en-US" b="1">
              <a:latin typeface="微软雅黑" panose="020B0503020204020204" pitchFamily="34" charset="-122"/>
              <a:ea typeface="微软雅黑" panose="020B0503020204020204" pitchFamily="34" charset="-122"/>
            </a:endParaRPr>
          </a:p>
        </p:txBody>
      </p:sp>
      <p:sp>
        <p:nvSpPr>
          <p:cNvPr id="17" name="矩形 16"/>
          <p:cNvSpPr/>
          <p:nvPr/>
        </p:nvSpPr>
        <p:spPr>
          <a:xfrm>
            <a:off x="2431415" y="1714500"/>
            <a:ext cx="1177925" cy="841375"/>
          </a:xfrm>
          <a:prstGeom prst="rect">
            <a:avLst/>
          </a:prstGeom>
          <a:solidFill>
            <a:schemeClr val="bg1"/>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23D75"/>
                </a:solidFill>
                <a:latin typeface="微软雅黑" panose="020B0503020204020204" pitchFamily="34" charset="-122"/>
                <a:ea typeface="微软雅黑" panose="020B0503020204020204" pitchFamily="34" charset="-122"/>
              </a:rPr>
              <a:t>摘要信息</a:t>
            </a:r>
            <a:endParaRPr lang="zh-CN" altLang="en-US" b="1">
              <a:solidFill>
                <a:srgbClr val="023D75"/>
              </a:solidFill>
              <a:latin typeface="微软雅黑" panose="020B0503020204020204" pitchFamily="34" charset="-122"/>
              <a:ea typeface="微软雅黑" panose="020B0503020204020204" pitchFamily="34" charset="-122"/>
            </a:endParaRPr>
          </a:p>
        </p:txBody>
      </p:sp>
      <p:sp>
        <p:nvSpPr>
          <p:cNvPr id="18" name="矩形 17"/>
          <p:cNvSpPr/>
          <p:nvPr/>
        </p:nvSpPr>
        <p:spPr>
          <a:xfrm>
            <a:off x="8550275" y="1704340"/>
            <a:ext cx="1177925" cy="841375"/>
          </a:xfrm>
          <a:prstGeom prst="rect">
            <a:avLst/>
          </a:prstGeom>
          <a:solidFill>
            <a:schemeClr val="bg1"/>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023D75"/>
                </a:solidFill>
                <a:latin typeface="微软雅黑" panose="020B0503020204020204" pitchFamily="34" charset="-122"/>
                <a:ea typeface="微软雅黑" panose="020B0503020204020204" pitchFamily="34" charset="-122"/>
              </a:rPr>
              <a:t>摘要信息</a:t>
            </a:r>
            <a:endParaRPr lang="zh-CN" altLang="en-US" b="1">
              <a:solidFill>
                <a:srgbClr val="023D75"/>
              </a:solidFill>
              <a:latin typeface="微软雅黑" panose="020B0503020204020204" pitchFamily="34" charset="-122"/>
              <a:ea typeface="微软雅黑" panose="020B0503020204020204" pitchFamily="34" charset="-122"/>
            </a:endParaRPr>
          </a:p>
        </p:txBody>
      </p:sp>
      <p:cxnSp>
        <p:nvCxnSpPr>
          <p:cNvPr id="19" name="直接箭头连接符 18"/>
          <p:cNvCxnSpPr>
            <a:stCxn id="15" idx="2"/>
          </p:cNvCxnSpPr>
          <p:nvPr/>
        </p:nvCxnSpPr>
        <p:spPr>
          <a:xfrm>
            <a:off x="1765935" y="2562860"/>
            <a:ext cx="0" cy="1170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10424160" y="2578735"/>
            <a:ext cx="0" cy="1170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7" idx="2"/>
            <a:endCxn id="18" idx="2"/>
          </p:cNvCxnSpPr>
          <p:nvPr/>
        </p:nvCxnSpPr>
        <p:spPr>
          <a:xfrm rot="5400000" flipH="1" flipV="1">
            <a:off x="6075045" y="-508635"/>
            <a:ext cx="10160" cy="6118860"/>
          </a:xfrm>
          <a:prstGeom prst="bentConnector3">
            <a:avLst>
              <a:gd name="adj1" fmla="val -10925000"/>
            </a:avLst>
          </a:prstGeom>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6" idx="2"/>
          </p:cNvCxnSpPr>
          <p:nvPr/>
        </p:nvCxnSpPr>
        <p:spPr>
          <a:xfrm flipH="1" flipV="1">
            <a:off x="6113145" y="3419475"/>
            <a:ext cx="20320" cy="222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par>
                                <p:cTn id="56" presetID="3" presetClass="entr" presetSubtype="1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linds(horizontal)">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5440"/>
            <a:ext cx="11764645"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银行业通过区块链能有效降低跨境支付结算风险，节省支付成本</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7095490" y="1929765"/>
            <a:ext cx="4768850" cy="3609975"/>
          </a:xfrm>
          <a:prstGeom prst="roundRect">
            <a:avLst/>
          </a:prstGeom>
          <a:solidFill>
            <a:schemeClr val="bg1"/>
          </a:solidFill>
          <a:ln w="28575"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chemeClr val="tx1"/>
                </a:solidFill>
                <a:latin typeface="微软雅黑" panose="020B0503020204020204" pitchFamily="34" charset="-122"/>
                <a:ea typeface="微软雅黑" panose="020B0503020204020204" pitchFamily="34" charset="-122"/>
              </a:rPr>
              <a:t>跨境支付中的区块链技术的运用：</a:t>
            </a:r>
            <a:endParaRPr lang="zh-CN" altLang="en-US" b="1" dirty="0">
              <a:solidFill>
                <a:schemeClr val="tx1"/>
              </a:solidFill>
              <a:latin typeface="微软雅黑" panose="020B0503020204020204" pitchFamily="34" charset="-122"/>
              <a:ea typeface="微软雅黑" panose="020B0503020204020204" pitchFamily="34" charset="-122"/>
            </a:endParaRPr>
          </a:p>
          <a:p>
            <a:pPr algn="l"/>
            <a:endParaRPr lang="zh-CN" altLang="en-US" b="1" dirty="0">
              <a:solidFill>
                <a:schemeClr val="tx1"/>
              </a:solidFill>
              <a:latin typeface="微软雅黑" panose="020B0503020204020204" pitchFamily="34" charset="-122"/>
              <a:ea typeface="微软雅黑" panose="020B0503020204020204" pitchFamily="34" charset="-122"/>
            </a:endParaRPr>
          </a:p>
          <a:p>
            <a:pPr algn="l"/>
            <a:r>
              <a:rPr lang="zh-CN" altLang="en-US" dirty="0">
                <a:solidFill>
                  <a:schemeClr val="tx1"/>
                </a:solidFill>
                <a:latin typeface="微软雅黑" panose="020B0503020204020204" pitchFamily="34" charset="-122"/>
                <a:ea typeface="微软雅黑" panose="020B0503020204020204" pitchFamily="34" charset="-122"/>
              </a:rPr>
              <a:t>区块链是分布式数据存储、点对点传输、信任共识算法、加密算法等技术的集成。</a:t>
            </a:r>
            <a:endParaRPr lang="zh-CN" altLang="en-US" dirty="0">
              <a:solidFill>
                <a:schemeClr val="tx1"/>
              </a:solidFill>
              <a:latin typeface="微软雅黑" panose="020B0503020204020204" pitchFamily="34" charset="-122"/>
              <a:ea typeface="微软雅黑" panose="020B0503020204020204" pitchFamily="34" charset="-122"/>
            </a:endParaRPr>
          </a:p>
          <a:p>
            <a:pPr algn="l"/>
            <a:endParaRPr lang="zh-CN" altLang="en-US" dirty="0">
              <a:solidFill>
                <a:schemeClr val="tx1"/>
              </a:solidFill>
              <a:latin typeface="微软雅黑" panose="020B0503020204020204" pitchFamily="34" charset="-122"/>
              <a:ea typeface="微软雅黑" panose="020B0503020204020204" pitchFamily="34" charset="-122"/>
            </a:endParaRPr>
          </a:p>
          <a:p>
            <a:pPr algn="l"/>
            <a:r>
              <a:rPr lang="zh-CN" altLang="en-US" b="1" dirty="0">
                <a:solidFill>
                  <a:schemeClr val="tx1"/>
                </a:solidFill>
                <a:latin typeface="微软雅黑" panose="020B0503020204020204" pitchFamily="34" charset="-122"/>
                <a:ea typeface="微软雅黑" panose="020B0503020204020204" pitchFamily="34" charset="-122"/>
              </a:rPr>
              <a:t>区块链对跨境支付结算的影响：</a:t>
            </a:r>
            <a:endParaRPr lang="zh-CN" altLang="en-US" b="1" dirty="0">
              <a:solidFill>
                <a:schemeClr val="tx1"/>
              </a:solidFill>
              <a:latin typeface="微软雅黑" panose="020B0503020204020204" pitchFamily="34" charset="-122"/>
              <a:ea typeface="微软雅黑" panose="020B0503020204020204" pitchFamily="34" charset="-122"/>
            </a:endParaRPr>
          </a:p>
          <a:p>
            <a:pPr algn="l"/>
            <a:endParaRPr lang="zh-CN" altLang="en-US" dirty="0">
              <a:solidFill>
                <a:schemeClr val="tx1"/>
              </a:solidFill>
              <a:latin typeface="微软雅黑" panose="020B0503020204020204" pitchFamily="34" charset="-122"/>
              <a:ea typeface="微软雅黑" panose="020B0503020204020204" pitchFamily="34" charset="-122"/>
            </a:endParaRPr>
          </a:p>
          <a:p>
            <a:pPr algn="l"/>
            <a:r>
              <a:rPr lang="zh-CN" altLang="en-US" b="1" dirty="0">
                <a:solidFill>
                  <a:schemeClr val="tx1"/>
                </a:solidFill>
                <a:latin typeface="微软雅黑" panose="020B0503020204020204" pitchFamily="34" charset="-122"/>
                <a:ea typeface="微软雅黑" panose="020B0503020204020204" pitchFamily="34" charset="-122"/>
              </a:rPr>
              <a:t>降低风险、提高效率</a:t>
            </a:r>
            <a:r>
              <a:rPr lang="zh-CN" altLang="en-US" dirty="0">
                <a:solidFill>
                  <a:schemeClr val="tx1"/>
                </a:solidFill>
                <a:latin typeface="微软雅黑" panose="020B0503020204020204" pitchFamily="34" charset="-122"/>
                <a:ea typeface="微软雅黑" panose="020B0503020204020204" pitchFamily="34" charset="-122"/>
              </a:rPr>
              <a:t>。基于区块链的跨境支付模式，能够大大降低跨境支付的风险,提高跨境支付的效率,节省跨境支付的成本。</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2324735" y="3321050"/>
            <a:ext cx="2324735" cy="6121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区块链支付账本</a:t>
            </a:r>
            <a:endParaRPr lang="zh-CN" altLang="en-US" sz="2000" b="1">
              <a:latin typeface="微软雅黑" panose="020B0503020204020204" pitchFamily="34" charset="-122"/>
              <a:ea typeface="微软雅黑" panose="020B0503020204020204" pitchFamily="34" charset="-122"/>
            </a:endParaRPr>
          </a:p>
        </p:txBody>
      </p:sp>
      <p:sp>
        <p:nvSpPr>
          <p:cNvPr id="294" name="云"/>
          <p:cNvSpPr/>
          <p:nvPr/>
        </p:nvSpPr>
        <p:spPr>
          <a:xfrm>
            <a:off x="1651000" y="1775460"/>
            <a:ext cx="994410" cy="749300"/>
          </a:xfrm>
          <a:custGeom>
            <a:avLst/>
            <a:gdLst/>
            <a:ahLst/>
            <a:cxnLst/>
            <a:rect l="l" t="t" r="r" b="b"/>
            <a:pathLst>
              <a:path w="3095883" h="2092590">
                <a:moveTo>
                  <a:pt x="1714326" y="115005"/>
                </a:moveTo>
                <a:cubicBezTo>
                  <a:pt x="1363633" y="115005"/>
                  <a:pt x="1067904" y="350339"/>
                  <a:pt x="980351" y="672716"/>
                </a:cubicBezTo>
                <a:cubicBezTo>
                  <a:pt x="1054204" y="688080"/>
                  <a:pt x="1123613" y="714214"/>
                  <a:pt x="1186949" y="749118"/>
                </a:cubicBezTo>
                <a:lnTo>
                  <a:pt x="1146949" y="851829"/>
                </a:lnTo>
                <a:cubicBezTo>
                  <a:pt x="1045110" y="792678"/>
                  <a:pt x="924045" y="759572"/>
                  <a:pt x="794454" y="759572"/>
                </a:cubicBezTo>
                <a:cubicBezTo>
                  <a:pt x="421493" y="759572"/>
                  <a:pt x="119149" y="1033787"/>
                  <a:pt x="119149" y="1372048"/>
                </a:cubicBezTo>
                <a:cubicBezTo>
                  <a:pt x="119149" y="1679144"/>
                  <a:pt x="368346" y="1933451"/>
                  <a:pt x="693810" y="1973790"/>
                </a:cubicBezTo>
                <a:lnTo>
                  <a:pt x="2644062" y="1973790"/>
                </a:lnTo>
                <a:cubicBezTo>
                  <a:pt x="2845151" y="1916500"/>
                  <a:pt x="2989619" y="1749402"/>
                  <a:pt x="2989619" y="1552531"/>
                </a:cubicBezTo>
                <a:cubicBezTo>
                  <a:pt x="2989619" y="1330357"/>
                  <a:pt x="2805628" y="1146101"/>
                  <a:pt x="2564544" y="1113415"/>
                </a:cubicBezTo>
                <a:cubicBezTo>
                  <a:pt x="2546404" y="1180567"/>
                  <a:pt x="2519482" y="1244124"/>
                  <a:pt x="2485002" y="1303018"/>
                </a:cubicBezTo>
                <a:lnTo>
                  <a:pt x="2377950" y="1260252"/>
                </a:lnTo>
                <a:cubicBezTo>
                  <a:pt x="2444874" y="1149958"/>
                  <a:pt x="2481419" y="1020296"/>
                  <a:pt x="2481419" y="882098"/>
                </a:cubicBezTo>
                <a:cubicBezTo>
                  <a:pt x="2481419" y="458444"/>
                  <a:pt x="2137980" y="115005"/>
                  <a:pt x="1714326" y="115005"/>
                </a:cubicBezTo>
                <a:close/>
                <a:moveTo>
                  <a:pt x="1714326" y="0"/>
                </a:moveTo>
                <a:cubicBezTo>
                  <a:pt x="2201495" y="0"/>
                  <a:pt x="2596424" y="394929"/>
                  <a:pt x="2596424" y="882098"/>
                </a:cubicBezTo>
                <a:cubicBezTo>
                  <a:pt x="2596424" y="929587"/>
                  <a:pt x="2592672" y="976199"/>
                  <a:pt x="2584027" y="1021384"/>
                </a:cubicBezTo>
                <a:cubicBezTo>
                  <a:pt x="2874515" y="1061994"/>
                  <a:pt x="3095883" y="1284452"/>
                  <a:pt x="3095883" y="1552530"/>
                </a:cubicBezTo>
                <a:cubicBezTo>
                  <a:pt x="3095883" y="1808471"/>
                  <a:pt x="2894108" y="2022828"/>
                  <a:pt x="2623005" y="2077281"/>
                </a:cubicBezTo>
                <a:cubicBezTo>
                  <a:pt x="2590159" y="2087878"/>
                  <a:pt x="2555435" y="2092590"/>
                  <a:pt x="2519757" y="2092590"/>
                </a:cubicBezTo>
                <a:lnTo>
                  <a:pt x="2483815" y="2092590"/>
                </a:lnTo>
                <a:lnTo>
                  <a:pt x="719703" y="2092590"/>
                </a:lnTo>
                <a:cubicBezTo>
                  <a:pt x="662513" y="2092590"/>
                  <a:pt x="607773" y="2080483"/>
                  <a:pt x="557775" y="2057460"/>
                </a:cubicBezTo>
                <a:cubicBezTo>
                  <a:pt x="234310" y="1968384"/>
                  <a:pt x="0" y="1695034"/>
                  <a:pt x="0" y="1372049"/>
                </a:cubicBezTo>
                <a:cubicBezTo>
                  <a:pt x="0" y="974105"/>
                  <a:pt x="355689" y="651508"/>
                  <a:pt x="794454" y="651508"/>
                </a:cubicBezTo>
                <a:lnTo>
                  <a:pt x="864744" y="655744"/>
                </a:lnTo>
                <a:lnTo>
                  <a:pt x="862837" y="654982"/>
                </a:lnTo>
                <a:cubicBezTo>
                  <a:pt x="962103" y="277743"/>
                  <a:pt x="1305780" y="0"/>
                  <a:pt x="17143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7" name="文本框 6"/>
          <p:cNvSpPr txBox="1"/>
          <p:nvPr/>
        </p:nvSpPr>
        <p:spPr>
          <a:xfrm>
            <a:off x="1589405" y="1929765"/>
            <a:ext cx="1101725" cy="564515"/>
          </a:xfrm>
          <a:prstGeom prst="rect">
            <a:avLst/>
          </a:prstGeom>
          <a:noFill/>
        </p:spPr>
        <p:txBody>
          <a:bodyPr wrap="square" rtlCol="0">
            <a:spAutoFit/>
          </a:bodyPr>
          <a:lstStyle/>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网络</a:t>
            </a:r>
            <a:endParaRPr lang="zh-CN" altLang="zh-CN" sz="1400">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连接器</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8" name="云"/>
          <p:cNvSpPr/>
          <p:nvPr/>
        </p:nvSpPr>
        <p:spPr>
          <a:xfrm>
            <a:off x="4312920" y="1775460"/>
            <a:ext cx="994410" cy="749300"/>
          </a:xfrm>
          <a:custGeom>
            <a:avLst/>
            <a:gdLst/>
            <a:ahLst/>
            <a:cxnLst/>
            <a:rect l="l" t="t" r="r" b="b"/>
            <a:pathLst>
              <a:path w="3095883" h="2092590">
                <a:moveTo>
                  <a:pt x="1714326" y="115005"/>
                </a:moveTo>
                <a:cubicBezTo>
                  <a:pt x="1363633" y="115005"/>
                  <a:pt x="1067904" y="350339"/>
                  <a:pt x="980351" y="672716"/>
                </a:cubicBezTo>
                <a:cubicBezTo>
                  <a:pt x="1054204" y="688080"/>
                  <a:pt x="1123613" y="714214"/>
                  <a:pt x="1186949" y="749118"/>
                </a:cubicBezTo>
                <a:lnTo>
                  <a:pt x="1146949" y="851829"/>
                </a:lnTo>
                <a:cubicBezTo>
                  <a:pt x="1045110" y="792678"/>
                  <a:pt x="924045" y="759572"/>
                  <a:pt x="794454" y="759572"/>
                </a:cubicBezTo>
                <a:cubicBezTo>
                  <a:pt x="421493" y="759572"/>
                  <a:pt x="119149" y="1033787"/>
                  <a:pt x="119149" y="1372048"/>
                </a:cubicBezTo>
                <a:cubicBezTo>
                  <a:pt x="119149" y="1679144"/>
                  <a:pt x="368346" y="1933451"/>
                  <a:pt x="693810" y="1973790"/>
                </a:cubicBezTo>
                <a:lnTo>
                  <a:pt x="2644062" y="1973790"/>
                </a:lnTo>
                <a:cubicBezTo>
                  <a:pt x="2845151" y="1916500"/>
                  <a:pt x="2989619" y="1749402"/>
                  <a:pt x="2989619" y="1552531"/>
                </a:cubicBezTo>
                <a:cubicBezTo>
                  <a:pt x="2989619" y="1330357"/>
                  <a:pt x="2805628" y="1146101"/>
                  <a:pt x="2564544" y="1113415"/>
                </a:cubicBezTo>
                <a:cubicBezTo>
                  <a:pt x="2546404" y="1180567"/>
                  <a:pt x="2519482" y="1244124"/>
                  <a:pt x="2485002" y="1303018"/>
                </a:cubicBezTo>
                <a:lnTo>
                  <a:pt x="2377950" y="1260252"/>
                </a:lnTo>
                <a:cubicBezTo>
                  <a:pt x="2444874" y="1149958"/>
                  <a:pt x="2481419" y="1020296"/>
                  <a:pt x="2481419" y="882098"/>
                </a:cubicBezTo>
                <a:cubicBezTo>
                  <a:pt x="2481419" y="458444"/>
                  <a:pt x="2137980" y="115005"/>
                  <a:pt x="1714326" y="115005"/>
                </a:cubicBezTo>
                <a:close/>
                <a:moveTo>
                  <a:pt x="1714326" y="0"/>
                </a:moveTo>
                <a:cubicBezTo>
                  <a:pt x="2201495" y="0"/>
                  <a:pt x="2596424" y="394929"/>
                  <a:pt x="2596424" y="882098"/>
                </a:cubicBezTo>
                <a:cubicBezTo>
                  <a:pt x="2596424" y="929587"/>
                  <a:pt x="2592672" y="976199"/>
                  <a:pt x="2584027" y="1021384"/>
                </a:cubicBezTo>
                <a:cubicBezTo>
                  <a:pt x="2874515" y="1061994"/>
                  <a:pt x="3095883" y="1284452"/>
                  <a:pt x="3095883" y="1552530"/>
                </a:cubicBezTo>
                <a:cubicBezTo>
                  <a:pt x="3095883" y="1808471"/>
                  <a:pt x="2894108" y="2022828"/>
                  <a:pt x="2623005" y="2077281"/>
                </a:cubicBezTo>
                <a:cubicBezTo>
                  <a:pt x="2590159" y="2087878"/>
                  <a:pt x="2555435" y="2092590"/>
                  <a:pt x="2519757" y="2092590"/>
                </a:cubicBezTo>
                <a:lnTo>
                  <a:pt x="2483815" y="2092590"/>
                </a:lnTo>
                <a:lnTo>
                  <a:pt x="719703" y="2092590"/>
                </a:lnTo>
                <a:cubicBezTo>
                  <a:pt x="662513" y="2092590"/>
                  <a:pt x="607773" y="2080483"/>
                  <a:pt x="557775" y="2057460"/>
                </a:cubicBezTo>
                <a:cubicBezTo>
                  <a:pt x="234310" y="1968384"/>
                  <a:pt x="0" y="1695034"/>
                  <a:pt x="0" y="1372049"/>
                </a:cubicBezTo>
                <a:cubicBezTo>
                  <a:pt x="0" y="974105"/>
                  <a:pt x="355689" y="651508"/>
                  <a:pt x="794454" y="651508"/>
                </a:cubicBezTo>
                <a:lnTo>
                  <a:pt x="864744" y="655744"/>
                </a:lnTo>
                <a:lnTo>
                  <a:pt x="862837" y="654982"/>
                </a:lnTo>
                <a:cubicBezTo>
                  <a:pt x="962103" y="277743"/>
                  <a:pt x="1305780" y="0"/>
                  <a:pt x="17143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9" name="文本框 8"/>
          <p:cNvSpPr txBox="1"/>
          <p:nvPr/>
        </p:nvSpPr>
        <p:spPr>
          <a:xfrm>
            <a:off x="4251325" y="1929765"/>
            <a:ext cx="1101725" cy="564515"/>
          </a:xfrm>
          <a:prstGeom prst="rect">
            <a:avLst/>
          </a:prstGeom>
          <a:noFill/>
        </p:spPr>
        <p:txBody>
          <a:bodyPr wrap="square" rtlCol="0">
            <a:spAutoFit/>
          </a:bodyPr>
          <a:lstStyle/>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网络</a:t>
            </a:r>
            <a:endParaRPr lang="zh-CN" altLang="zh-CN" sz="1400">
              <a:solidFill>
                <a:srgbClr val="023D75"/>
              </a:solidFill>
              <a:latin typeface="微软雅黑" panose="020B0503020204020204" pitchFamily="34" charset="-122"/>
              <a:ea typeface="微软雅黑" panose="020B0503020204020204" pitchFamily="34" charset="-122"/>
            </a:endParaRPr>
          </a:p>
          <a:p>
            <a:pPr algn="ctr">
              <a:lnSpc>
                <a:spcPct val="110000"/>
              </a:lnSpc>
            </a:pPr>
            <a:r>
              <a:rPr lang="zh-CN" altLang="zh-CN" sz="1400">
                <a:solidFill>
                  <a:srgbClr val="023D75"/>
                </a:solidFill>
                <a:latin typeface="微软雅黑" panose="020B0503020204020204" pitchFamily="34" charset="-122"/>
                <a:ea typeface="微软雅黑" panose="020B0503020204020204" pitchFamily="34" charset="-122"/>
              </a:rPr>
              <a:t>连接器</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219" name=" 219"/>
          <p:cNvSpPr/>
          <p:nvPr/>
        </p:nvSpPr>
        <p:spPr>
          <a:xfrm>
            <a:off x="549910" y="3107055"/>
            <a:ext cx="933450" cy="41275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汇出行</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10" name=" 219"/>
          <p:cNvSpPr/>
          <p:nvPr/>
        </p:nvSpPr>
        <p:spPr>
          <a:xfrm>
            <a:off x="5651500" y="3107055"/>
            <a:ext cx="933450" cy="41275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b="1">
                <a:solidFill>
                  <a:srgbClr val="FFFFFF"/>
                </a:solidFill>
                <a:latin typeface="微软雅黑" panose="020B0503020204020204" pitchFamily="34" charset="-122"/>
                <a:ea typeface="微软雅黑" panose="020B0503020204020204" pitchFamily="34" charset="-122"/>
              </a:rPr>
              <a:t>收款行</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51460" y="4284345"/>
            <a:ext cx="1529715" cy="673100"/>
          </a:xfrm>
          <a:prstGeom prst="roundRect">
            <a:avLst/>
          </a:prstGeom>
          <a:solidFill>
            <a:schemeClr val="bg1"/>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23D75"/>
                </a:solidFill>
                <a:latin typeface="微软雅黑" panose="020B0503020204020204" pitchFamily="34" charset="-122"/>
                <a:ea typeface="微软雅黑" panose="020B0503020204020204" pitchFamily="34" charset="-122"/>
              </a:rPr>
              <a:t>汇款账户</a:t>
            </a:r>
            <a:endParaRPr lang="zh-CN" altLang="en-US" sz="2000" b="1">
              <a:solidFill>
                <a:srgbClr val="023D75"/>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5353050" y="4284345"/>
            <a:ext cx="1529715" cy="673100"/>
          </a:xfrm>
          <a:prstGeom prst="roundRect">
            <a:avLst/>
          </a:prstGeom>
          <a:solidFill>
            <a:schemeClr val="bg1"/>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23D75"/>
                </a:solidFill>
                <a:latin typeface="微软雅黑" panose="020B0503020204020204" pitchFamily="34" charset="-122"/>
                <a:ea typeface="微软雅黑" panose="020B0503020204020204" pitchFamily="34" charset="-122"/>
              </a:rPr>
              <a:t>收款账户</a:t>
            </a:r>
            <a:endParaRPr lang="zh-CN" altLang="en-US" sz="2000" b="1">
              <a:solidFill>
                <a:srgbClr val="023D75"/>
              </a:solidFill>
              <a:latin typeface="微软雅黑" panose="020B0503020204020204" pitchFamily="34" charset="-122"/>
              <a:ea typeface="微软雅黑" panose="020B0503020204020204" pitchFamily="34" charset="-122"/>
            </a:endParaRPr>
          </a:p>
        </p:txBody>
      </p:sp>
      <p:sp>
        <p:nvSpPr>
          <p:cNvPr id="2050" name="人"/>
          <p:cNvSpPr/>
          <p:nvPr/>
        </p:nvSpPr>
        <p:spPr bwMode="auto">
          <a:xfrm>
            <a:off x="2981960" y="5003800"/>
            <a:ext cx="795655" cy="71882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人"/>
          <p:cNvSpPr/>
          <p:nvPr/>
        </p:nvSpPr>
        <p:spPr bwMode="auto">
          <a:xfrm flipH="1">
            <a:off x="2018030" y="4957445"/>
            <a:ext cx="260350" cy="795655"/>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人"/>
          <p:cNvSpPr/>
          <p:nvPr/>
        </p:nvSpPr>
        <p:spPr bwMode="auto">
          <a:xfrm flipH="1">
            <a:off x="4435475" y="4957445"/>
            <a:ext cx="260350" cy="826135"/>
          </a:xfrm>
          <a:custGeom>
            <a:avLst/>
            <a:gdLst/>
            <a:ahLst/>
            <a:cxnLst/>
            <a:rect l="0" t="0" r="r" b="b"/>
            <a:pathLst>
              <a:path w="1390650" h="3306762">
                <a:moveTo>
                  <a:pt x="661988" y="3024187"/>
                </a:moveTo>
                <a:lnTo>
                  <a:pt x="661988" y="3126740"/>
                </a:lnTo>
                <a:lnTo>
                  <a:pt x="661670" y="3135947"/>
                </a:lnTo>
                <a:lnTo>
                  <a:pt x="661034" y="3144837"/>
                </a:lnTo>
                <a:lnTo>
                  <a:pt x="659761" y="3154045"/>
                </a:lnTo>
                <a:lnTo>
                  <a:pt x="658489" y="3162935"/>
                </a:lnTo>
                <a:lnTo>
                  <a:pt x="656580" y="3171507"/>
                </a:lnTo>
                <a:lnTo>
                  <a:pt x="653717" y="3180080"/>
                </a:lnTo>
                <a:lnTo>
                  <a:pt x="651172" y="3188335"/>
                </a:lnTo>
                <a:lnTo>
                  <a:pt x="647672" y="3196907"/>
                </a:lnTo>
                <a:lnTo>
                  <a:pt x="644173" y="3204845"/>
                </a:lnTo>
                <a:lnTo>
                  <a:pt x="640037" y="3212465"/>
                </a:lnTo>
                <a:lnTo>
                  <a:pt x="635901" y="3220085"/>
                </a:lnTo>
                <a:lnTo>
                  <a:pt x="631129" y="3227387"/>
                </a:lnTo>
                <a:lnTo>
                  <a:pt x="626039" y="3234372"/>
                </a:lnTo>
                <a:lnTo>
                  <a:pt x="620949" y="3241357"/>
                </a:lnTo>
                <a:lnTo>
                  <a:pt x="615222" y="3247707"/>
                </a:lnTo>
                <a:lnTo>
                  <a:pt x="609178" y="3254057"/>
                </a:lnTo>
                <a:lnTo>
                  <a:pt x="602815" y="3259772"/>
                </a:lnTo>
                <a:lnTo>
                  <a:pt x="596452" y="3265487"/>
                </a:lnTo>
                <a:lnTo>
                  <a:pt x="589453" y="3270885"/>
                </a:lnTo>
                <a:lnTo>
                  <a:pt x="582454" y="3275965"/>
                </a:lnTo>
                <a:lnTo>
                  <a:pt x="575137" y="3280410"/>
                </a:lnTo>
                <a:lnTo>
                  <a:pt x="567502" y="3284855"/>
                </a:lnTo>
                <a:lnTo>
                  <a:pt x="559866" y="3288665"/>
                </a:lnTo>
                <a:lnTo>
                  <a:pt x="551913" y="3292475"/>
                </a:lnTo>
                <a:lnTo>
                  <a:pt x="543641" y="3295650"/>
                </a:lnTo>
                <a:lnTo>
                  <a:pt x="535370" y="3298507"/>
                </a:lnTo>
                <a:lnTo>
                  <a:pt x="526780" y="3301047"/>
                </a:lnTo>
                <a:lnTo>
                  <a:pt x="517872" y="3302952"/>
                </a:lnTo>
                <a:lnTo>
                  <a:pt x="509283" y="3304540"/>
                </a:lnTo>
                <a:lnTo>
                  <a:pt x="500057" y="3305810"/>
                </a:lnTo>
                <a:lnTo>
                  <a:pt x="491149" y="3306445"/>
                </a:lnTo>
                <a:lnTo>
                  <a:pt x="481605" y="3306762"/>
                </a:lnTo>
                <a:lnTo>
                  <a:pt x="471425" y="3306445"/>
                </a:lnTo>
                <a:lnTo>
                  <a:pt x="461244" y="3305492"/>
                </a:lnTo>
                <a:lnTo>
                  <a:pt x="451382" y="3304222"/>
                </a:lnTo>
                <a:lnTo>
                  <a:pt x="441838" y="3302000"/>
                </a:lnTo>
                <a:lnTo>
                  <a:pt x="431976" y="3299777"/>
                </a:lnTo>
                <a:lnTo>
                  <a:pt x="422750" y="3296920"/>
                </a:lnTo>
                <a:lnTo>
                  <a:pt x="413842" y="3293427"/>
                </a:lnTo>
                <a:lnTo>
                  <a:pt x="404934" y="3289617"/>
                </a:lnTo>
                <a:lnTo>
                  <a:pt x="396026" y="3285172"/>
                </a:lnTo>
                <a:lnTo>
                  <a:pt x="387755" y="3280092"/>
                </a:lnTo>
                <a:lnTo>
                  <a:pt x="379801" y="3275330"/>
                </a:lnTo>
                <a:lnTo>
                  <a:pt x="372166" y="3269615"/>
                </a:lnTo>
                <a:lnTo>
                  <a:pt x="364531" y="3263582"/>
                </a:lnTo>
                <a:lnTo>
                  <a:pt x="357532" y="3256915"/>
                </a:lnTo>
                <a:lnTo>
                  <a:pt x="350851" y="3250247"/>
                </a:lnTo>
                <a:lnTo>
                  <a:pt x="344488" y="3243262"/>
                </a:lnTo>
                <a:lnTo>
                  <a:pt x="353396" y="3239770"/>
                </a:lnTo>
                <a:lnTo>
                  <a:pt x="362622" y="3235960"/>
                </a:lnTo>
                <a:lnTo>
                  <a:pt x="371530" y="3232150"/>
                </a:lnTo>
                <a:lnTo>
                  <a:pt x="380119" y="3227387"/>
                </a:lnTo>
                <a:lnTo>
                  <a:pt x="400480" y="3215957"/>
                </a:lnTo>
                <a:lnTo>
                  <a:pt x="420841" y="3204210"/>
                </a:lnTo>
                <a:lnTo>
                  <a:pt x="440565" y="3192462"/>
                </a:lnTo>
                <a:lnTo>
                  <a:pt x="459653" y="3180080"/>
                </a:lnTo>
                <a:lnTo>
                  <a:pt x="478742" y="3168332"/>
                </a:lnTo>
                <a:lnTo>
                  <a:pt x="496875" y="3155632"/>
                </a:lnTo>
                <a:lnTo>
                  <a:pt x="515327" y="3143250"/>
                </a:lnTo>
                <a:lnTo>
                  <a:pt x="532825" y="3130232"/>
                </a:lnTo>
                <a:lnTo>
                  <a:pt x="550322" y="3117532"/>
                </a:lnTo>
                <a:lnTo>
                  <a:pt x="567184" y="3104832"/>
                </a:lnTo>
                <a:lnTo>
                  <a:pt x="584363" y="3091497"/>
                </a:lnTo>
                <a:lnTo>
                  <a:pt x="600270" y="3078480"/>
                </a:lnTo>
                <a:lnTo>
                  <a:pt x="616177" y="3065145"/>
                </a:lnTo>
                <a:lnTo>
                  <a:pt x="631765" y="3051492"/>
                </a:lnTo>
                <a:lnTo>
                  <a:pt x="647036" y="3037840"/>
                </a:lnTo>
                <a:lnTo>
                  <a:pt x="661988" y="3024187"/>
                </a:lnTo>
                <a:close/>
                <a:moveTo>
                  <a:pt x="407353" y="752475"/>
                </a:moveTo>
                <a:lnTo>
                  <a:pt x="414338" y="752475"/>
                </a:lnTo>
                <a:lnTo>
                  <a:pt x="976630" y="752475"/>
                </a:lnTo>
                <a:lnTo>
                  <a:pt x="983298" y="752475"/>
                </a:lnTo>
                <a:lnTo>
                  <a:pt x="990283" y="753110"/>
                </a:lnTo>
                <a:lnTo>
                  <a:pt x="996950" y="754062"/>
                </a:lnTo>
                <a:lnTo>
                  <a:pt x="1003300" y="755966"/>
                </a:lnTo>
                <a:lnTo>
                  <a:pt x="1009015" y="755966"/>
                </a:lnTo>
                <a:lnTo>
                  <a:pt x="1017905" y="756601"/>
                </a:lnTo>
                <a:lnTo>
                  <a:pt x="1029970" y="757553"/>
                </a:lnTo>
                <a:lnTo>
                  <a:pt x="1044893" y="759458"/>
                </a:lnTo>
                <a:lnTo>
                  <a:pt x="1053465" y="760728"/>
                </a:lnTo>
                <a:lnTo>
                  <a:pt x="1062355" y="762315"/>
                </a:lnTo>
                <a:lnTo>
                  <a:pt x="1072198" y="764219"/>
                </a:lnTo>
                <a:lnTo>
                  <a:pt x="1082040" y="766441"/>
                </a:lnTo>
                <a:lnTo>
                  <a:pt x="1093153" y="769298"/>
                </a:lnTo>
                <a:lnTo>
                  <a:pt x="1103948" y="772472"/>
                </a:lnTo>
                <a:lnTo>
                  <a:pt x="1115695" y="776281"/>
                </a:lnTo>
                <a:lnTo>
                  <a:pt x="1127443" y="780090"/>
                </a:lnTo>
                <a:lnTo>
                  <a:pt x="1140143" y="784851"/>
                </a:lnTo>
                <a:lnTo>
                  <a:pt x="1152843" y="790248"/>
                </a:lnTo>
                <a:lnTo>
                  <a:pt x="1166178" y="795961"/>
                </a:lnTo>
                <a:lnTo>
                  <a:pt x="1179830" y="802944"/>
                </a:lnTo>
                <a:lnTo>
                  <a:pt x="1193483" y="810245"/>
                </a:lnTo>
                <a:lnTo>
                  <a:pt x="1207135" y="819133"/>
                </a:lnTo>
                <a:lnTo>
                  <a:pt x="1220470" y="828020"/>
                </a:lnTo>
                <a:lnTo>
                  <a:pt x="1234123" y="837860"/>
                </a:lnTo>
                <a:lnTo>
                  <a:pt x="1241108" y="843256"/>
                </a:lnTo>
                <a:lnTo>
                  <a:pt x="1247775" y="848970"/>
                </a:lnTo>
                <a:lnTo>
                  <a:pt x="1254443" y="854684"/>
                </a:lnTo>
                <a:lnTo>
                  <a:pt x="1261110" y="860397"/>
                </a:lnTo>
                <a:lnTo>
                  <a:pt x="1267778" y="866745"/>
                </a:lnTo>
                <a:lnTo>
                  <a:pt x="1274445" y="873411"/>
                </a:lnTo>
                <a:lnTo>
                  <a:pt x="1280795" y="880077"/>
                </a:lnTo>
                <a:lnTo>
                  <a:pt x="1287145" y="887060"/>
                </a:lnTo>
                <a:lnTo>
                  <a:pt x="1293495" y="894361"/>
                </a:lnTo>
                <a:lnTo>
                  <a:pt x="1299210" y="901661"/>
                </a:lnTo>
                <a:lnTo>
                  <a:pt x="1305243" y="909279"/>
                </a:lnTo>
                <a:lnTo>
                  <a:pt x="1311275" y="917215"/>
                </a:lnTo>
                <a:lnTo>
                  <a:pt x="1316990" y="925785"/>
                </a:lnTo>
                <a:lnTo>
                  <a:pt x="1322705" y="934356"/>
                </a:lnTo>
                <a:lnTo>
                  <a:pt x="1327785" y="942926"/>
                </a:lnTo>
                <a:lnTo>
                  <a:pt x="1333183" y="951814"/>
                </a:lnTo>
                <a:lnTo>
                  <a:pt x="1339850" y="964510"/>
                </a:lnTo>
                <a:lnTo>
                  <a:pt x="1346200" y="977207"/>
                </a:lnTo>
                <a:lnTo>
                  <a:pt x="1352233" y="990221"/>
                </a:lnTo>
                <a:lnTo>
                  <a:pt x="1357948" y="1003870"/>
                </a:lnTo>
                <a:lnTo>
                  <a:pt x="1362710" y="1017519"/>
                </a:lnTo>
                <a:lnTo>
                  <a:pt x="1367473" y="1031803"/>
                </a:lnTo>
                <a:lnTo>
                  <a:pt x="1371918" y="1046722"/>
                </a:lnTo>
                <a:lnTo>
                  <a:pt x="1375728" y="1061640"/>
                </a:lnTo>
                <a:lnTo>
                  <a:pt x="1379538" y="1077194"/>
                </a:lnTo>
                <a:lnTo>
                  <a:pt x="1382395" y="1092747"/>
                </a:lnTo>
                <a:lnTo>
                  <a:pt x="1384935" y="1108936"/>
                </a:lnTo>
                <a:lnTo>
                  <a:pt x="1387158" y="1125759"/>
                </a:lnTo>
                <a:lnTo>
                  <a:pt x="1388745" y="1142265"/>
                </a:lnTo>
                <a:lnTo>
                  <a:pt x="1390015" y="1159405"/>
                </a:lnTo>
                <a:lnTo>
                  <a:pt x="1390650" y="1177181"/>
                </a:lnTo>
                <a:lnTo>
                  <a:pt x="1390650" y="1194956"/>
                </a:lnTo>
                <a:lnTo>
                  <a:pt x="1390650" y="1211462"/>
                </a:lnTo>
                <a:lnTo>
                  <a:pt x="1390015" y="1227650"/>
                </a:lnTo>
                <a:lnTo>
                  <a:pt x="1389063" y="1244156"/>
                </a:lnTo>
                <a:lnTo>
                  <a:pt x="1387793" y="1261297"/>
                </a:lnTo>
                <a:lnTo>
                  <a:pt x="1386205" y="1278437"/>
                </a:lnTo>
                <a:lnTo>
                  <a:pt x="1383983" y="1296213"/>
                </a:lnTo>
                <a:lnTo>
                  <a:pt x="1381443" y="1313988"/>
                </a:lnTo>
                <a:lnTo>
                  <a:pt x="1378903" y="1332081"/>
                </a:lnTo>
                <a:lnTo>
                  <a:pt x="1375410" y="1350491"/>
                </a:lnTo>
                <a:lnTo>
                  <a:pt x="1371918" y="1369536"/>
                </a:lnTo>
                <a:lnTo>
                  <a:pt x="1367473" y="1388899"/>
                </a:lnTo>
                <a:lnTo>
                  <a:pt x="1363028" y="1407944"/>
                </a:lnTo>
                <a:lnTo>
                  <a:pt x="1358265" y="1427941"/>
                </a:lnTo>
                <a:lnTo>
                  <a:pt x="1352868" y="1448256"/>
                </a:lnTo>
                <a:lnTo>
                  <a:pt x="1346835" y="1469206"/>
                </a:lnTo>
                <a:lnTo>
                  <a:pt x="1340485" y="1490155"/>
                </a:lnTo>
                <a:lnTo>
                  <a:pt x="1333818" y="1511422"/>
                </a:lnTo>
                <a:lnTo>
                  <a:pt x="1326833" y="1533324"/>
                </a:lnTo>
                <a:lnTo>
                  <a:pt x="1319213" y="1555544"/>
                </a:lnTo>
                <a:lnTo>
                  <a:pt x="1310958" y="1578080"/>
                </a:lnTo>
                <a:lnTo>
                  <a:pt x="1302385" y="1600934"/>
                </a:lnTo>
                <a:lnTo>
                  <a:pt x="1293495" y="1624423"/>
                </a:lnTo>
                <a:lnTo>
                  <a:pt x="1283653" y="1648230"/>
                </a:lnTo>
                <a:lnTo>
                  <a:pt x="1273810" y="1672354"/>
                </a:lnTo>
                <a:lnTo>
                  <a:pt x="1263015" y="1697112"/>
                </a:lnTo>
                <a:lnTo>
                  <a:pt x="1252220" y="1722188"/>
                </a:lnTo>
                <a:lnTo>
                  <a:pt x="1240473" y="1747899"/>
                </a:lnTo>
                <a:lnTo>
                  <a:pt x="1228408" y="1773928"/>
                </a:lnTo>
                <a:lnTo>
                  <a:pt x="1215708" y="1800273"/>
                </a:lnTo>
                <a:lnTo>
                  <a:pt x="1202373" y="1827254"/>
                </a:lnTo>
                <a:lnTo>
                  <a:pt x="1188720" y="1854869"/>
                </a:lnTo>
                <a:lnTo>
                  <a:pt x="1174433" y="1882802"/>
                </a:lnTo>
                <a:lnTo>
                  <a:pt x="1169988" y="1890420"/>
                </a:lnTo>
                <a:lnTo>
                  <a:pt x="1165225" y="1897721"/>
                </a:lnTo>
                <a:lnTo>
                  <a:pt x="1159510" y="1904704"/>
                </a:lnTo>
                <a:lnTo>
                  <a:pt x="1153795" y="1911052"/>
                </a:lnTo>
                <a:lnTo>
                  <a:pt x="1147445" y="1916766"/>
                </a:lnTo>
                <a:lnTo>
                  <a:pt x="1140778" y="1922162"/>
                </a:lnTo>
                <a:lnTo>
                  <a:pt x="1133793" y="1926923"/>
                </a:lnTo>
                <a:lnTo>
                  <a:pt x="1126490" y="1931367"/>
                </a:lnTo>
                <a:lnTo>
                  <a:pt x="1126808" y="1909783"/>
                </a:lnTo>
                <a:lnTo>
                  <a:pt x="1127125" y="1888516"/>
                </a:lnTo>
                <a:lnTo>
                  <a:pt x="1126808" y="1864074"/>
                </a:lnTo>
                <a:lnTo>
                  <a:pt x="1126490" y="1840268"/>
                </a:lnTo>
                <a:lnTo>
                  <a:pt x="1125855" y="1816779"/>
                </a:lnTo>
                <a:lnTo>
                  <a:pt x="1124903" y="1792973"/>
                </a:lnTo>
                <a:lnTo>
                  <a:pt x="1123633" y="1769801"/>
                </a:lnTo>
                <a:lnTo>
                  <a:pt x="1122363" y="1746630"/>
                </a:lnTo>
                <a:lnTo>
                  <a:pt x="1120140" y="1723775"/>
                </a:lnTo>
                <a:lnTo>
                  <a:pt x="1118235" y="1700921"/>
                </a:lnTo>
                <a:lnTo>
                  <a:pt x="1118235" y="1420958"/>
                </a:lnTo>
                <a:lnTo>
                  <a:pt x="1123315" y="1403183"/>
                </a:lnTo>
                <a:lnTo>
                  <a:pt x="1128395" y="1386042"/>
                </a:lnTo>
                <a:lnTo>
                  <a:pt x="1132523" y="1369536"/>
                </a:lnTo>
                <a:lnTo>
                  <a:pt x="1136650" y="1353348"/>
                </a:lnTo>
                <a:lnTo>
                  <a:pt x="1140143" y="1337160"/>
                </a:lnTo>
                <a:lnTo>
                  <a:pt x="1143635" y="1322241"/>
                </a:lnTo>
                <a:lnTo>
                  <a:pt x="1146493" y="1307322"/>
                </a:lnTo>
                <a:lnTo>
                  <a:pt x="1149350" y="1293038"/>
                </a:lnTo>
                <a:lnTo>
                  <a:pt x="1151255" y="1279072"/>
                </a:lnTo>
                <a:lnTo>
                  <a:pt x="1153160" y="1265740"/>
                </a:lnTo>
                <a:lnTo>
                  <a:pt x="1154748" y="1253044"/>
                </a:lnTo>
                <a:lnTo>
                  <a:pt x="1155700" y="1240664"/>
                </a:lnTo>
                <a:lnTo>
                  <a:pt x="1156970" y="1228603"/>
                </a:lnTo>
                <a:lnTo>
                  <a:pt x="1157605" y="1216858"/>
                </a:lnTo>
                <a:lnTo>
                  <a:pt x="1157923" y="1205748"/>
                </a:lnTo>
                <a:lnTo>
                  <a:pt x="1157923" y="1194956"/>
                </a:lnTo>
                <a:lnTo>
                  <a:pt x="1157923" y="1184164"/>
                </a:lnTo>
                <a:lnTo>
                  <a:pt x="1157605" y="1173689"/>
                </a:lnTo>
                <a:lnTo>
                  <a:pt x="1156970" y="1163532"/>
                </a:lnTo>
                <a:lnTo>
                  <a:pt x="1155700" y="1154327"/>
                </a:lnTo>
                <a:lnTo>
                  <a:pt x="1154748" y="1144804"/>
                </a:lnTo>
                <a:lnTo>
                  <a:pt x="1153478" y="1136234"/>
                </a:lnTo>
                <a:lnTo>
                  <a:pt x="1152208" y="1128298"/>
                </a:lnTo>
                <a:lnTo>
                  <a:pt x="1150620" y="1120363"/>
                </a:lnTo>
                <a:lnTo>
                  <a:pt x="1148398" y="1113062"/>
                </a:lnTo>
                <a:lnTo>
                  <a:pt x="1146810" y="1106079"/>
                </a:lnTo>
                <a:lnTo>
                  <a:pt x="1144905" y="1099413"/>
                </a:lnTo>
                <a:lnTo>
                  <a:pt x="1142683" y="1093065"/>
                </a:lnTo>
                <a:lnTo>
                  <a:pt x="1140143" y="1087034"/>
                </a:lnTo>
                <a:lnTo>
                  <a:pt x="1137920" y="1081638"/>
                </a:lnTo>
                <a:lnTo>
                  <a:pt x="1133158" y="1071480"/>
                </a:lnTo>
                <a:lnTo>
                  <a:pt x="1128395" y="1062910"/>
                </a:lnTo>
                <a:lnTo>
                  <a:pt x="1123315" y="1054975"/>
                </a:lnTo>
                <a:lnTo>
                  <a:pt x="1117918" y="1047991"/>
                </a:lnTo>
                <a:lnTo>
                  <a:pt x="1112520" y="1041326"/>
                </a:lnTo>
                <a:lnTo>
                  <a:pt x="1107123" y="1035295"/>
                </a:lnTo>
                <a:lnTo>
                  <a:pt x="1101090" y="1029899"/>
                </a:lnTo>
                <a:lnTo>
                  <a:pt x="1095375" y="1025137"/>
                </a:lnTo>
                <a:lnTo>
                  <a:pt x="1089025" y="1020376"/>
                </a:lnTo>
                <a:lnTo>
                  <a:pt x="1089025" y="1268280"/>
                </a:lnTo>
                <a:lnTo>
                  <a:pt x="1089025" y="1506344"/>
                </a:lnTo>
                <a:lnTo>
                  <a:pt x="1089025" y="1702508"/>
                </a:lnTo>
                <a:lnTo>
                  <a:pt x="1090613" y="1720919"/>
                </a:lnTo>
                <a:lnTo>
                  <a:pt x="1092518" y="1740916"/>
                </a:lnTo>
                <a:lnTo>
                  <a:pt x="1094105" y="1762183"/>
                </a:lnTo>
                <a:lnTo>
                  <a:pt x="1095375" y="1785037"/>
                </a:lnTo>
                <a:lnTo>
                  <a:pt x="1096328" y="1809161"/>
                </a:lnTo>
                <a:lnTo>
                  <a:pt x="1097280" y="1834237"/>
                </a:lnTo>
                <a:lnTo>
                  <a:pt x="1097915" y="1860583"/>
                </a:lnTo>
                <a:lnTo>
                  <a:pt x="1097915" y="1888198"/>
                </a:lnTo>
                <a:lnTo>
                  <a:pt x="1097915" y="1915179"/>
                </a:lnTo>
                <a:lnTo>
                  <a:pt x="1097280" y="1942159"/>
                </a:lnTo>
                <a:lnTo>
                  <a:pt x="1096010" y="1973901"/>
                </a:lnTo>
                <a:lnTo>
                  <a:pt x="1094423" y="2005643"/>
                </a:lnTo>
                <a:lnTo>
                  <a:pt x="1091565" y="2038655"/>
                </a:lnTo>
                <a:lnTo>
                  <a:pt x="1088708" y="2071984"/>
                </a:lnTo>
                <a:lnTo>
                  <a:pt x="1084898" y="2105947"/>
                </a:lnTo>
                <a:lnTo>
                  <a:pt x="1080135" y="2140863"/>
                </a:lnTo>
                <a:lnTo>
                  <a:pt x="1076960" y="2158639"/>
                </a:lnTo>
                <a:lnTo>
                  <a:pt x="1074103" y="2176097"/>
                </a:lnTo>
                <a:lnTo>
                  <a:pt x="1071245" y="2194507"/>
                </a:lnTo>
                <a:lnTo>
                  <a:pt x="1067435" y="2212283"/>
                </a:lnTo>
                <a:lnTo>
                  <a:pt x="1063943" y="2231010"/>
                </a:lnTo>
                <a:lnTo>
                  <a:pt x="1059815" y="2249103"/>
                </a:lnTo>
                <a:lnTo>
                  <a:pt x="1055370" y="2267831"/>
                </a:lnTo>
                <a:lnTo>
                  <a:pt x="1051243" y="2286876"/>
                </a:lnTo>
                <a:lnTo>
                  <a:pt x="1046163" y="2305604"/>
                </a:lnTo>
                <a:lnTo>
                  <a:pt x="1041083" y="2324966"/>
                </a:lnTo>
                <a:lnTo>
                  <a:pt x="1035685" y="2344329"/>
                </a:lnTo>
                <a:lnTo>
                  <a:pt x="1029970" y="2364009"/>
                </a:lnTo>
                <a:lnTo>
                  <a:pt x="1023938" y="2383371"/>
                </a:lnTo>
                <a:lnTo>
                  <a:pt x="1017588" y="2403368"/>
                </a:lnTo>
                <a:lnTo>
                  <a:pt x="1010603" y="2423683"/>
                </a:lnTo>
                <a:lnTo>
                  <a:pt x="1003618" y="2443681"/>
                </a:lnTo>
                <a:lnTo>
                  <a:pt x="996315" y="2464313"/>
                </a:lnTo>
                <a:lnTo>
                  <a:pt x="988378" y="2484945"/>
                </a:lnTo>
                <a:lnTo>
                  <a:pt x="980440" y="2505260"/>
                </a:lnTo>
                <a:lnTo>
                  <a:pt x="971868" y="2526209"/>
                </a:lnTo>
                <a:lnTo>
                  <a:pt x="959168" y="2556047"/>
                </a:lnTo>
                <a:lnTo>
                  <a:pt x="945833" y="2585567"/>
                </a:lnTo>
                <a:lnTo>
                  <a:pt x="931545" y="2615087"/>
                </a:lnTo>
                <a:lnTo>
                  <a:pt x="923925" y="2629688"/>
                </a:lnTo>
                <a:lnTo>
                  <a:pt x="916305" y="2644607"/>
                </a:lnTo>
                <a:lnTo>
                  <a:pt x="908685" y="2659208"/>
                </a:lnTo>
                <a:lnTo>
                  <a:pt x="900430" y="2673809"/>
                </a:lnTo>
                <a:lnTo>
                  <a:pt x="892175" y="2688728"/>
                </a:lnTo>
                <a:lnTo>
                  <a:pt x="883285" y="2703329"/>
                </a:lnTo>
                <a:lnTo>
                  <a:pt x="874713" y="2717930"/>
                </a:lnTo>
                <a:lnTo>
                  <a:pt x="865505" y="2732531"/>
                </a:lnTo>
                <a:lnTo>
                  <a:pt x="856298" y="2747133"/>
                </a:lnTo>
                <a:lnTo>
                  <a:pt x="846773" y="2761417"/>
                </a:lnTo>
                <a:lnTo>
                  <a:pt x="836930" y="2776018"/>
                </a:lnTo>
                <a:lnTo>
                  <a:pt x="826770" y="2790302"/>
                </a:lnTo>
                <a:lnTo>
                  <a:pt x="816928" y="2804585"/>
                </a:lnTo>
                <a:lnTo>
                  <a:pt x="806450" y="2818869"/>
                </a:lnTo>
                <a:lnTo>
                  <a:pt x="795655" y="2833471"/>
                </a:lnTo>
                <a:lnTo>
                  <a:pt x="784860" y="2847754"/>
                </a:lnTo>
                <a:lnTo>
                  <a:pt x="773748" y="2861403"/>
                </a:lnTo>
                <a:lnTo>
                  <a:pt x="762000" y="2875370"/>
                </a:lnTo>
                <a:lnTo>
                  <a:pt x="750570" y="2889336"/>
                </a:lnTo>
                <a:lnTo>
                  <a:pt x="738505" y="2903303"/>
                </a:lnTo>
                <a:lnTo>
                  <a:pt x="726123" y="2916952"/>
                </a:lnTo>
                <a:lnTo>
                  <a:pt x="714058" y="2930601"/>
                </a:lnTo>
                <a:lnTo>
                  <a:pt x="701358" y="2944250"/>
                </a:lnTo>
                <a:lnTo>
                  <a:pt x="688340" y="2957581"/>
                </a:lnTo>
                <a:lnTo>
                  <a:pt x="675005" y="2970913"/>
                </a:lnTo>
                <a:lnTo>
                  <a:pt x="661670" y="2984244"/>
                </a:lnTo>
                <a:lnTo>
                  <a:pt x="645795" y="2999163"/>
                </a:lnTo>
                <a:lnTo>
                  <a:pt x="629920" y="3014082"/>
                </a:lnTo>
                <a:lnTo>
                  <a:pt x="613410" y="3028683"/>
                </a:lnTo>
                <a:lnTo>
                  <a:pt x="596583" y="3043284"/>
                </a:lnTo>
                <a:lnTo>
                  <a:pt x="579438" y="3057568"/>
                </a:lnTo>
                <a:lnTo>
                  <a:pt x="561658" y="3071852"/>
                </a:lnTo>
                <a:lnTo>
                  <a:pt x="543878" y="3085819"/>
                </a:lnTo>
                <a:lnTo>
                  <a:pt x="525463" y="3099468"/>
                </a:lnTo>
                <a:lnTo>
                  <a:pt x="507048" y="3113117"/>
                </a:lnTo>
                <a:lnTo>
                  <a:pt x="487998" y="3126448"/>
                </a:lnTo>
                <a:lnTo>
                  <a:pt x="468630" y="3139780"/>
                </a:lnTo>
                <a:lnTo>
                  <a:pt x="449263" y="3152476"/>
                </a:lnTo>
                <a:lnTo>
                  <a:pt x="428943" y="3165173"/>
                </a:lnTo>
                <a:lnTo>
                  <a:pt x="408305" y="3177870"/>
                </a:lnTo>
                <a:lnTo>
                  <a:pt x="387350" y="3189932"/>
                </a:lnTo>
                <a:lnTo>
                  <a:pt x="366078" y="3201676"/>
                </a:lnTo>
                <a:lnTo>
                  <a:pt x="356553" y="3206755"/>
                </a:lnTo>
                <a:lnTo>
                  <a:pt x="346710" y="3211199"/>
                </a:lnTo>
                <a:lnTo>
                  <a:pt x="336867" y="3214690"/>
                </a:lnTo>
                <a:lnTo>
                  <a:pt x="327025" y="3218182"/>
                </a:lnTo>
                <a:lnTo>
                  <a:pt x="320357" y="3219769"/>
                </a:lnTo>
                <a:lnTo>
                  <a:pt x="314007" y="3221356"/>
                </a:lnTo>
                <a:lnTo>
                  <a:pt x="307340" y="3222626"/>
                </a:lnTo>
                <a:lnTo>
                  <a:pt x="300990" y="3223578"/>
                </a:lnTo>
                <a:lnTo>
                  <a:pt x="294322" y="3224530"/>
                </a:lnTo>
                <a:lnTo>
                  <a:pt x="287655" y="3225483"/>
                </a:lnTo>
                <a:lnTo>
                  <a:pt x="280987" y="3225800"/>
                </a:lnTo>
                <a:lnTo>
                  <a:pt x="274637" y="3225800"/>
                </a:lnTo>
                <a:lnTo>
                  <a:pt x="268287" y="3225800"/>
                </a:lnTo>
                <a:lnTo>
                  <a:pt x="262255" y="3225483"/>
                </a:lnTo>
                <a:lnTo>
                  <a:pt x="256222" y="3224530"/>
                </a:lnTo>
                <a:lnTo>
                  <a:pt x="249872" y="3223896"/>
                </a:lnTo>
                <a:lnTo>
                  <a:pt x="243840" y="3222943"/>
                </a:lnTo>
                <a:lnTo>
                  <a:pt x="237490" y="3221991"/>
                </a:lnTo>
                <a:lnTo>
                  <a:pt x="231457" y="3220721"/>
                </a:lnTo>
                <a:lnTo>
                  <a:pt x="225742" y="3219452"/>
                </a:lnTo>
                <a:lnTo>
                  <a:pt x="219710" y="3217547"/>
                </a:lnTo>
                <a:lnTo>
                  <a:pt x="213677" y="3215643"/>
                </a:lnTo>
                <a:lnTo>
                  <a:pt x="207962" y="3213738"/>
                </a:lnTo>
                <a:lnTo>
                  <a:pt x="201930" y="3211516"/>
                </a:lnTo>
                <a:lnTo>
                  <a:pt x="196215" y="3208660"/>
                </a:lnTo>
                <a:lnTo>
                  <a:pt x="190817" y="3206120"/>
                </a:lnTo>
                <a:lnTo>
                  <a:pt x="185420" y="3203263"/>
                </a:lnTo>
                <a:lnTo>
                  <a:pt x="179705" y="3200407"/>
                </a:lnTo>
                <a:lnTo>
                  <a:pt x="174307" y="3197232"/>
                </a:lnTo>
                <a:lnTo>
                  <a:pt x="169227" y="3193741"/>
                </a:lnTo>
                <a:lnTo>
                  <a:pt x="164147" y="3190249"/>
                </a:lnTo>
                <a:lnTo>
                  <a:pt x="159067" y="3186440"/>
                </a:lnTo>
                <a:lnTo>
                  <a:pt x="154305" y="3182631"/>
                </a:lnTo>
                <a:lnTo>
                  <a:pt x="149225" y="3178505"/>
                </a:lnTo>
                <a:lnTo>
                  <a:pt x="144462" y="3174061"/>
                </a:lnTo>
                <a:lnTo>
                  <a:pt x="140335" y="3169934"/>
                </a:lnTo>
                <a:lnTo>
                  <a:pt x="135572" y="3165173"/>
                </a:lnTo>
                <a:lnTo>
                  <a:pt x="131445" y="3160094"/>
                </a:lnTo>
                <a:lnTo>
                  <a:pt x="127317" y="3155651"/>
                </a:lnTo>
                <a:lnTo>
                  <a:pt x="123190" y="3150255"/>
                </a:lnTo>
                <a:lnTo>
                  <a:pt x="119697" y="3144858"/>
                </a:lnTo>
                <a:lnTo>
                  <a:pt x="115887" y="3139780"/>
                </a:lnTo>
                <a:lnTo>
                  <a:pt x="112395" y="3134066"/>
                </a:lnTo>
                <a:lnTo>
                  <a:pt x="108902" y="3128353"/>
                </a:lnTo>
                <a:lnTo>
                  <a:pt x="104457" y="3119782"/>
                </a:lnTo>
                <a:lnTo>
                  <a:pt x="100330" y="3110577"/>
                </a:lnTo>
                <a:lnTo>
                  <a:pt x="97155" y="3102007"/>
                </a:lnTo>
                <a:lnTo>
                  <a:pt x="93662" y="3093119"/>
                </a:lnTo>
                <a:lnTo>
                  <a:pt x="91440" y="3084231"/>
                </a:lnTo>
                <a:lnTo>
                  <a:pt x="88900" y="3074709"/>
                </a:lnTo>
                <a:lnTo>
                  <a:pt x="87312" y="3065821"/>
                </a:lnTo>
                <a:lnTo>
                  <a:pt x="86360" y="3056616"/>
                </a:lnTo>
                <a:lnTo>
                  <a:pt x="85407" y="3047728"/>
                </a:lnTo>
                <a:lnTo>
                  <a:pt x="85090" y="3038206"/>
                </a:lnTo>
                <a:lnTo>
                  <a:pt x="85407" y="3029001"/>
                </a:lnTo>
                <a:lnTo>
                  <a:pt x="86042" y="3020113"/>
                </a:lnTo>
                <a:lnTo>
                  <a:pt x="86995" y="3010908"/>
                </a:lnTo>
                <a:lnTo>
                  <a:pt x="88265" y="3002020"/>
                </a:lnTo>
                <a:lnTo>
                  <a:pt x="90487" y="2993132"/>
                </a:lnTo>
                <a:lnTo>
                  <a:pt x="92710" y="2984562"/>
                </a:lnTo>
                <a:lnTo>
                  <a:pt x="95250" y="2975992"/>
                </a:lnTo>
                <a:lnTo>
                  <a:pt x="98425" y="2967104"/>
                </a:lnTo>
                <a:lnTo>
                  <a:pt x="101917" y="2958851"/>
                </a:lnTo>
                <a:lnTo>
                  <a:pt x="106045" y="2950598"/>
                </a:lnTo>
                <a:lnTo>
                  <a:pt x="110172" y="2942663"/>
                </a:lnTo>
                <a:lnTo>
                  <a:pt x="114935" y="2934727"/>
                </a:lnTo>
                <a:lnTo>
                  <a:pt x="120015" y="2927109"/>
                </a:lnTo>
                <a:lnTo>
                  <a:pt x="125730" y="2919808"/>
                </a:lnTo>
                <a:lnTo>
                  <a:pt x="131127" y="2912825"/>
                </a:lnTo>
                <a:lnTo>
                  <a:pt x="137477" y="2905842"/>
                </a:lnTo>
                <a:lnTo>
                  <a:pt x="144145" y="2899176"/>
                </a:lnTo>
                <a:lnTo>
                  <a:pt x="151130" y="2892828"/>
                </a:lnTo>
                <a:lnTo>
                  <a:pt x="158432" y="2886797"/>
                </a:lnTo>
                <a:lnTo>
                  <a:pt x="166052" y="2881083"/>
                </a:lnTo>
                <a:lnTo>
                  <a:pt x="174307" y="2875687"/>
                </a:lnTo>
                <a:lnTo>
                  <a:pt x="182880" y="2870926"/>
                </a:lnTo>
                <a:lnTo>
                  <a:pt x="198755" y="2862038"/>
                </a:lnTo>
                <a:lnTo>
                  <a:pt x="214312" y="2852516"/>
                </a:lnTo>
                <a:lnTo>
                  <a:pt x="229870" y="2843311"/>
                </a:lnTo>
                <a:lnTo>
                  <a:pt x="244792" y="2833788"/>
                </a:lnTo>
                <a:lnTo>
                  <a:pt x="259397" y="2823948"/>
                </a:lnTo>
                <a:lnTo>
                  <a:pt x="273685" y="2814425"/>
                </a:lnTo>
                <a:lnTo>
                  <a:pt x="287972" y="2804268"/>
                </a:lnTo>
                <a:lnTo>
                  <a:pt x="301625" y="2794111"/>
                </a:lnTo>
                <a:lnTo>
                  <a:pt x="316547" y="2783001"/>
                </a:lnTo>
                <a:lnTo>
                  <a:pt x="331152" y="2771574"/>
                </a:lnTo>
                <a:lnTo>
                  <a:pt x="345123" y="2760147"/>
                </a:lnTo>
                <a:lnTo>
                  <a:pt x="359093" y="2748720"/>
                </a:lnTo>
                <a:lnTo>
                  <a:pt x="372428" y="2736658"/>
                </a:lnTo>
                <a:lnTo>
                  <a:pt x="385445" y="2724913"/>
                </a:lnTo>
                <a:lnTo>
                  <a:pt x="398463" y="2712852"/>
                </a:lnTo>
                <a:lnTo>
                  <a:pt x="410528" y="2700790"/>
                </a:lnTo>
                <a:lnTo>
                  <a:pt x="422593" y="2688410"/>
                </a:lnTo>
                <a:lnTo>
                  <a:pt x="434658" y="2676031"/>
                </a:lnTo>
                <a:lnTo>
                  <a:pt x="445770" y="2663652"/>
                </a:lnTo>
                <a:lnTo>
                  <a:pt x="457200" y="2650955"/>
                </a:lnTo>
                <a:lnTo>
                  <a:pt x="467678" y="2638258"/>
                </a:lnTo>
                <a:lnTo>
                  <a:pt x="478473" y="2625244"/>
                </a:lnTo>
                <a:lnTo>
                  <a:pt x="488315" y="2612230"/>
                </a:lnTo>
                <a:lnTo>
                  <a:pt x="498475" y="2599533"/>
                </a:lnTo>
                <a:lnTo>
                  <a:pt x="508000" y="2586519"/>
                </a:lnTo>
                <a:lnTo>
                  <a:pt x="517525" y="2573187"/>
                </a:lnTo>
                <a:lnTo>
                  <a:pt x="526733" y="2559856"/>
                </a:lnTo>
                <a:lnTo>
                  <a:pt x="535623" y="2546524"/>
                </a:lnTo>
                <a:lnTo>
                  <a:pt x="543878" y="2532875"/>
                </a:lnTo>
                <a:lnTo>
                  <a:pt x="552133" y="2519544"/>
                </a:lnTo>
                <a:lnTo>
                  <a:pt x="560388" y="2506212"/>
                </a:lnTo>
                <a:lnTo>
                  <a:pt x="568008" y="2492246"/>
                </a:lnTo>
                <a:lnTo>
                  <a:pt x="575628" y="2478597"/>
                </a:lnTo>
                <a:lnTo>
                  <a:pt x="582930" y="2464948"/>
                </a:lnTo>
                <a:lnTo>
                  <a:pt x="589915" y="2450981"/>
                </a:lnTo>
                <a:lnTo>
                  <a:pt x="596900" y="2437015"/>
                </a:lnTo>
                <a:lnTo>
                  <a:pt x="603568" y="2423048"/>
                </a:lnTo>
                <a:lnTo>
                  <a:pt x="610235" y="2409082"/>
                </a:lnTo>
                <a:lnTo>
                  <a:pt x="616585" y="2394798"/>
                </a:lnTo>
                <a:lnTo>
                  <a:pt x="622618" y="2380832"/>
                </a:lnTo>
                <a:lnTo>
                  <a:pt x="633413" y="2353851"/>
                </a:lnTo>
                <a:lnTo>
                  <a:pt x="643573" y="2327188"/>
                </a:lnTo>
                <a:lnTo>
                  <a:pt x="653098" y="2301160"/>
                </a:lnTo>
                <a:lnTo>
                  <a:pt x="661670" y="2275449"/>
                </a:lnTo>
                <a:lnTo>
                  <a:pt x="668020" y="2255451"/>
                </a:lnTo>
                <a:lnTo>
                  <a:pt x="673735" y="2236089"/>
                </a:lnTo>
                <a:lnTo>
                  <a:pt x="679450" y="2216409"/>
                </a:lnTo>
                <a:lnTo>
                  <a:pt x="684530" y="2197046"/>
                </a:lnTo>
                <a:lnTo>
                  <a:pt x="688975" y="2177684"/>
                </a:lnTo>
                <a:lnTo>
                  <a:pt x="693103" y="2158956"/>
                </a:lnTo>
                <a:lnTo>
                  <a:pt x="696913" y="2139911"/>
                </a:lnTo>
                <a:lnTo>
                  <a:pt x="700723" y="2121501"/>
                </a:lnTo>
                <a:lnTo>
                  <a:pt x="703580" y="2102456"/>
                </a:lnTo>
                <a:lnTo>
                  <a:pt x="706755" y="2083728"/>
                </a:lnTo>
                <a:lnTo>
                  <a:pt x="709295" y="2065318"/>
                </a:lnTo>
                <a:lnTo>
                  <a:pt x="711200" y="2046907"/>
                </a:lnTo>
                <a:lnTo>
                  <a:pt x="713423" y="2028180"/>
                </a:lnTo>
                <a:lnTo>
                  <a:pt x="715010" y="2009770"/>
                </a:lnTo>
                <a:lnTo>
                  <a:pt x="716280" y="1991359"/>
                </a:lnTo>
                <a:lnTo>
                  <a:pt x="717550" y="1972949"/>
                </a:lnTo>
                <a:lnTo>
                  <a:pt x="661670" y="1972949"/>
                </a:lnTo>
                <a:lnTo>
                  <a:pt x="661670" y="2005960"/>
                </a:lnTo>
                <a:lnTo>
                  <a:pt x="661670" y="2083093"/>
                </a:lnTo>
                <a:lnTo>
                  <a:pt x="661670" y="2166892"/>
                </a:lnTo>
                <a:lnTo>
                  <a:pt x="656273" y="2190063"/>
                </a:lnTo>
                <a:lnTo>
                  <a:pt x="649923" y="2214504"/>
                </a:lnTo>
                <a:lnTo>
                  <a:pt x="642938" y="2238628"/>
                </a:lnTo>
                <a:lnTo>
                  <a:pt x="635000" y="2264022"/>
                </a:lnTo>
                <a:lnTo>
                  <a:pt x="626110" y="2289098"/>
                </a:lnTo>
                <a:lnTo>
                  <a:pt x="616903" y="2315444"/>
                </a:lnTo>
                <a:lnTo>
                  <a:pt x="607060" y="2342424"/>
                </a:lnTo>
                <a:lnTo>
                  <a:pt x="595630" y="2369405"/>
                </a:lnTo>
                <a:lnTo>
                  <a:pt x="589280" y="2384006"/>
                </a:lnTo>
                <a:lnTo>
                  <a:pt x="582613" y="2398607"/>
                </a:lnTo>
                <a:lnTo>
                  <a:pt x="575945" y="2413526"/>
                </a:lnTo>
                <a:lnTo>
                  <a:pt x="568960" y="2427810"/>
                </a:lnTo>
                <a:lnTo>
                  <a:pt x="562293" y="2441459"/>
                </a:lnTo>
                <a:lnTo>
                  <a:pt x="554673" y="2455425"/>
                </a:lnTo>
                <a:lnTo>
                  <a:pt x="547370" y="2469074"/>
                </a:lnTo>
                <a:lnTo>
                  <a:pt x="539750" y="2482723"/>
                </a:lnTo>
                <a:lnTo>
                  <a:pt x="531813" y="2496372"/>
                </a:lnTo>
                <a:lnTo>
                  <a:pt x="523875" y="2509386"/>
                </a:lnTo>
                <a:lnTo>
                  <a:pt x="515938" y="2522718"/>
                </a:lnTo>
                <a:lnTo>
                  <a:pt x="507683" y="2535415"/>
                </a:lnTo>
                <a:lnTo>
                  <a:pt x="499110" y="2547794"/>
                </a:lnTo>
                <a:lnTo>
                  <a:pt x="490220" y="2560491"/>
                </a:lnTo>
                <a:lnTo>
                  <a:pt x="481330" y="2572870"/>
                </a:lnTo>
                <a:lnTo>
                  <a:pt x="472440" y="2585249"/>
                </a:lnTo>
                <a:lnTo>
                  <a:pt x="463233" y="2596994"/>
                </a:lnTo>
                <a:lnTo>
                  <a:pt x="453708" y="2609056"/>
                </a:lnTo>
                <a:lnTo>
                  <a:pt x="444183" y="2620800"/>
                </a:lnTo>
                <a:lnTo>
                  <a:pt x="434340" y="2631910"/>
                </a:lnTo>
                <a:lnTo>
                  <a:pt x="424180" y="2643654"/>
                </a:lnTo>
                <a:lnTo>
                  <a:pt x="414020" y="2654447"/>
                </a:lnTo>
                <a:lnTo>
                  <a:pt x="403543" y="2665556"/>
                </a:lnTo>
                <a:lnTo>
                  <a:pt x="393065" y="2676348"/>
                </a:lnTo>
                <a:lnTo>
                  <a:pt x="382270" y="2687141"/>
                </a:lnTo>
                <a:lnTo>
                  <a:pt x="371475" y="2697615"/>
                </a:lnTo>
                <a:lnTo>
                  <a:pt x="360363" y="2708090"/>
                </a:lnTo>
                <a:lnTo>
                  <a:pt x="348933" y="2718248"/>
                </a:lnTo>
                <a:lnTo>
                  <a:pt x="337502" y="2728405"/>
                </a:lnTo>
                <a:lnTo>
                  <a:pt x="326072" y="2738245"/>
                </a:lnTo>
                <a:lnTo>
                  <a:pt x="314007" y="2748085"/>
                </a:lnTo>
                <a:lnTo>
                  <a:pt x="301625" y="2757608"/>
                </a:lnTo>
                <a:lnTo>
                  <a:pt x="301625" y="2053891"/>
                </a:lnTo>
                <a:lnTo>
                  <a:pt x="301625" y="2025006"/>
                </a:lnTo>
                <a:lnTo>
                  <a:pt x="301625" y="1944064"/>
                </a:lnTo>
                <a:lnTo>
                  <a:pt x="301625" y="1860583"/>
                </a:lnTo>
                <a:lnTo>
                  <a:pt x="301625" y="1584746"/>
                </a:lnTo>
                <a:lnTo>
                  <a:pt x="301625" y="1506344"/>
                </a:lnTo>
                <a:lnTo>
                  <a:pt x="301625" y="1268280"/>
                </a:lnTo>
                <a:lnTo>
                  <a:pt x="301625" y="1249870"/>
                </a:lnTo>
                <a:lnTo>
                  <a:pt x="301625" y="1020376"/>
                </a:lnTo>
                <a:lnTo>
                  <a:pt x="295910" y="1024502"/>
                </a:lnTo>
                <a:lnTo>
                  <a:pt x="290512" y="1029264"/>
                </a:lnTo>
                <a:lnTo>
                  <a:pt x="285115" y="1034342"/>
                </a:lnTo>
                <a:lnTo>
                  <a:pt x="279717" y="1039739"/>
                </a:lnTo>
                <a:lnTo>
                  <a:pt x="274637" y="1045452"/>
                </a:lnTo>
                <a:lnTo>
                  <a:pt x="269875" y="1051800"/>
                </a:lnTo>
                <a:lnTo>
                  <a:pt x="265112" y="1058784"/>
                </a:lnTo>
                <a:lnTo>
                  <a:pt x="260350" y="1066402"/>
                </a:lnTo>
                <a:lnTo>
                  <a:pt x="257810" y="1071480"/>
                </a:lnTo>
                <a:lnTo>
                  <a:pt x="255270" y="1076876"/>
                </a:lnTo>
                <a:lnTo>
                  <a:pt x="252412" y="1082590"/>
                </a:lnTo>
                <a:lnTo>
                  <a:pt x="250190" y="1088304"/>
                </a:lnTo>
                <a:lnTo>
                  <a:pt x="247967" y="1094652"/>
                </a:lnTo>
                <a:lnTo>
                  <a:pt x="245427" y="1101635"/>
                </a:lnTo>
                <a:lnTo>
                  <a:pt x="243205" y="1108618"/>
                </a:lnTo>
                <a:lnTo>
                  <a:pt x="241300" y="1116236"/>
                </a:lnTo>
                <a:lnTo>
                  <a:pt x="239395" y="1124807"/>
                </a:lnTo>
                <a:lnTo>
                  <a:pt x="237807" y="1133060"/>
                </a:lnTo>
                <a:lnTo>
                  <a:pt x="236537" y="1142265"/>
                </a:lnTo>
                <a:lnTo>
                  <a:pt x="235267" y="1151470"/>
                </a:lnTo>
                <a:lnTo>
                  <a:pt x="234315" y="1161945"/>
                </a:lnTo>
                <a:lnTo>
                  <a:pt x="233680" y="1172102"/>
                </a:lnTo>
                <a:lnTo>
                  <a:pt x="233362" y="1183529"/>
                </a:lnTo>
                <a:lnTo>
                  <a:pt x="233045" y="1194956"/>
                </a:lnTo>
                <a:lnTo>
                  <a:pt x="233045" y="1205748"/>
                </a:lnTo>
                <a:lnTo>
                  <a:pt x="233362" y="1216858"/>
                </a:lnTo>
                <a:lnTo>
                  <a:pt x="233997" y="1228603"/>
                </a:lnTo>
                <a:lnTo>
                  <a:pt x="234950" y="1240664"/>
                </a:lnTo>
                <a:lnTo>
                  <a:pt x="236220" y="1253044"/>
                </a:lnTo>
                <a:lnTo>
                  <a:pt x="237490" y="1265740"/>
                </a:lnTo>
                <a:lnTo>
                  <a:pt x="239395" y="1279072"/>
                </a:lnTo>
                <a:lnTo>
                  <a:pt x="241935" y="1293038"/>
                </a:lnTo>
                <a:lnTo>
                  <a:pt x="244157" y="1307322"/>
                </a:lnTo>
                <a:lnTo>
                  <a:pt x="247332" y="1322241"/>
                </a:lnTo>
                <a:lnTo>
                  <a:pt x="250507" y="1337477"/>
                </a:lnTo>
                <a:lnTo>
                  <a:pt x="254000" y="1353348"/>
                </a:lnTo>
                <a:lnTo>
                  <a:pt x="258127" y="1369536"/>
                </a:lnTo>
                <a:lnTo>
                  <a:pt x="262572" y="1386042"/>
                </a:lnTo>
                <a:lnTo>
                  <a:pt x="267335" y="1403500"/>
                </a:lnTo>
                <a:lnTo>
                  <a:pt x="272732" y="1420958"/>
                </a:lnTo>
                <a:lnTo>
                  <a:pt x="272732" y="1935494"/>
                </a:lnTo>
                <a:lnTo>
                  <a:pt x="264160" y="1931367"/>
                </a:lnTo>
                <a:lnTo>
                  <a:pt x="255905" y="1926288"/>
                </a:lnTo>
                <a:lnTo>
                  <a:pt x="251777" y="1923749"/>
                </a:lnTo>
                <a:lnTo>
                  <a:pt x="247967" y="1920575"/>
                </a:lnTo>
                <a:lnTo>
                  <a:pt x="244157" y="1917718"/>
                </a:lnTo>
                <a:lnTo>
                  <a:pt x="240665" y="1914227"/>
                </a:lnTo>
                <a:lnTo>
                  <a:pt x="237172" y="1911052"/>
                </a:lnTo>
                <a:lnTo>
                  <a:pt x="233680" y="1907243"/>
                </a:lnTo>
                <a:lnTo>
                  <a:pt x="230505" y="1903752"/>
                </a:lnTo>
                <a:lnTo>
                  <a:pt x="227330" y="1899943"/>
                </a:lnTo>
                <a:lnTo>
                  <a:pt x="224155" y="1895816"/>
                </a:lnTo>
                <a:lnTo>
                  <a:pt x="221615" y="1891690"/>
                </a:lnTo>
                <a:lnTo>
                  <a:pt x="219075" y="1887563"/>
                </a:lnTo>
                <a:lnTo>
                  <a:pt x="216535" y="1882802"/>
                </a:lnTo>
                <a:lnTo>
                  <a:pt x="202247" y="1854869"/>
                </a:lnTo>
                <a:lnTo>
                  <a:pt x="188277" y="1827254"/>
                </a:lnTo>
                <a:lnTo>
                  <a:pt x="174942" y="1800273"/>
                </a:lnTo>
                <a:lnTo>
                  <a:pt x="162560" y="1773928"/>
                </a:lnTo>
                <a:lnTo>
                  <a:pt x="150495" y="1747899"/>
                </a:lnTo>
                <a:lnTo>
                  <a:pt x="138747" y="1722188"/>
                </a:lnTo>
                <a:lnTo>
                  <a:pt x="127635" y="1697112"/>
                </a:lnTo>
                <a:lnTo>
                  <a:pt x="116840" y="1672354"/>
                </a:lnTo>
                <a:lnTo>
                  <a:pt x="106997" y="1648230"/>
                </a:lnTo>
                <a:lnTo>
                  <a:pt x="97472" y="1624423"/>
                </a:lnTo>
                <a:lnTo>
                  <a:pt x="88265" y="1600934"/>
                </a:lnTo>
                <a:lnTo>
                  <a:pt x="79692" y="1578080"/>
                </a:lnTo>
                <a:lnTo>
                  <a:pt x="71755" y="1555544"/>
                </a:lnTo>
                <a:lnTo>
                  <a:pt x="64135" y="1533324"/>
                </a:lnTo>
                <a:lnTo>
                  <a:pt x="56832" y="1511422"/>
                </a:lnTo>
                <a:lnTo>
                  <a:pt x="50165" y="1490155"/>
                </a:lnTo>
                <a:lnTo>
                  <a:pt x="43815" y="1469206"/>
                </a:lnTo>
                <a:lnTo>
                  <a:pt x="38100" y="1448256"/>
                </a:lnTo>
                <a:lnTo>
                  <a:pt x="32702" y="1427941"/>
                </a:lnTo>
                <a:lnTo>
                  <a:pt x="27940" y="1407944"/>
                </a:lnTo>
                <a:lnTo>
                  <a:pt x="23177" y="1388899"/>
                </a:lnTo>
                <a:lnTo>
                  <a:pt x="19367" y="1369536"/>
                </a:lnTo>
                <a:lnTo>
                  <a:pt x="15557" y="1350491"/>
                </a:lnTo>
                <a:lnTo>
                  <a:pt x="12382" y="1332081"/>
                </a:lnTo>
                <a:lnTo>
                  <a:pt x="9207" y="1313988"/>
                </a:lnTo>
                <a:lnTo>
                  <a:pt x="6985" y="1296213"/>
                </a:lnTo>
                <a:lnTo>
                  <a:pt x="5080" y="1278437"/>
                </a:lnTo>
                <a:lnTo>
                  <a:pt x="2857" y="1261297"/>
                </a:lnTo>
                <a:lnTo>
                  <a:pt x="1587" y="1244156"/>
                </a:lnTo>
                <a:lnTo>
                  <a:pt x="952" y="1227650"/>
                </a:lnTo>
                <a:lnTo>
                  <a:pt x="317" y="1211462"/>
                </a:lnTo>
                <a:lnTo>
                  <a:pt x="0" y="1194956"/>
                </a:lnTo>
                <a:lnTo>
                  <a:pt x="317" y="1177181"/>
                </a:lnTo>
                <a:lnTo>
                  <a:pt x="952" y="1159405"/>
                </a:lnTo>
                <a:lnTo>
                  <a:pt x="1905" y="1142265"/>
                </a:lnTo>
                <a:lnTo>
                  <a:pt x="3810" y="1125759"/>
                </a:lnTo>
                <a:lnTo>
                  <a:pt x="6032" y="1108936"/>
                </a:lnTo>
                <a:lnTo>
                  <a:pt x="8572" y="1092747"/>
                </a:lnTo>
                <a:lnTo>
                  <a:pt x="11747" y="1077194"/>
                </a:lnTo>
                <a:lnTo>
                  <a:pt x="14922" y="1061640"/>
                </a:lnTo>
                <a:lnTo>
                  <a:pt x="19050" y="1046722"/>
                </a:lnTo>
                <a:lnTo>
                  <a:pt x="23177" y="1031803"/>
                </a:lnTo>
                <a:lnTo>
                  <a:pt x="27940" y="1017519"/>
                </a:lnTo>
                <a:lnTo>
                  <a:pt x="33337" y="1003870"/>
                </a:lnTo>
                <a:lnTo>
                  <a:pt x="38417" y="990221"/>
                </a:lnTo>
                <a:lnTo>
                  <a:pt x="44450" y="977207"/>
                </a:lnTo>
                <a:lnTo>
                  <a:pt x="50800" y="964510"/>
                </a:lnTo>
                <a:lnTo>
                  <a:pt x="57467" y="951814"/>
                </a:lnTo>
                <a:lnTo>
                  <a:pt x="64452" y="940387"/>
                </a:lnTo>
                <a:lnTo>
                  <a:pt x="71755" y="928642"/>
                </a:lnTo>
                <a:lnTo>
                  <a:pt x="79375" y="917532"/>
                </a:lnTo>
                <a:lnTo>
                  <a:pt x="87312" y="907058"/>
                </a:lnTo>
                <a:lnTo>
                  <a:pt x="95250" y="896900"/>
                </a:lnTo>
                <a:lnTo>
                  <a:pt x="103505" y="887060"/>
                </a:lnTo>
                <a:lnTo>
                  <a:pt x="112395" y="877855"/>
                </a:lnTo>
                <a:lnTo>
                  <a:pt x="120967" y="869285"/>
                </a:lnTo>
                <a:lnTo>
                  <a:pt x="129540" y="860397"/>
                </a:lnTo>
                <a:lnTo>
                  <a:pt x="138430" y="852462"/>
                </a:lnTo>
                <a:lnTo>
                  <a:pt x="147637" y="844844"/>
                </a:lnTo>
                <a:lnTo>
                  <a:pt x="156527" y="837860"/>
                </a:lnTo>
                <a:lnTo>
                  <a:pt x="165735" y="830877"/>
                </a:lnTo>
                <a:lnTo>
                  <a:pt x="174625" y="824529"/>
                </a:lnTo>
                <a:lnTo>
                  <a:pt x="184150" y="818815"/>
                </a:lnTo>
                <a:lnTo>
                  <a:pt x="193040" y="813419"/>
                </a:lnTo>
                <a:lnTo>
                  <a:pt x="201930" y="808023"/>
                </a:lnTo>
                <a:lnTo>
                  <a:pt x="210820" y="803262"/>
                </a:lnTo>
                <a:lnTo>
                  <a:pt x="220027" y="798818"/>
                </a:lnTo>
                <a:lnTo>
                  <a:pt x="228600" y="794691"/>
                </a:lnTo>
                <a:lnTo>
                  <a:pt x="237172" y="790882"/>
                </a:lnTo>
                <a:lnTo>
                  <a:pt x="245427" y="787073"/>
                </a:lnTo>
                <a:lnTo>
                  <a:pt x="262255" y="780408"/>
                </a:lnTo>
                <a:lnTo>
                  <a:pt x="278130" y="775011"/>
                </a:lnTo>
                <a:lnTo>
                  <a:pt x="293370" y="770568"/>
                </a:lnTo>
                <a:lnTo>
                  <a:pt x="307975" y="766759"/>
                </a:lnTo>
                <a:lnTo>
                  <a:pt x="321310" y="763584"/>
                </a:lnTo>
                <a:lnTo>
                  <a:pt x="334010" y="761045"/>
                </a:lnTo>
                <a:lnTo>
                  <a:pt x="345440" y="759458"/>
                </a:lnTo>
                <a:lnTo>
                  <a:pt x="355918" y="758188"/>
                </a:lnTo>
                <a:lnTo>
                  <a:pt x="365125" y="757236"/>
                </a:lnTo>
                <a:lnTo>
                  <a:pt x="379095" y="756284"/>
                </a:lnTo>
                <a:lnTo>
                  <a:pt x="387350" y="755966"/>
                </a:lnTo>
                <a:lnTo>
                  <a:pt x="394018" y="754697"/>
                </a:lnTo>
                <a:lnTo>
                  <a:pt x="400685" y="753110"/>
                </a:lnTo>
                <a:lnTo>
                  <a:pt x="407353" y="752475"/>
                </a:lnTo>
                <a:close/>
                <a:moveTo>
                  <a:pt x="686924" y="0"/>
                </a:moveTo>
                <a:lnTo>
                  <a:pt x="694850" y="0"/>
                </a:lnTo>
                <a:lnTo>
                  <a:pt x="703093" y="0"/>
                </a:lnTo>
                <a:lnTo>
                  <a:pt x="711019" y="317"/>
                </a:lnTo>
                <a:lnTo>
                  <a:pt x="718944" y="634"/>
                </a:lnTo>
                <a:lnTo>
                  <a:pt x="735113" y="2219"/>
                </a:lnTo>
                <a:lnTo>
                  <a:pt x="750965" y="4438"/>
                </a:lnTo>
                <a:lnTo>
                  <a:pt x="766500" y="7609"/>
                </a:lnTo>
                <a:lnTo>
                  <a:pt x="781718" y="11413"/>
                </a:lnTo>
                <a:lnTo>
                  <a:pt x="796936" y="16169"/>
                </a:lnTo>
                <a:lnTo>
                  <a:pt x="811837" y="21558"/>
                </a:lnTo>
                <a:lnTo>
                  <a:pt x="826103" y="27265"/>
                </a:lnTo>
                <a:lnTo>
                  <a:pt x="840370" y="33923"/>
                </a:lnTo>
                <a:lnTo>
                  <a:pt x="854320" y="41215"/>
                </a:lnTo>
                <a:lnTo>
                  <a:pt x="867952" y="49458"/>
                </a:lnTo>
                <a:lnTo>
                  <a:pt x="880951" y="58018"/>
                </a:lnTo>
                <a:lnTo>
                  <a:pt x="893950" y="66895"/>
                </a:lnTo>
                <a:lnTo>
                  <a:pt x="906314" y="76723"/>
                </a:lnTo>
                <a:lnTo>
                  <a:pt x="917728" y="87502"/>
                </a:lnTo>
                <a:lnTo>
                  <a:pt x="929141" y="98282"/>
                </a:lnTo>
                <a:lnTo>
                  <a:pt x="939920" y="109695"/>
                </a:lnTo>
                <a:lnTo>
                  <a:pt x="950382" y="122060"/>
                </a:lnTo>
                <a:lnTo>
                  <a:pt x="959894" y="134741"/>
                </a:lnTo>
                <a:lnTo>
                  <a:pt x="968771" y="147740"/>
                </a:lnTo>
                <a:lnTo>
                  <a:pt x="977331" y="161372"/>
                </a:lnTo>
                <a:lnTo>
                  <a:pt x="981135" y="168347"/>
                </a:lnTo>
                <a:lnTo>
                  <a:pt x="985257" y="175322"/>
                </a:lnTo>
                <a:lnTo>
                  <a:pt x="988744" y="182614"/>
                </a:lnTo>
                <a:lnTo>
                  <a:pt x="992549" y="189906"/>
                </a:lnTo>
                <a:lnTo>
                  <a:pt x="995719" y="197515"/>
                </a:lnTo>
                <a:lnTo>
                  <a:pt x="998889" y="204807"/>
                </a:lnTo>
                <a:lnTo>
                  <a:pt x="1001743" y="213050"/>
                </a:lnTo>
                <a:lnTo>
                  <a:pt x="1004279" y="220659"/>
                </a:lnTo>
                <a:lnTo>
                  <a:pt x="1007132" y="228584"/>
                </a:lnTo>
                <a:lnTo>
                  <a:pt x="1009352" y="236510"/>
                </a:lnTo>
                <a:lnTo>
                  <a:pt x="1011571" y="244436"/>
                </a:lnTo>
                <a:lnTo>
                  <a:pt x="1013790" y="252679"/>
                </a:lnTo>
                <a:lnTo>
                  <a:pt x="1015692" y="260922"/>
                </a:lnTo>
                <a:lnTo>
                  <a:pt x="1016961" y="269165"/>
                </a:lnTo>
                <a:lnTo>
                  <a:pt x="1018229" y="277408"/>
                </a:lnTo>
                <a:lnTo>
                  <a:pt x="1019814" y="285651"/>
                </a:lnTo>
                <a:lnTo>
                  <a:pt x="1020765" y="293894"/>
                </a:lnTo>
                <a:lnTo>
                  <a:pt x="1021399" y="302137"/>
                </a:lnTo>
                <a:lnTo>
                  <a:pt x="1022033" y="310063"/>
                </a:lnTo>
                <a:lnTo>
                  <a:pt x="1022350" y="318306"/>
                </a:lnTo>
                <a:lnTo>
                  <a:pt x="1022350" y="326232"/>
                </a:lnTo>
                <a:lnTo>
                  <a:pt x="1022350" y="334792"/>
                </a:lnTo>
                <a:lnTo>
                  <a:pt x="1022033" y="342718"/>
                </a:lnTo>
                <a:lnTo>
                  <a:pt x="1021399" y="350644"/>
                </a:lnTo>
                <a:lnTo>
                  <a:pt x="1020131" y="366813"/>
                </a:lnTo>
                <a:lnTo>
                  <a:pt x="1017595" y="382348"/>
                </a:lnTo>
                <a:lnTo>
                  <a:pt x="1014424" y="398200"/>
                </a:lnTo>
                <a:lnTo>
                  <a:pt x="1010620" y="413418"/>
                </a:lnTo>
                <a:lnTo>
                  <a:pt x="1006181" y="428636"/>
                </a:lnTo>
                <a:lnTo>
                  <a:pt x="1000792" y="443536"/>
                </a:lnTo>
                <a:lnTo>
                  <a:pt x="994768" y="458120"/>
                </a:lnTo>
                <a:lnTo>
                  <a:pt x="988110" y="472387"/>
                </a:lnTo>
                <a:lnTo>
                  <a:pt x="980818" y="486020"/>
                </a:lnTo>
                <a:lnTo>
                  <a:pt x="972892" y="499652"/>
                </a:lnTo>
                <a:lnTo>
                  <a:pt x="964332" y="512968"/>
                </a:lnTo>
                <a:lnTo>
                  <a:pt x="954821" y="525332"/>
                </a:lnTo>
                <a:lnTo>
                  <a:pt x="945310" y="537697"/>
                </a:lnTo>
                <a:lnTo>
                  <a:pt x="934848" y="549427"/>
                </a:lnTo>
                <a:lnTo>
                  <a:pt x="923751" y="560524"/>
                </a:lnTo>
                <a:lnTo>
                  <a:pt x="912021" y="571620"/>
                </a:lnTo>
                <a:lnTo>
                  <a:pt x="900290" y="581765"/>
                </a:lnTo>
                <a:lnTo>
                  <a:pt x="887609" y="591593"/>
                </a:lnTo>
                <a:lnTo>
                  <a:pt x="874293" y="600470"/>
                </a:lnTo>
                <a:lnTo>
                  <a:pt x="860661" y="609030"/>
                </a:lnTo>
                <a:lnTo>
                  <a:pt x="853686" y="613152"/>
                </a:lnTo>
                <a:lnTo>
                  <a:pt x="846711" y="616639"/>
                </a:lnTo>
                <a:lnTo>
                  <a:pt x="839419" y="620444"/>
                </a:lnTo>
                <a:lnTo>
                  <a:pt x="832127" y="623931"/>
                </a:lnTo>
                <a:lnTo>
                  <a:pt x="824518" y="627419"/>
                </a:lnTo>
                <a:lnTo>
                  <a:pt x="816909" y="630272"/>
                </a:lnTo>
                <a:lnTo>
                  <a:pt x="809300" y="633442"/>
                </a:lnTo>
                <a:lnTo>
                  <a:pt x="801691" y="636296"/>
                </a:lnTo>
                <a:lnTo>
                  <a:pt x="793766" y="638515"/>
                </a:lnTo>
                <a:lnTo>
                  <a:pt x="785840" y="641368"/>
                </a:lnTo>
                <a:lnTo>
                  <a:pt x="777597" y="643270"/>
                </a:lnTo>
                <a:lnTo>
                  <a:pt x="769671" y="645173"/>
                </a:lnTo>
                <a:lnTo>
                  <a:pt x="761111" y="647392"/>
                </a:lnTo>
                <a:lnTo>
                  <a:pt x="752868" y="648977"/>
                </a:lnTo>
                <a:lnTo>
                  <a:pt x="744625" y="650245"/>
                </a:lnTo>
                <a:lnTo>
                  <a:pt x="736382" y="651196"/>
                </a:lnTo>
                <a:lnTo>
                  <a:pt x="728456" y="652148"/>
                </a:lnTo>
                <a:lnTo>
                  <a:pt x="720213" y="652782"/>
                </a:lnTo>
                <a:lnTo>
                  <a:pt x="711653" y="653416"/>
                </a:lnTo>
                <a:lnTo>
                  <a:pt x="703727" y="654050"/>
                </a:lnTo>
                <a:lnTo>
                  <a:pt x="695484" y="654050"/>
                </a:lnTo>
                <a:lnTo>
                  <a:pt x="687558" y="654050"/>
                </a:lnTo>
                <a:lnTo>
                  <a:pt x="679315" y="653416"/>
                </a:lnTo>
                <a:lnTo>
                  <a:pt x="671389" y="653099"/>
                </a:lnTo>
                <a:lnTo>
                  <a:pt x="655537" y="651513"/>
                </a:lnTo>
                <a:lnTo>
                  <a:pt x="639685" y="649294"/>
                </a:lnTo>
                <a:lnTo>
                  <a:pt x="624150" y="646124"/>
                </a:lnTo>
                <a:lnTo>
                  <a:pt x="608615" y="642319"/>
                </a:lnTo>
                <a:lnTo>
                  <a:pt x="593714" y="637564"/>
                </a:lnTo>
                <a:lnTo>
                  <a:pt x="578814" y="632174"/>
                </a:lnTo>
                <a:lnTo>
                  <a:pt x="564230" y="626468"/>
                </a:lnTo>
                <a:lnTo>
                  <a:pt x="549963" y="619810"/>
                </a:lnTo>
                <a:lnTo>
                  <a:pt x="536013" y="612518"/>
                </a:lnTo>
                <a:lnTo>
                  <a:pt x="522698" y="604592"/>
                </a:lnTo>
                <a:lnTo>
                  <a:pt x="509382" y="595715"/>
                </a:lnTo>
                <a:lnTo>
                  <a:pt x="496701" y="586521"/>
                </a:lnTo>
                <a:lnTo>
                  <a:pt x="484653" y="577010"/>
                </a:lnTo>
                <a:lnTo>
                  <a:pt x="472606" y="566230"/>
                </a:lnTo>
                <a:lnTo>
                  <a:pt x="461192" y="555451"/>
                </a:lnTo>
                <a:lnTo>
                  <a:pt x="450730" y="544038"/>
                </a:lnTo>
                <a:lnTo>
                  <a:pt x="440268" y="531673"/>
                </a:lnTo>
                <a:lnTo>
                  <a:pt x="430757" y="519309"/>
                </a:lnTo>
                <a:lnTo>
                  <a:pt x="421563" y="505993"/>
                </a:lnTo>
                <a:lnTo>
                  <a:pt x="413320" y="492360"/>
                </a:lnTo>
                <a:lnTo>
                  <a:pt x="409198" y="485385"/>
                </a:lnTo>
                <a:lnTo>
                  <a:pt x="405394" y="478411"/>
                </a:lnTo>
                <a:lnTo>
                  <a:pt x="401589" y="471119"/>
                </a:lnTo>
                <a:lnTo>
                  <a:pt x="398419" y="463827"/>
                </a:lnTo>
                <a:lnTo>
                  <a:pt x="394931" y="456218"/>
                </a:lnTo>
                <a:lnTo>
                  <a:pt x="392078" y="448926"/>
                </a:lnTo>
                <a:lnTo>
                  <a:pt x="388908" y="441000"/>
                </a:lnTo>
                <a:lnTo>
                  <a:pt x="386054" y="433074"/>
                </a:lnTo>
                <a:lnTo>
                  <a:pt x="383518" y="425148"/>
                </a:lnTo>
                <a:lnTo>
                  <a:pt x="380982" y="417222"/>
                </a:lnTo>
                <a:lnTo>
                  <a:pt x="378762" y="409296"/>
                </a:lnTo>
                <a:lnTo>
                  <a:pt x="376860" y="401053"/>
                </a:lnTo>
                <a:lnTo>
                  <a:pt x="374958" y="392810"/>
                </a:lnTo>
                <a:lnTo>
                  <a:pt x="373373" y="384567"/>
                </a:lnTo>
                <a:lnTo>
                  <a:pt x="372105" y="376007"/>
                </a:lnTo>
                <a:lnTo>
                  <a:pt x="371153" y="368081"/>
                </a:lnTo>
                <a:lnTo>
                  <a:pt x="370202" y="359838"/>
                </a:lnTo>
                <a:lnTo>
                  <a:pt x="369251" y="351595"/>
                </a:lnTo>
                <a:lnTo>
                  <a:pt x="368617" y="343669"/>
                </a:lnTo>
                <a:lnTo>
                  <a:pt x="368300" y="335426"/>
                </a:lnTo>
                <a:lnTo>
                  <a:pt x="368300" y="327183"/>
                </a:lnTo>
                <a:lnTo>
                  <a:pt x="368300" y="318940"/>
                </a:lnTo>
                <a:lnTo>
                  <a:pt x="368617" y="311014"/>
                </a:lnTo>
                <a:lnTo>
                  <a:pt x="369251" y="303088"/>
                </a:lnTo>
                <a:lnTo>
                  <a:pt x="370836" y="286920"/>
                </a:lnTo>
                <a:lnTo>
                  <a:pt x="373056" y="271385"/>
                </a:lnTo>
                <a:lnTo>
                  <a:pt x="375909" y="255850"/>
                </a:lnTo>
                <a:lnTo>
                  <a:pt x="380031" y="240315"/>
                </a:lnTo>
                <a:lnTo>
                  <a:pt x="384469" y="225097"/>
                </a:lnTo>
                <a:lnTo>
                  <a:pt x="389542" y="210196"/>
                </a:lnTo>
                <a:lnTo>
                  <a:pt x="395565" y="195612"/>
                </a:lnTo>
                <a:lnTo>
                  <a:pt x="402223" y="181346"/>
                </a:lnTo>
                <a:lnTo>
                  <a:pt x="409832" y="167713"/>
                </a:lnTo>
                <a:lnTo>
                  <a:pt x="417758" y="154080"/>
                </a:lnTo>
                <a:lnTo>
                  <a:pt x="426001" y="140765"/>
                </a:lnTo>
                <a:lnTo>
                  <a:pt x="435512" y="128400"/>
                </a:lnTo>
                <a:lnTo>
                  <a:pt x="445340" y="116036"/>
                </a:lnTo>
                <a:lnTo>
                  <a:pt x="455803" y="104305"/>
                </a:lnTo>
                <a:lnTo>
                  <a:pt x="466582" y="93209"/>
                </a:lnTo>
                <a:lnTo>
                  <a:pt x="478312" y="82113"/>
                </a:lnTo>
                <a:lnTo>
                  <a:pt x="490360" y="71968"/>
                </a:lnTo>
                <a:lnTo>
                  <a:pt x="503041" y="62139"/>
                </a:lnTo>
                <a:lnTo>
                  <a:pt x="516040" y="53262"/>
                </a:lnTo>
                <a:lnTo>
                  <a:pt x="529673" y="44702"/>
                </a:lnTo>
                <a:lnTo>
                  <a:pt x="536647" y="40581"/>
                </a:lnTo>
                <a:lnTo>
                  <a:pt x="543939" y="37093"/>
                </a:lnTo>
                <a:lnTo>
                  <a:pt x="551231" y="33289"/>
                </a:lnTo>
                <a:lnTo>
                  <a:pt x="558523" y="29801"/>
                </a:lnTo>
                <a:lnTo>
                  <a:pt x="565815" y="26314"/>
                </a:lnTo>
                <a:lnTo>
                  <a:pt x="573424" y="23461"/>
                </a:lnTo>
                <a:lnTo>
                  <a:pt x="581033" y="20290"/>
                </a:lnTo>
                <a:lnTo>
                  <a:pt x="588959" y="17437"/>
                </a:lnTo>
                <a:lnTo>
                  <a:pt x="596885" y="15218"/>
                </a:lnTo>
                <a:lnTo>
                  <a:pt x="605128" y="12364"/>
                </a:lnTo>
                <a:lnTo>
                  <a:pt x="613054" y="10462"/>
                </a:lnTo>
                <a:lnTo>
                  <a:pt x="621297" y="8560"/>
                </a:lnTo>
                <a:lnTo>
                  <a:pt x="629540" y="6341"/>
                </a:lnTo>
                <a:lnTo>
                  <a:pt x="637466" y="4755"/>
                </a:lnTo>
                <a:lnTo>
                  <a:pt x="645709" y="3487"/>
                </a:lnTo>
                <a:lnTo>
                  <a:pt x="653952" y="2536"/>
                </a:lnTo>
                <a:lnTo>
                  <a:pt x="662512" y="1585"/>
                </a:lnTo>
                <a:lnTo>
                  <a:pt x="670438" y="951"/>
                </a:lnTo>
                <a:lnTo>
                  <a:pt x="678681" y="317"/>
                </a:lnTo>
                <a:lnTo>
                  <a:pt x="686924" y="0"/>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15" name="肘形连接符 14"/>
          <p:cNvCxnSpPr>
            <a:stCxn id="7" idx="3"/>
            <a:endCxn id="9" idx="1"/>
          </p:cNvCxnSpPr>
          <p:nvPr/>
        </p:nvCxnSpPr>
        <p:spPr>
          <a:xfrm>
            <a:off x="2691130" y="2212340"/>
            <a:ext cx="1560195" cy="3175"/>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219" idx="3"/>
            <a:endCxn id="3" idx="1"/>
          </p:cNvCxnSpPr>
          <p:nvPr/>
        </p:nvCxnSpPr>
        <p:spPr>
          <a:xfrm>
            <a:off x="1483360" y="3313430"/>
            <a:ext cx="841375" cy="313690"/>
          </a:xfrm>
          <a:prstGeom prst="bentConnector3">
            <a:avLst>
              <a:gd name="adj1" fmla="val 5003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3" idx="3"/>
            <a:endCxn id="10" idx="1"/>
          </p:cNvCxnSpPr>
          <p:nvPr/>
        </p:nvCxnSpPr>
        <p:spPr>
          <a:xfrm flipV="1">
            <a:off x="4649470" y="3313430"/>
            <a:ext cx="1002030" cy="31369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3" idx="2"/>
          </p:cNvCxnSpPr>
          <p:nvPr/>
        </p:nvCxnSpPr>
        <p:spPr>
          <a:xfrm>
            <a:off x="3487420" y="3933190"/>
            <a:ext cx="0" cy="9937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219" idx="2"/>
            <a:endCxn id="11" idx="0"/>
          </p:cNvCxnSpPr>
          <p:nvPr/>
        </p:nvCxnSpPr>
        <p:spPr>
          <a:xfrm rot="5400000">
            <a:off x="634365" y="3902075"/>
            <a:ext cx="764540" cy="3175"/>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0" idx="2"/>
            <a:endCxn id="12" idx="0"/>
          </p:cNvCxnSpPr>
          <p:nvPr/>
        </p:nvCxnSpPr>
        <p:spPr>
          <a:xfrm rot="5400000">
            <a:off x="5735955" y="3902075"/>
            <a:ext cx="764540" cy="3175"/>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7" idx="2"/>
            <a:endCxn id="3" idx="0"/>
          </p:cNvCxnSpPr>
          <p:nvPr/>
        </p:nvCxnSpPr>
        <p:spPr>
          <a:xfrm rot="5400000" flipV="1">
            <a:off x="2400300" y="2233930"/>
            <a:ext cx="826770" cy="1346835"/>
          </a:xfrm>
          <a:prstGeom prst="bentConnector3">
            <a:avLst>
              <a:gd name="adj1" fmla="val 4996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86785" y="2892425"/>
            <a:ext cx="1330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9" idx="2"/>
          </p:cNvCxnSpPr>
          <p:nvPr/>
        </p:nvCxnSpPr>
        <p:spPr>
          <a:xfrm flipH="1" flipV="1">
            <a:off x="4802505" y="2494280"/>
            <a:ext cx="15240" cy="398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7" idx="1"/>
          </p:cNvCxnSpPr>
          <p:nvPr/>
        </p:nvCxnSpPr>
        <p:spPr>
          <a:xfrm rot="10800000" flipV="1">
            <a:off x="1039495" y="2212340"/>
            <a:ext cx="549910" cy="7874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9" idx="3"/>
            <a:endCxn id="10" idx="0"/>
          </p:cNvCxnSpPr>
          <p:nvPr/>
        </p:nvCxnSpPr>
        <p:spPr>
          <a:xfrm>
            <a:off x="5353050" y="2212340"/>
            <a:ext cx="765175" cy="894715"/>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094865" y="4590415"/>
            <a:ext cx="2463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2110105" y="4590415"/>
            <a:ext cx="0" cy="306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573270" y="4606290"/>
            <a:ext cx="0" cy="3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651635" y="5906135"/>
            <a:ext cx="85661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汇款人</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042920" y="5906135"/>
            <a:ext cx="85661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做市商</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137025" y="5906135"/>
            <a:ext cx="856615" cy="361950"/>
          </a:xfrm>
          <a:prstGeom prst="rect">
            <a:avLst/>
          </a:prstGeom>
          <a:noFill/>
        </p:spPr>
        <p:txBody>
          <a:bodyPr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收款人</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animEffect transition="in" filter="blinds(horizontal)">
                                      <p:cBhvr>
                                        <p:cTn id="13" dur="500"/>
                                        <p:tgtEl>
                                          <p:spTgt spid="29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9"/>
                                        </p:tgtEl>
                                        <p:attrNameLst>
                                          <p:attrName>style.visibility</p:attrName>
                                        </p:attrNameLst>
                                      </p:cBhvr>
                                      <p:to>
                                        <p:strVal val="visible"/>
                                      </p:to>
                                    </p:set>
                                    <p:animEffect transition="in" filter="blinds(horizontal)">
                                      <p:cBhvr>
                                        <p:cTn id="25" dur="500"/>
                                        <p:tgtEl>
                                          <p:spTgt spid="2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blinds(horizontal)">
                                      <p:cBhvr>
                                        <p:cTn id="34" dur="500"/>
                                        <p:tgtEl>
                                          <p:spTgt spid="205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par>
                                <p:cTn id="71" presetID="3" presetClass="entr" presetSubtype="1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linds(horizontal)">
                                      <p:cBhvr>
                                        <p:cTn id="76" dur="500"/>
                                        <p:tgtEl>
                                          <p:spTgt spid="32"/>
                                        </p:tgtEl>
                                      </p:cBhvr>
                                    </p:animEffect>
                                  </p:childTnLst>
                                </p:cTn>
                              </p:par>
                              <p:par>
                                <p:cTn id="77" presetID="3" presetClass="entr" presetSubtype="1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linds(horizontal)">
                                      <p:cBhvr>
                                        <p:cTn id="79" dur="500"/>
                                        <p:tgtEl>
                                          <p:spTgt spid="33"/>
                                        </p:tgtEl>
                                      </p:cBhvr>
                                    </p:animEffect>
                                  </p:childTnLst>
                                </p:cTn>
                              </p:par>
                              <p:par>
                                <p:cTn id="80" presetID="3" presetClass="entr" presetSubtype="10"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linds(horizontal)">
                                      <p:cBhvr>
                                        <p:cTn id="85" dur="500"/>
                                        <p:tgtEl>
                                          <p:spTgt spid="3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500"/>
                                        <p:tgtEl>
                                          <p:spTgt spid="3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4" grpId="0" animBg="1"/>
      <p:bldP spid="7" grpId="0"/>
      <p:bldP spid="8" grpId="0" animBg="1"/>
      <p:bldP spid="9" grpId="0"/>
      <p:bldP spid="219" grpId="0" animBg="1"/>
      <p:bldP spid="10" grpId="0" animBg="1"/>
      <p:bldP spid="12" grpId="0" animBg="1"/>
      <p:bldP spid="2050" grpId="0" animBg="1"/>
      <p:bldP spid="13" grpId="0" animBg="1"/>
      <p:bldP spid="14" grpId="0" animBg="1"/>
      <p:bldP spid="35" grpId="0"/>
      <p:bldP spid="36" grpId="0"/>
      <p:bldP spid="3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35" y="394335"/>
            <a:ext cx="12027535"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银行业通过区块链促进票据的流通，并避免造假和一票多卖等问题</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30835" y="1623060"/>
            <a:ext cx="4942205" cy="320484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数字票据平台</a:t>
            </a:r>
            <a:endParaRPr lang="zh-CN" altLang="zh-CN" sz="2000" b="1">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20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区块链数字票据平台采用分层设计，</a:t>
            </a:r>
            <a:r>
              <a:rPr lang="zh-CN" altLang="zh-CN">
                <a:solidFill>
                  <a:schemeClr val="tx1"/>
                </a:solidFill>
                <a:latin typeface="微软雅黑" panose="020B0503020204020204" pitchFamily="34" charset="-122"/>
                <a:ea typeface="微软雅黑" panose="020B0503020204020204" pitchFamily="34" charset="-122"/>
              </a:rPr>
              <a:t>包括底层网络协议层、数据层、平台层和应用层。</a:t>
            </a:r>
            <a:endParaRPr lang="zh-CN" altLang="zh-CN">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通过API的方式接入到联盟链</a:t>
            </a:r>
            <a:r>
              <a:rPr lang="zh-CN" altLang="zh-CN">
                <a:solidFill>
                  <a:schemeClr val="tx1"/>
                </a:solidFill>
                <a:latin typeface="微软雅黑" panose="020B0503020204020204" pitchFamily="34" charset="-122"/>
                <a:ea typeface="微软雅黑" panose="020B0503020204020204" pitchFamily="34" charset="-122"/>
              </a:rPr>
              <a:t>，并且在此架构下实现多种信用资产的发行与流通管理。</a:t>
            </a:r>
            <a:endParaRPr lang="zh-CN" altLang="zh-CN">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智能合约承担数字票据平台最核心的功能</a:t>
            </a:r>
            <a:r>
              <a:rPr lang="zh-CN" altLang="zh-CN">
                <a:solidFill>
                  <a:srgbClr val="023D75"/>
                </a:solidFill>
                <a:latin typeface="微软雅黑" panose="020B0503020204020204" pitchFamily="34" charset="-122"/>
                <a:ea typeface="微软雅黑" panose="020B0503020204020204" pitchFamily="34" charset="-122"/>
              </a:rPr>
              <a:t>，</a:t>
            </a:r>
            <a:r>
              <a:rPr lang="zh-CN" altLang="zh-CN">
                <a:solidFill>
                  <a:schemeClr val="tx1"/>
                </a:solidFill>
                <a:latin typeface="微软雅黑" panose="020B0503020204020204" pitchFamily="34" charset="-122"/>
                <a:ea typeface="微软雅黑" panose="020B0503020204020204" pitchFamily="34" charset="-122"/>
              </a:rPr>
              <a:t>票据开立、流转、贴现、转贴现、再贴现、回购等一系列业务，均通过智能合约编程的方式来实现。</a:t>
            </a:r>
            <a:endParaRPr lang="zh-CN" altLang="zh-CN">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165215" y="1470660"/>
            <a:ext cx="5579745" cy="350964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数字票据应用</a:t>
            </a:r>
            <a:endParaRPr lang="zh-CN" altLang="zh-CN" sz="2000" b="1">
              <a:solidFill>
                <a:schemeClr val="tx1"/>
              </a:solidFill>
              <a:latin typeface="微软雅黑" panose="020B0503020204020204" pitchFamily="34" charset="-122"/>
              <a:ea typeface="微软雅黑" panose="020B0503020204020204" pitchFamily="34" charset="-122"/>
            </a:endParaRPr>
          </a:p>
          <a:p>
            <a:pPr algn="just">
              <a:lnSpc>
                <a:spcPct val="110000"/>
              </a:lnSpc>
            </a:pPr>
            <a:endParaRPr lang="zh-CN" altLang="zh-CN" sz="2000">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基于区块链构建的体系呈现去中心化特点</a:t>
            </a:r>
            <a:r>
              <a:rPr lang="zh-CN" altLang="zh-CN">
                <a:solidFill>
                  <a:schemeClr val="tx1"/>
                </a:solidFill>
                <a:latin typeface="微软雅黑" panose="020B0503020204020204" pitchFamily="34" charset="-122"/>
                <a:ea typeface="微软雅黑" panose="020B0503020204020204" pitchFamily="34" charset="-122"/>
              </a:rPr>
              <a:t>，介入票据业务的个体将参与票据出票、保证、承兑、背书、贴现、转贴现、质押、付款等业务流程。数字票据各参与方通过区块链的共识机制达成信任。</a:t>
            </a:r>
            <a:endParaRPr lang="zh-CN" altLang="zh-CN">
              <a:solidFill>
                <a:srgbClr val="023D75"/>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基于区块链的分布式结构</a:t>
            </a:r>
            <a:r>
              <a:rPr lang="zh-CN" altLang="zh-CN">
                <a:solidFill>
                  <a:schemeClr val="tx1"/>
                </a:solidFill>
                <a:latin typeface="微软雅黑" panose="020B0503020204020204" pitchFamily="34" charset="-122"/>
                <a:ea typeface="微软雅黑" panose="020B0503020204020204" pitchFamily="34" charset="-122"/>
              </a:rPr>
              <a:t>使得数据票据系统具有强大的容错性,有效缓释系统的中心化风险。</a:t>
            </a:r>
            <a:endParaRPr lang="zh-CN" altLang="zh-CN">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a:solidFill>
                  <a:srgbClr val="FF0000"/>
                </a:solidFill>
                <a:latin typeface="微软雅黑" panose="020B0503020204020204" pitchFamily="34" charset="-122"/>
                <a:ea typeface="微软雅黑" panose="020B0503020204020204" pitchFamily="34" charset="-122"/>
              </a:rPr>
              <a:t>基于区块链的时间戳机制</a:t>
            </a:r>
            <a:r>
              <a:rPr lang="zh-CN" altLang="zh-CN">
                <a:solidFill>
                  <a:schemeClr val="tx1"/>
                </a:solidFill>
                <a:latin typeface="微软雅黑" panose="020B0503020204020204" pitchFamily="34" charset="-122"/>
                <a:ea typeface="微软雅黑" panose="020B0503020204020204" pitchFamily="34" charset="-122"/>
              </a:rPr>
              <a:t>，数据票据保证信息完整且整体交易流程透明,能够有效避免伪造或变造票据、一票多卖等问题。</a:t>
            </a:r>
            <a:endParaRPr lang="zh-CN" altLang="zh-CN">
              <a:solidFill>
                <a:schemeClr val="tx1"/>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220" y="307340"/>
            <a:ext cx="1141349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证券行业借助区块链实现点对点的证券发行和交易</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906145" y="119570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背景</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2" name=" 6"/>
          <p:cNvSpPr/>
          <p:nvPr/>
        </p:nvSpPr>
        <p:spPr>
          <a:xfrm rot="17640000">
            <a:off x="570230" y="104330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3" name="椭圆 12"/>
          <p:cNvSpPr/>
          <p:nvPr/>
        </p:nvSpPr>
        <p:spPr>
          <a:xfrm>
            <a:off x="523875" y="119570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7" name="圆角矩形 6"/>
          <p:cNvSpPr/>
          <p:nvPr/>
        </p:nvSpPr>
        <p:spPr>
          <a:xfrm>
            <a:off x="906145" y="359727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解决方案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8" name=" 6"/>
          <p:cNvSpPr/>
          <p:nvPr/>
        </p:nvSpPr>
        <p:spPr>
          <a:xfrm rot="17640000">
            <a:off x="570230" y="344487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椭圆 8"/>
          <p:cNvSpPr/>
          <p:nvPr/>
        </p:nvSpPr>
        <p:spPr>
          <a:xfrm>
            <a:off x="523875" y="359727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6" name="圆角矩形 15"/>
          <p:cNvSpPr/>
          <p:nvPr/>
        </p:nvSpPr>
        <p:spPr>
          <a:xfrm>
            <a:off x="6658610" y="119570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项目收益</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7" name=" 6"/>
          <p:cNvSpPr/>
          <p:nvPr/>
        </p:nvSpPr>
        <p:spPr>
          <a:xfrm rot="17640000">
            <a:off x="6322695" y="104330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8" name="椭圆 17"/>
          <p:cNvSpPr/>
          <p:nvPr/>
        </p:nvSpPr>
        <p:spPr>
          <a:xfrm>
            <a:off x="6276340" y="119570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文本框 14"/>
          <p:cNvSpPr txBox="1"/>
          <p:nvPr/>
        </p:nvSpPr>
        <p:spPr>
          <a:xfrm>
            <a:off x="330835" y="1731010"/>
            <a:ext cx="5431155" cy="171450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网络证券仅仅是将发行和交易程序搬到了网络上进行，发行和交易的前期准备过程和审批流程并未因此而简化。</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由于网络技术发展不完善、不健全，且证券交易过程和清算交收程序仍然需要第三方中介机构参与完成，因此，网上系统存在被黑客攻击的风险，交易安全性得不到有效保障。</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30835" y="4224020"/>
            <a:ext cx="5689600" cy="90297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区块链技术大幅简化证券发行流程，实现点对点直接交易。</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区块链匿名不可篡改的特性确保全部交易过程的安全性。</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区块链技术极大地推动证券交易地非标准化、个性化发展。</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20435" y="1731010"/>
            <a:ext cx="5537200" cy="63246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区块链技术在证券行业的运用能大幅度提高交易速度、降低交易成本，充分展现证券市场的直接融资特性。</a:t>
            </a:r>
            <a:endParaRPr lang="zh-CN" altLang="en-US" sz="1600">
              <a:solidFill>
                <a:schemeClr val="tx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316980" y="2770505"/>
            <a:ext cx="5293360" cy="0"/>
          </a:xfrm>
          <a:prstGeom prst="line">
            <a:avLst/>
          </a:prstGeom>
          <a:ln w="19050">
            <a:solidFill>
              <a:srgbClr val="023D75"/>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617460" y="2407285"/>
            <a:ext cx="2693035" cy="361950"/>
          </a:xfrm>
          <a:prstGeom prst="rect">
            <a:avLst/>
          </a:prstGeom>
          <a:noFill/>
        </p:spPr>
        <p:txBody>
          <a:bodyPr wrap="square" rtlCol="0">
            <a:spAutoFit/>
          </a:bodyPr>
          <a:lstStyle/>
          <a:p>
            <a:pPr algn="just">
              <a:lnSpc>
                <a:spcPct val="110000"/>
              </a:lnSpc>
            </a:pPr>
            <a:r>
              <a:rPr lang="zh-CN" altLang="zh-CN" sz="1600" b="1">
                <a:solidFill>
                  <a:schemeClr val="tx1"/>
                </a:solidFill>
                <a:latin typeface="微软雅黑" panose="020B0503020204020204" pitchFamily="34" charset="-122"/>
                <a:ea typeface="微软雅黑" panose="020B0503020204020204" pitchFamily="34" charset="-122"/>
              </a:rPr>
              <a:t>股权</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有价证券交易所领域</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27" name="图片 26" descr="BitShares"/>
          <p:cNvPicPr>
            <a:picLocks noChangeAspect="1"/>
          </p:cNvPicPr>
          <p:nvPr/>
        </p:nvPicPr>
        <p:blipFill>
          <a:blip r:embed="rId1"/>
          <a:srcRect l="17108"/>
          <a:stretch>
            <a:fillRect/>
          </a:stretch>
        </p:blipFill>
        <p:spPr>
          <a:xfrm>
            <a:off x="6264275" y="2811780"/>
            <a:ext cx="5398770" cy="3666490"/>
          </a:xfrm>
          <a:prstGeom prst="rect">
            <a:avLst/>
          </a:prstGeom>
        </p:spPr>
      </p:pic>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animBg="1"/>
      <p:bldP spid="8" grpId="0" animBg="1"/>
      <p:bldP spid="9" grpId="0" animBg="1"/>
      <p:bldP spid="16" grpId="0" animBg="1"/>
      <p:bldP spid="17" grpId="0" animBg="1"/>
      <p:bldP spid="18" grpId="0" animBg="1"/>
      <p:bldP spid="15" grpId="0"/>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8597900" y="3148965"/>
            <a:ext cx="760730" cy="489585"/>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椭圆 16"/>
          <p:cNvSpPr/>
          <p:nvPr/>
        </p:nvSpPr>
        <p:spPr>
          <a:xfrm>
            <a:off x="6798945" y="3994150"/>
            <a:ext cx="4359910" cy="178943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11640820"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保险行业借助区块链技术，建立公信力平台，有效进行欺诈识别</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875665" y="1348740"/>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背景</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2" name=" 6"/>
          <p:cNvSpPr/>
          <p:nvPr/>
        </p:nvSpPr>
        <p:spPr>
          <a:xfrm rot="17640000">
            <a:off x="539750" y="1196340"/>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3" name="椭圆 12"/>
          <p:cNvSpPr/>
          <p:nvPr/>
        </p:nvSpPr>
        <p:spPr>
          <a:xfrm>
            <a:off x="493395" y="1348740"/>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 name="圆角矩形 1"/>
          <p:cNvSpPr/>
          <p:nvPr/>
        </p:nvSpPr>
        <p:spPr>
          <a:xfrm>
            <a:off x="875665" y="3611880"/>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解决方案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3" name=" 6"/>
          <p:cNvSpPr/>
          <p:nvPr/>
        </p:nvSpPr>
        <p:spPr>
          <a:xfrm rot="17640000">
            <a:off x="539750" y="3459480"/>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6" name="椭圆 5"/>
          <p:cNvSpPr/>
          <p:nvPr/>
        </p:nvSpPr>
        <p:spPr>
          <a:xfrm>
            <a:off x="493395" y="3611880"/>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7" name="圆角矩形 6"/>
          <p:cNvSpPr/>
          <p:nvPr/>
        </p:nvSpPr>
        <p:spPr>
          <a:xfrm>
            <a:off x="6673215" y="1348740"/>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项目收益</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8" name=" 6"/>
          <p:cNvSpPr/>
          <p:nvPr/>
        </p:nvSpPr>
        <p:spPr>
          <a:xfrm rot="17640000">
            <a:off x="6337300" y="1196340"/>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椭圆 8"/>
          <p:cNvSpPr/>
          <p:nvPr/>
        </p:nvSpPr>
        <p:spPr>
          <a:xfrm>
            <a:off x="6290945" y="1348740"/>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文本框 14"/>
          <p:cNvSpPr txBox="1"/>
          <p:nvPr/>
        </p:nvSpPr>
        <p:spPr>
          <a:xfrm>
            <a:off x="332740" y="1975485"/>
            <a:ext cx="5537200" cy="117348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保险业面临严重的信息不对称风险，投保人和保险公司均有可能欺骗对方。</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金融领域中，通常需要引入第三方作为认证人，例如：政府、托管人及保险公司等。从而增加交易成本。</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1320" y="4238625"/>
            <a:ext cx="5231765" cy="144399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借助区块链，建立分布式的公信力平台，取代可信任的第三方。</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区块链有可能通过提供分布式数字资源库消除错误、过失和识别欺诈，以独立地验证客户、保单和理赔（含有完整的基础交易历史）的真实性。</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130290" y="1975485"/>
            <a:ext cx="5537200" cy="117348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通过公信力平台，规范投保人和保险公司之间的关系。</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区块链可以取代可信任的第三方，从而降低交易成本。</a:t>
            </a:r>
            <a:endParaRPr lang="zh-CN" altLang="en-US"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en-US" sz="1600">
                <a:solidFill>
                  <a:schemeClr val="tx1"/>
                </a:solidFill>
                <a:latin typeface="微软雅黑" panose="020B0503020204020204" pitchFamily="34" charset="-122"/>
                <a:ea typeface="微软雅黑" panose="020B0503020204020204" pitchFamily="34" charset="-122"/>
              </a:rPr>
              <a:t>解决由于交易双方对产品的类型和质量等信息的不对称而导致次货驱赶良货的现象。</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8535035" y="4682490"/>
            <a:ext cx="887730" cy="39751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公信力</a:t>
            </a:r>
            <a:endParaRPr lang="zh-CN" altLang="en-US" sz="1600" b="1">
              <a:latin typeface="微软雅黑" panose="020B0503020204020204" pitchFamily="34" charset="-122"/>
              <a:ea typeface="微软雅黑" panose="020B0503020204020204" pitchFamily="34" charset="-122"/>
            </a:endParaRPr>
          </a:p>
        </p:txBody>
      </p:sp>
      <p:sp>
        <p:nvSpPr>
          <p:cNvPr id="18" name="圆角矩形 17"/>
          <p:cNvSpPr/>
          <p:nvPr/>
        </p:nvSpPr>
        <p:spPr>
          <a:xfrm>
            <a:off x="8535035" y="3650615"/>
            <a:ext cx="887730" cy="39751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公信力</a:t>
            </a:r>
            <a:endParaRPr lang="zh-CN" altLang="en-US" sz="1600" b="1">
              <a:latin typeface="微软雅黑" panose="020B0503020204020204" pitchFamily="34" charset="-122"/>
              <a:ea typeface="微软雅黑" panose="020B0503020204020204" pitchFamily="34" charset="-122"/>
            </a:endParaRPr>
          </a:p>
        </p:txBody>
      </p:sp>
      <p:sp>
        <p:nvSpPr>
          <p:cNvPr id="19" name="圆角矩形 18"/>
          <p:cNvSpPr/>
          <p:nvPr/>
        </p:nvSpPr>
        <p:spPr>
          <a:xfrm>
            <a:off x="8535035" y="5783580"/>
            <a:ext cx="887730" cy="39751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公信力</a:t>
            </a:r>
            <a:endParaRPr lang="zh-CN" altLang="en-US" sz="1600" b="1">
              <a:latin typeface="微软雅黑" panose="020B0503020204020204" pitchFamily="34" charset="-122"/>
              <a:ea typeface="微软雅黑" panose="020B0503020204020204" pitchFamily="34" charset="-122"/>
            </a:endParaRPr>
          </a:p>
        </p:txBody>
      </p:sp>
      <p:sp>
        <p:nvSpPr>
          <p:cNvPr id="20" name="圆角矩形 19"/>
          <p:cNvSpPr/>
          <p:nvPr/>
        </p:nvSpPr>
        <p:spPr>
          <a:xfrm>
            <a:off x="6550660" y="4682490"/>
            <a:ext cx="658495" cy="39751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政府</a:t>
            </a:r>
            <a:endParaRPr lang="zh-CN" altLang="en-US" sz="1600" b="1">
              <a:latin typeface="微软雅黑" panose="020B0503020204020204" pitchFamily="34" charset="-122"/>
              <a:ea typeface="微软雅黑" panose="020B0503020204020204" pitchFamily="34" charset="-122"/>
            </a:endParaRPr>
          </a:p>
        </p:txBody>
      </p:sp>
      <p:sp>
        <p:nvSpPr>
          <p:cNvPr id="21" name="圆角矩形 20"/>
          <p:cNvSpPr/>
          <p:nvPr/>
        </p:nvSpPr>
        <p:spPr>
          <a:xfrm>
            <a:off x="10615295" y="4682490"/>
            <a:ext cx="683260" cy="397510"/>
          </a:xfrm>
          <a:prstGeom prst="roundRect">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大众</a:t>
            </a:r>
            <a:endParaRPr lang="zh-CN" altLang="en-US" sz="1600" b="1">
              <a:latin typeface="微软雅黑" panose="020B0503020204020204" pitchFamily="34" charset="-122"/>
              <a:ea typeface="微软雅黑" panose="020B0503020204020204" pitchFamily="34" charset="-122"/>
            </a:endParaRPr>
          </a:p>
        </p:txBody>
      </p:sp>
      <p:sp>
        <p:nvSpPr>
          <p:cNvPr id="93" name="右箭头"/>
          <p:cNvSpPr/>
          <p:nvPr/>
        </p:nvSpPr>
        <p:spPr>
          <a:xfrm>
            <a:off x="7482205" y="4598035"/>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a:solidFill>
                  <a:srgbClr val="023D75"/>
                </a:solidFill>
              </a:rPr>
              <a:t>使用</a:t>
            </a:r>
            <a:endParaRPr lang="zh-CN" altLang="en-US" sz="1600">
              <a:solidFill>
                <a:srgbClr val="023D75"/>
              </a:solidFill>
            </a:endParaRPr>
          </a:p>
        </p:txBody>
      </p:sp>
      <p:sp>
        <p:nvSpPr>
          <p:cNvPr id="24" name="右箭头"/>
          <p:cNvSpPr/>
          <p:nvPr/>
        </p:nvSpPr>
        <p:spPr>
          <a:xfrm rot="10800000">
            <a:off x="9696450" y="4598035"/>
            <a:ext cx="779780" cy="56578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023D75"/>
              </a:solidFill>
            </a:endParaRPr>
          </a:p>
        </p:txBody>
      </p:sp>
      <p:sp>
        <p:nvSpPr>
          <p:cNvPr id="26" name="右箭头"/>
          <p:cNvSpPr/>
          <p:nvPr/>
        </p:nvSpPr>
        <p:spPr>
          <a:xfrm rot="5400000">
            <a:off x="8649970" y="4154805"/>
            <a:ext cx="657860" cy="44386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右箭头"/>
          <p:cNvSpPr/>
          <p:nvPr/>
        </p:nvSpPr>
        <p:spPr>
          <a:xfrm rot="16200000">
            <a:off x="8649335" y="5186680"/>
            <a:ext cx="657860" cy="443865"/>
          </a:xfrm>
          <a:prstGeom prst="rightArrow">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8770620" y="4025265"/>
            <a:ext cx="453390" cy="520065"/>
          </a:xfrm>
          <a:prstGeom prst="rect">
            <a:avLst/>
          </a:prstGeom>
          <a:noFill/>
        </p:spPr>
        <p:txBody>
          <a:bodyPr vert="eaVert"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使用</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777605" y="5224780"/>
            <a:ext cx="453390" cy="520065"/>
          </a:xfrm>
          <a:prstGeom prst="rect">
            <a:avLst/>
          </a:prstGeom>
          <a:noFill/>
        </p:spPr>
        <p:txBody>
          <a:bodyPr vert="eaVert" wrap="square" rtlCol="0">
            <a:spAutoFit/>
          </a:bodyPr>
          <a:lstStyle/>
          <a:p>
            <a:pPr algn="just">
              <a:lnSpc>
                <a:spcPct val="110000"/>
              </a:lnSpc>
            </a:pPr>
            <a:r>
              <a:rPr lang="zh-CN" altLang="zh-CN" sz="1600">
                <a:solidFill>
                  <a:srgbClr val="023D75"/>
                </a:solidFill>
                <a:latin typeface="微软雅黑" panose="020B0503020204020204" pitchFamily="34" charset="-122"/>
                <a:ea typeface="微软雅黑" panose="020B0503020204020204" pitchFamily="34" charset="-122"/>
              </a:rPr>
              <a:t>使用</a:t>
            </a:r>
            <a:endParaRPr lang="zh-CN" altLang="zh-CN" sz="1600">
              <a:solidFill>
                <a:srgbClr val="023D75"/>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881870" y="4712970"/>
            <a:ext cx="734060" cy="327660"/>
          </a:xfrm>
          <a:prstGeom prst="rect">
            <a:avLst/>
          </a:prstGeom>
          <a:noFill/>
        </p:spPr>
        <p:txBody>
          <a:bodyPr wrap="square" rtlCol="0">
            <a:spAutoFit/>
          </a:bodyPr>
          <a:lstStyle/>
          <a:p>
            <a:pPr algn="just">
              <a:lnSpc>
                <a:spcPct val="110000"/>
              </a:lnSpc>
            </a:pPr>
            <a:r>
              <a:rPr lang="zh-CN" altLang="zh-CN" sz="1400">
                <a:solidFill>
                  <a:srgbClr val="023D75"/>
                </a:solidFill>
                <a:latin typeface="微软雅黑" panose="020B0503020204020204" pitchFamily="34" charset="-122"/>
                <a:ea typeface="微软雅黑" panose="020B0503020204020204" pitchFamily="34" charset="-122"/>
              </a:rPr>
              <a:t>使用</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62190" y="3780155"/>
            <a:ext cx="453390" cy="626745"/>
          </a:xfrm>
          <a:prstGeom prst="rect">
            <a:avLst/>
          </a:prstGeom>
          <a:noFill/>
        </p:spPr>
        <p:txBody>
          <a:bodyPr vert="eaVert" wrap="square" rtlCol="0">
            <a:spAutoFit/>
          </a:bodyPr>
          <a:lstStyle/>
          <a:p>
            <a:pPr algn="just">
              <a:lnSpc>
                <a:spcPct val="110000"/>
              </a:lnSpc>
            </a:pPr>
            <a:r>
              <a:rPr lang="zh-CN" altLang="zh-CN" sz="1600" b="1">
                <a:solidFill>
                  <a:srgbClr val="023D75"/>
                </a:solidFill>
                <a:latin typeface="微软雅黑" panose="020B0503020204020204" pitchFamily="34" charset="-122"/>
                <a:ea typeface="微软雅黑" panose="020B0503020204020204" pitchFamily="34" charset="-122"/>
              </a:rPr>
              <a:t>监 督</a:t>
            </a:r>
            <a:endParaRPr lang="zh-CN" altLang="zh-CN" sz="1600" b="1">
              <a:solidFill>
                <a:srgbClr val="023D75"/>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022205" y="5224780"/>
            <a:ext cx="453390" cy="626745"/>
          </a:xfrm>
          <a:prstGeom prst="rect">
            <a:avLst/>
          </a:prstGeom>
          <a:noFill/>
        </p:spPr>
        <p:txBody>
          <a:bodyPr vert="eaVert" wrap="square" rtlCol="0">
            <a:spAutoFit/>
          </a:bodyPr>
          <a:lstStyle/>
          <a:p>
            <a:pPr algn="just">
              <a:lnSpc>
                <a:spcPct val="110000"/>
              </a:lnSpc>
            </a:pPr>
            <a:r>
              <a:rPr lang="zh-CN" altLang="zh-CN" sz="1600" b="1">
                <a:solidFill>
                  <a:srgbClr val="023D75"/>
                </a:solidFill>
                <a:latin typeface="微软雅黑" panose="020B0503020204020204" pitchFamily="34" charset="-122"/>
                <a:ea typeface="微软雅黑" panose="020B0503020204020204" pitchFamily="34" charset="-122"/>
              </a:rPr>
              <a:t>监 督</a:t>
            </a:r>
            <a:endParaRPr lang="zh-CN" altLang="zh-CN" sz="1600" b="1">
              <a:solidFill>
                <a:srgbClr val="023D75"/>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0022205" y="3780155"/>
            <a:ext cx="453390" cy="626745"/>
          </a:xfrm>
          <a:prstGeom prst="rect">
            <a:avLst/>
          </a:prstGeom>
          <a:noFill/>
        </p:spPr>
        <p:txBody>
          <a:bodyPr vert="eaVert" wrap="square" rtlCol="0">
            <a:spAutoFit/>
          </a:bodyPr>
          <a:lstStyle/>
          <a:p>
            <a:pPr algn="just">
              <a:lnSpc>
                <a:spcPct val="110000"/>
              </a:lnSpc>
            </a:pPr>
            <a:r>
              <a:rPr lang="zh-CN" altLang="zh-CN" sz="1600" b="1">
                <a:solidFill>
                  <a:srgbClr val="023D75"/>
                </a:solidFill>
                <a:latin typeface="微软雅黑" panose="020B0503020204020204" pitchFamily="34" charset="-122"/>
                <a:ea typeface="微软雅黑" panose="020B0503020204020204" pitchFamily="34" charset="-122"/>
              </a:rPr>
              <a:t>监 督</a:t>
            </a:r>
            <a:endParaRPr lang="zh-CN" altLang="zh-CN" sz="1600" b="1">
              <a:solidFill>
                <a:srgbClr val="023D75"/>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362190" y="5224780"/>
            <a:ext cx="453390" cy="626745"/>
          </a:xfrm>
          <a:prstGeom prst="rect">
            <a:avLst/>
          </a:prstGeom>
          <a:noFill/>
        </p:spPr>
        <p:txBody>
          <a:bodyPr vert="eaVert" wrap="square" rtlCol="0">
            <a:spAutoFit/>
          </a:bodyPr>
          <a:lstStyle/>
          <a:p>
            <a:pPr algn="just">
              <a:lnSpc>
                <a:spcPct val="110000"/>
              </a:lnSpc>
            </a:pPr>
            <a:r>
              <a:rPr lang="zh-CN" altLang="zh-CN" sz="1600" b="1">
                <a:solidFill>
                  <a:srgbClr val="023D75"/>
                </a:solidFill>
                <a:latin typeface="微软雅黑" panose="020B0503020204020204" pitchFamily="34" charset="-122"/>
                <a:ea typeface="微软雅黑" panose="020B0503020204020204" pitchFamily="34" charset="-122"/>
              </a:rPr>
              <a:t>监 督</a:t>
            </a:r>
            <a:endParaRPr lang="zh-CN" altLang="zh-CN" sz="1600" b="1">
              <a:solidFill>
                <a:srgbClr val="023D75"/>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711565" y="3152775"/>
            <a:ext cx="611505" cy="478155"/>
          </a:xfrm>
          <a:prstGeom prst="rect">
            <a:avLst/>
          </a:prstGeom>
          <a:noFill/>
        </p:spPr>
        <p:txBody>
          <a:bodyPr wrap="square" rtlCol="0">
            <a:spAutoFit/>
          </a:bodyPr>
          <a:lstStyle/>
          <a:p>
            <a:pPr algn="l">
              <a:lnSpc>
                <a:spcPct val="90000"/>
              </a:lnSpc>
            </a:pPr>
            <a:r>
              <a:rPr lang="zh-CN" altLang="zh-CN" sz="1400">
                <a:solidFill>
                  <a:srgbClr val="023D75"/>
                </a:solidFill>
                <a:latin typeface="微软雅黑" panose="020B0503020204020204" pitchFamily="34" charset="-122"/>
                <a:ea typeface="微软雅黑" panose="020B0503020204020204" pitchFamily="34" charset="-122"/>
              </a:rPr>
              <a:t>自我监督</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1" name="椭圆 40"/>
          <p:cNvSpPr/>
          <p:nvPr/>
        </p:nvSpPr>
        <p:spPr>
          <a:xfrm>
            <a:off x="5732145" y="4598035"/>
            <a:ext cx="760730" cy="489585"/>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2" name="文本框 41"/>
          <p:cNvSpPr txBox="1"/>
          <p:nvPr/>
        </p:nvSpPr>
        <p:spPr>
          <a:xfrm>
            <a:off x="5845175" y="4601845"/>
            <a:ext cx="611505" cy="478155"/>
          </a:xfrm>
          <a:prstGeom prst="rect">
            <a:avLst/>
          </a:prstGeom>
          <a:noFill/>
        </p:spPr>
        <p:txBody>
          <a:bodyPr wrap="square" rtlCol="0">
            <a:spAutoFit/>
          </a:bodyPr>
          <a:lstStyle/>
          <a:p>
            <a:pPr algn="l">
              <a:lnSpc>
                <a:spcPct val="90000"/>
              </a:lnSpc>
            </a:pPr>
            <a:r>
              <a:rPr lang="zh-CN" altLang="zh-CN" sz="1400">
                <a:solidFill>
                  <a:srgbClr val="023D75"/>
                </a:solidFill>
                <a:latin typeface="微软雅黑" panose="020B0503020204020204" pitchFamily="34" charset="-122"/>
                <a:ea typeface="微软雅黑" panose="020B0503020204020204" pitchFamily="34" charset="-122"/>
              </a:rPr>
              <a:t>自我监督</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3" name="椭圆 42"/>
          <p:cNvSpPr/>
          <p:nvPr/>
        </p:nvSpPr>
        <p:spPr>
          <a:xfrm>
            <a:off x="8597900" y="6177280"/>
            <a:ext cx="760730" cy="489585"/>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4" name="文本框 43"/>
          <p:cNvSpPr txBox="1"/>
          <p:nvPr/>
        </p:nvSpPr>
        <p:spPr>
          <a:xfrm>
            <a:off x="8711565" y="6181090"/>
            <a:ext cx="611505" cy="478155"/>
          </a:xfrm>
          <a:prstGeom prst="rect">
            <a:avLst/>
          </a:prstGeom>
          <a:noFill/>
        </p:spPr>
        <p:txBody>
          <a:bodyPr wrap="square" rtlCol="0">
            <a:spAutoFit/>
          </a:bodyPr>
          <a:lstStyle/>
          <a:p>
            <a:pPr algn="l">
              <a:lnSpc>
                <a:spcPct val="90000"/>
              </a:lnSpc>
            </a:pPr>
            <a:r>
              <a:rPr lang="zh-CN" altLang="zh-CN" sz="1400">
                <a:solidFill>
                  <a:srgbClr val="023D75"/>
                </a:solidFill>
                <a:latin typeface="微软雅黑" panose="020B0503020204020204" pitchFamily="34" charset="-122"/>
                <a:ea typeface="微软雅黑" panose="020B0503020204020204" pitchFamily="34" charset="-122"/>
              </a:rPr>
              <a:t>自我监督</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5" name="椭圆 44"/>
          <p:cNvSpPr/>
          <p:nvPr/>
        </p:nvSpPr>
        <p:spPr>
          <a:xfrm>
            <a:off x="11298555" y="4631690"/>
            <a:ext cx="760730" cy="489585"/>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6" name="文本框 45"/>
          <p:cNvSpPr txBox="1"/>
          <p:nvPr/>
        </p:nvSpPr>
        <p:spPr>
          <a:xfrm>
            <a:off x="11412220" y="4635500"/>
            <a:ext cx="611505" cy="478155"/>
          </a:xfrm>
          <a:prstGeom prst="rect">
            <a:avLst/>
          </a:prstGeom>
          <a:noFill/>
        </p:spPr>
        <p:txBody>
          <a:bodyPr wrap="square" rtlCol="0">
            <a:spAutoFit/>
          </a:bodyPr>
          <a:lstStyle/>
          <a:p>
            <a:pPr algn="l">
              <a:lnSpc>
                <a:spcPct val="90000"/>
              </a:lnSpc>
            </a:pPr>
            <a:r>
              <a:rPr lang="zh-CN" altLang="zh-CN" sz="1400">
                <a:solidFill>
                  <a:srgbClr val="023D75"/>
                </a:solidFill>
                <a:latin typeface="微软雅黑" panose="020B0503020204020204" pitchFamily="34" charset="-122"/>
                <a:ea typeface="微软雅黑" panose="020B0503020204020204" pitchFamily="34" charset="-122"/>
              </a:rPr>
              <a:t>自我监督</a:t>
            </a:r>
            <a:endParaRPr lang="zh-CN" altLang="zh-CN" sz="1400">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blinds(horizontal)">
                                      <p:cBhvr>
                                        <p:cTn id="39" dur="500"/>
                                        <p:tgtEl>
                                          <p:spTgt spid="9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linds(horizontal)">
                                      <p:cBhvr>
                                        <p:cTn id="63" dur="500"/>
                                        <p:tgtEl>
                                          <p:spTgt spid="3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linds(horizontal)">
                                      <p:cBhvr>
                                        <p:cTn id="66" dur="500"/>
                                        <p:tgtEl>
                                          <p:spTgt spid="3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linds(horizontal)">
                                      <p:cBhvr>
                                        <p:cTn id="69" dur="500"/>
                                        <p:tgtEl>
                                          <p:spTgt spid="3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linds(horizontal)">
                                      <p:cBhvr>
                                        <p:cTn id="78" dur="500"/>
                                        <p:tgtEl>
                                          <p:spTgt spid="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linds(horizontal)">
                                      <p:cBhvr>
                                        <p:cTn id="81" dur="500"/>
                                        <p:tgtEl>
                                          <p:spTgt spid="4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linds(horizontal)">
                                      <p:cBhvr>
                                        <p:cTn id="90" dur="500"/>
                                        <p:tgtEl>
                                          <p:spTgt spid="3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blinds(horizont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linds(horizontal)">
                                      <p:cBhvr>
                                        <p:cTn id="98" dur="500"/>
                                        <p:tgtEl>
                                          <p:spTgt spid="2"/>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blinds(horizontal)">
                                      <p:cBhvr>
                                        <p:cTn id="101" dur="500"/>
                                        <p:tgtEl>
                                          <p:spTgt spid="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blinds(horizontal)">
                                      <p:cBhvr>
                                        <p:cTn id="104" dur="500"/>
                                        <p:tgtEl>
                                          <p:spTgt spid="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linds(horizontal)">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blinds(horizontal)">
                                      <p:cBhvr>
                                        <p:cTn id="112" dur="500"/>
                                        <p:tgtEl>
                                          <p:spTgt spid="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blinds(horizontal)">
                                      <p:cBhvr>
                                        <p:cTn id="115" dur="500"/>
                                        <p:tgtEl>
                                          <p:spTgt spid="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blinds(horizontal)">
                                      <p:cBhvr>
                                        <p:cTn id="118" dur="500"/>
                                        <p:tgtEl>
                                          <p:spTgt spid="9"/>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blinds(horizontal)">
                                      <p:cBhvr>
                                        <p:cTn id="1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7" grpId="0" animBg="1"/>
      <p:bldP spid="11" grpId="0" animBg="1"/>
      <p:bldP spid="12" grpId="0" animBg="1"/>
      <p:bldP spid="13" grpId="0" animBg="1"/>
      <p:bldP spid="2" grpId="0" animBg="1"/>
      <p:bldP spid="3" grpId="0" animBg="1"/>
      <p:bldP spid="6" grpId="0" animBg="1"/>
      <p:bldP spid="7" grpId="0" animBg="1"/>
      <p:bldP spid="8" grpId="0" animBg="1"/>
      <p:bldP spid="9" grpId="0" animBg="1"/>
      <p:bldP spid="15" grpId="0"/>
      <p:bldP spid="10" grpId="0"/>
      <p:bldP spid="14" grpId="0"/>
      <p:bldP spid="16" grpId="0" animBg="1"/>
      <p:bldP spid="18" grpId="0" animBg="1"/>
      <p:bldP spid="19" grpId="0" animBg="1"/>
      <p:bldP spid="20" grpId="0" animBg="1"/>
      <p:bldP spid="21" grpId="0" animBg="1"/>
      <p:bldP spid="93" grpId="0" animBg="1"/>
      <p:bldP spid="24" grpId="0" animBg="1"/>
      <p:bldP spid="26" grpId="0" animBg="1"/>
      <p:bldP spid="27" grpId="0" animBg="1"/>
      <p:bldP spid="28" grpId="0"/>
      <p:bldP spid="29" grpId="0"/>
      <p:bldP spid="30" grpId="0"/>
      <p:bldP spid="31" grpId="0"/>
      <p:bldP spid="32" grpId="0"/>
      <p:bldP spid="33" grpId="0"/>
      <p:bldP spid="34" grpId="0"/>
      <p:bldP spid="35" grpId="0"/>
      <p:bldP spid="41" grpId="0" animBg="1"/>
      <p:bldP spid="42" grpId="0"/>
      <p:bldP spid="43" grpId="0" animBg="1"/>
      <p:bldP spid="44" grpId="0"/>
      <p:bldP spid="45" grpId="0" animBg="1"/>
      <p:bldP spid="4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54735" y="176085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背景</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8275" y="327025"/>
            <a:ext cx="12023725"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保险行业通过区块链建立信息管理平台，降低成本，提高客户体验</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774190" y="1179195"/>
            <a:ext cx="263144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投保人信息管理</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683500" y="1179195"/>
            <a:ext cx="2631440" cy="429895"/>
          </a:xfrm>
          <a:prstGeom prst="rect">
            <a:avLst/>
          </a:prstGeom>
          <a:noFill/>
        </p:spPr>
        <p:txBody>
          <a:bodyPr wrap="square" rtlCol="0">
            <a:spAutoFit/>
          </a:bodyPr>
          <a:lstStyle/>
          <a:p>
            <a:pPr algn="just">
              <a:lnSpc>
                <a:spcPct val="110000"/>
              </a:lnSpc>
            </a:pPr>
            <a:r>
              <a:rPr lang="zh-CN" altLang="zh-CN" sz="2000" b="1">
                <a:solidFill>
                  <a:schemeClr val="tx1"/>
                </a:solidFill>
                <a:latin typeface="微软雅黑" panose="020B0503020204020204" pitchFamily="34" charset="-122"/>
                <a:ea typeface="微软雅黑" panose="020B0503020204020204" pitchFamily="34" charset="-122"/>
              </a:rPr>
              <a:t>自动理赔</a:t>
            </a:r>
            <a:endParaRPr lang="zh-CN" altLang="zh-CN" sz="2000" b="1">
              <a:solidFill>
                <a:schemeClr val="tx1"/>
              </a:solidFill>
              <a:latin typeface="微软雅黑" panose="020B0503020204020204" pitchFamily="34" charset="-122"/>
              <a:ea typeface="微软雅黑" panose="020B0503020204020204" pitchFamily="34" charset="-122"/>
            </a:endParaRPr>
          </a:p>
        </p:txBody>
      </p:sp>
      <p:sp>
        <p:nvSpPr>
          <p:cNvPr id="6" name=" 6"/>
          <p:cNvSpPr/>
          <p:nvPr/>
        </p:nvSpPr>
        <p:spPr>
          <a:xfrm rot="17640000">
            <a:off x="718820" y="160845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 name="椭圆 6"/>
          <p:cNvSpPr/>
          <p:nvPr/>
        </p:nvSpPr>
        <p:spPr>
          <a:xfrm>
            <a:off x="672465" y="176085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1" name="圆角矩形 10"/>
          <p:cNvSpPr/>
          <p:nvPr/>
        </p:nvSpPr>
        <p:spPr>
          <a:xfrm>
            <a:off x="6765290" y="1807210"/>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背景</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2" name=" 6"/>
          <p:cNvSpPr/>
          <p:nvPr/>
        </p:nvSpPr>
        <p:spPr>
          <a:xfrm rot="17640000">
            <a:off x="6429375" y="1654810"/>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3" name="椭圆 12"/>
          <p:cNvSpPr/>
          <p:nvPr/>
        </p:nvSpPr>
        <p:spPr>
          <a:xfrm>
            <a:off x="6383020" y="1807210"/>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4" name="文本框 13"/>
          <p:cNvSpPr txBox="1"/>
          <p:nvPr/>
        </p:nvSpPr>
        <p:spPr>
          <a:xfrm>
            <a:off x="511810" y="2387600"/>
            <a:ext cx="4436110" cy="36195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信息安全性低、信息管理成本大</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11810" y="3724910"/>
            <a:ext cx="5537200" cy="90297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使用区块链，建立个人数据存储和管理平台</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形成一个第三方访问自己个人信息的权限框架，而不需要一个信任的第三方来集中储存或管理他们的个人信息。</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054735" y="323786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解决方案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7" name=" 6"/>
          <p:cNvSpPr/>
          <p:nvPr/>
        </p:nvSpPr>
        <p:spPr>
          <a:xfrm rot="17640000">
            <a:off x="718820" y="308546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8" name="椭圆 17"/>
          <p:cNvSpPr/>
          <p:nvPr/>
        </p:nvSpPr>
        <p:spPr>
          <a:xfrm>
            <a:off x="672465" y="323786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9" name="圆角矩形 18"/>
          <p:cNvSpPr/>
          <p:nvPr/>
        </p:nvSpPr>
        <p:spPr>
          <a:xfrm>
            <a:off x="1054735" y="477964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项目收益</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0" name=" 6"/>
          <p:cNvSpPr/>
          <p:nvPr/>
        </p:nvSpPr>
        <p:spPr>
          <a:xfrm rot="17640000">
            <a:off x="718820" y="462724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1" name="椭圆 20"/>
          <p:cNvSpPr/>
          <p:nvPr/>
        </p:nvSpPr>
        <p:spPr>
          <a:xfrm>
            <a:off x="672465" y="477964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2" name="圆角矩形 21"/>
          <p:cNvSpPr/>
          <p:nvPr/>
        </p:nvSpPr>
        <p:spPr>
          <a:xfrm>
            <a:off x="6765290" y="323786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解决方案</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3" name=" 6"/>
          <p:cNvSpPr/>
          <p:nvPr/>
        </p:nvSpPr>
        <p:spPr>
          <a:xfrm rot="17640000">
            <a:off x="6429375" y="308546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4" name="椭圆 23"/>
          <p:cNvSpPr/>
          <p:nvPr/>
        </p:nvSpPr>
        <p:spPr>
          <a:xfrm>
            <a:off x="6383020" y="323786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5" name="圆角矩形 24"/>
          <p:cNvSpPr/>
          <p:nvPr/>
        </p:nvSpPr>
        <p:spPr>
          <a:xfrm>
            <a:off x="6765290" y="4779645"/>
            <a:ext cx="1437640" cy="382270"/>
          </a:xfrm>
          <a:prstGeom prst="roundRect">
            <a:avLst/>
          </a:prstGeom>
          <a:solidFill>
            <a:schemeClr val="bg1"/>
          </a:solidFill>
          <a:ln w="12700"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项目收益</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6" name=" 6"/>
          <p:cNvSpPr/>
          <p:nvPr/>
        </p:nvSpPr>
        <p:spPr>
          <a:xfrm rot="17640000">
            <a:off x="6429375" y="4627245"/>
            <a:ext cx="504825" cy="78041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7" name="椭圆 26"/>
          <p:cNvSpPr/>
          <p:nvPr/>
        </p:nvSpPr>
        <p:spPr>
          <a:xfrm>
            <a:off x="6383020" y="4779645"/>
            <a:ext cx="382270" cy="38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8" name="文本框 27"/>
          <p:cNvSpPr txBox="1"/>
          <p:nvPr/>
        </p:nvSpPr>
        <p:spPr>
          <a:xfrm>
            <a:off x="511810" y="5118100"/>
            <a:ext cx="5537200" cy="144399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大大降低身份认证欺诈和索赔欺价的概率，增加人们对保险产品的信任度。</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保险公司拥有的被保险人的各种数据，通过区块链技术可以实现数据的安全性，并且将极大地降低保险公司的经营成本。</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22365" y="2273935"/>
            <a:ext cx="5782310" cy="90297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由于对投保人的个人信息缺乏真实可信的数据采集和存储手段，保险公司和投保人在理赔环节经常产生纠纷；</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投保人申请理赔时间长，保险公司执行成本、监督成本高。</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22365" y="3633470"/>
            <a:ext cx="5782310" cy="117348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通过区块链技术，将个人信息实时同步存储在区块链上，成为终身有效的数字身份，信息真实且无法篡改。</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通过区块链智能合约技术，保险公司不用等待投保人申请理赔，就能主动进行赔付。</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222365" y="5253355"/>
            <a:ext cx="5782310" cy="1173480"/>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减少欺诈、实现投保过程自动化。</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消减成本，同时减少投保人接受索赔的时间。</a:t>
            </a:r>
            <a:endParaRPr lang="zh-CN" altLang="zh-CN" sz="1600">
              <a:solidFill>
                <a:schemeClr val="tx1"/>
              </a:solidFill>
              <a:latin typeface="微软雅黑" panose="020B0503020204020204" pitchFamily="34" charset="-122"/>
              <a:ea typeface="微软雅黑" panose="020B0503020204020204" pitchFamily="34" charset="-122"/>
            </a:endParaRPr>
          </a:p>
          <a:p>
            <a:pPr marL="285750" indent="-285750" algn="just">
              <a:lnSpc>
                <a:spcPct val="110000"/>
              </a:lnSpc>
              <a:buFont typeface="Arial" panose="020B0604020202020204" pitchFamily="34" charset="0"/>
              <a:buChar char="•"/>
            </a:pPr>
            <a:r>
              <a:rPr lang="zh-CN" altLang="zh-CN" sz="1600">
                <a:solidFill>
                  <a:schemeClr val="tx1"/>
                </a:solidFill>
                <a:latin typeface="微软雅黑" panose="020B0503020204020204" pitchFamily="34" charset="-122"/>
                <a:ea typeface="微软雅黑" panose="020B0503020204020204" pitchFamily="34" charset="-122"/>
              </a:rPr>
              <a:t>帮助保险公司适应不断变化的商业模式，设计出符合客户需求的保单，提高客户体验。</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linds(horizontal)">
                                      <p:cBhvr>
                                        <p:cTn id="86" dur="500"/>
                                        <p:tgtEl>
                                          <p:spTgt spid="27"/>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blinds(horizontal)">
                                      <p:cBhvr>
                                        <p:cTn id="89" dur="500"/>
                                        <p:tgtEl>
                                          <p:spTgt spid="3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6" grpId="0" animBg="1"/>
      <p:bldP spid="7" grpId="0" animBg="1"/>
      <p:bldP spid="11" grpId="0" animBg="1"/>
      <p:bldP spid="12" grpId="0" animBg="1"/>
      <p:bldP spid="13" grpId="0" animBg="1"/>
      <p:bldP spid="14" grpId="0"/>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1" grpId="0"/>
      <p:bldP spid="3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H="1">
            <a:off x="4457700" y="913829"/>
            <a:ext cx="3276600" cy="3224192"/>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rot="10800000" flipH="1">
            <a:off x="5488244" y="2596941"/>
            <a:ext cx="1215513" cy="1196071"/>
          </a:xfrm>
          <a:custGeom>
            <a:avLst/>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339570" y="1457003"/>
            <a:ext cx="3512861" cy="706755"/>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PART 04</a:t>
            </a:r>
            <a:endParaRPr lang="zh-CN" altLang="en-US" sz="4000" dirty="0">
              <a:solidFill>
                <a:schemeClr val="bg1"/>
              </a:solidFill>
              <a:cs typeface="+mn-ea"/>
              <a:sym typeface="+mn-lt"/>
            </a:endParaRPr>
          </a:p>
        </p:txBody>
      </p:sp>
      <p:sp>
        <p:nvSpPr>
          <p:cNvPr id="9" name="文本框 3"/>
          <p:cNvSpPr txBox="1"/>
          <p:nvPr/>
        </p:nvSpPr>
        <p:spPr>
          <a:xfrm>
            <a:off x="2244807" y="4296475"/>
            <a:ext cx="7702385" cy="645160"/>
          </a:xfrm>
          <a:prstGeom prst="rect">
            <a:avLst/>
          </a:prstGeom>
          <a:noFill/>
        </p:spPr>
        <p:txBody>
          <a:bodyPr wrap="square" rtlCol="0">
            <a:spAutoFit/>
          </a:bodyPr>
          <a:lstStyle/>
          <a:p>
            <a:pPr algn="ctr">
              <a:buClrTx/>
              <a:buSzTx/>
              <a:buFontTx/>
            </a:pPr>
            <a:r>
              <a:rPr lang="zh-CN" altLang="en-US" sz="3600" b="1" spc="300">
                <a:solidFill>
                  <a:schemeClr val="tx1">
                    <a:lumMod val="85000"/>
                    <a:lumOff val="15000"/>
                  </a:schemeClr>
                </a:solidFill>
                <a:uFillTx/>
                <a:latin typeface="Arial" panose="020B0604020202020204" pitchFamily="34" charset="0"/>
                <a:ea typeface="微软雅黑" panose="020B0503020204020204" pitchFamily="34" charset="-122"/>
                <a:cs typeface="+mj-cs"/>
              </a:rPr>
              <a:t>区块链金融面临的挑战</a:t>
            </a:r>
            <a:endParaRPr lang="zh-CN" altLang="en-US" sz="3600" b="1" spc="300">
              <a:solidFill>
                <a:schemeClr val="tx1">
                  <a:lumMod val="85000"/>
                  <a:lumOff val="15000"/>
                </a:schemeClr>
              </a:solidFill>
              <a:uFillTx/>
              <a:latin typeface="Arial" panose="020B0604020202020204" pitchFamily="34" charset="0"/>
              <a:ea typeface="微软雅黑" panose="020B0503020204020204" pitchFamily="34" charset="-122"/>
              <a:cs typeface="+mj-cs"/>
            </a:endParaRPr>
          </a:p>
        </p:txBody>
      </p:sp>
      <p:pic>
        <p:nvPicPr>
          <p:cNvPr id="17" name="图片 16" descr="J84`I@2ZF%$(]6X2[`[(KRY"/>
          <p:cNvPicPr>
            <a:picLocks noChangeAspect="1"/>
          </p:cNvPicPr>
          <p:nvPr/>
        </p:nvPicPr>
        <p:blipFill>
          <a:blip r:embed="rId2"/>
          <a:stretch>
            <a:fillRect/>
          </a:stretch>
        </p:blipFill>
        <p:spPr>
          <a:xfrm>
            <a:off x="9902825" y="159385"/>
            <a:ext cx="2162175" cy="695325"/>
          </a:xfrm>
          <a:prstGeom prst="rect">
            <a:avLst/>
          </a:prstGeom>
        </p:spPr>
      </p:pic>
      <p:sp>
        <p:nvSpPr>
          <p:cNvPr id="2" name="日期占位符 1"/>
          <p:cNvSpPr>
            <a:spLocks noGrp="1"/>
          </p:cNvSpPr>
          <p:nvPr>
            <p:ph type="dt" sz="half" idx="10"/>
          </p:nvPr>
        </p:nvSpPr>
        <p:spPr/>
        <p:txBody>
          <a:bodyPr/>
          <a:p>
            <a:fld id="{760FBDFE-C587-4B4C-A407-44438C67B59E}" type="datetime1">
              <a:rPr lang="zh-CN" altLang="en-US" smtClean="0"/>
            </a:fld>
            <a:endParaRPr lang="zh-CN"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835" y="346075"/>
            <a:ext cx="11137900" cy="645160"/>
          </a:xfrm>
          <a:prstGeom prst="rect">
            <a:avLst/>
          </a:prstGeom>
          <a:noFill/>
        </p:spPr>
        <p:txBody>
          <a:bodyPr wrap="square" rtlCol="0">
            <a:spAutoFit/>
          </a:bodyPr>
          <a:lstStyle/>
          <a:p>
            <a:r>
              <a:rPr lang="zh-CN" altLang="zh-CN" sz="3600" b="1">
                <a:solidFill>
                  <a:schemeClr val="tx1"/>
                </a:solidFill>
                <a:latin typeface="微软雅黑" panose="020B0503020204020204" pitchFamily="34" charset="-122"/>
                <a:ea typeface="微软雅黑" panose="020B0503020204020204" pitchFamily="34" charset="-122"/>
              </a:rPr>
              <a:t>区块链在金融领域尚处于初步应用阶段</a:t>
            </a:r>
            <a:endParaRPr lang="zh-CN" altLang="zh-CN" sz="36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2270" y="1037590"/>
            <a:ext cx="11430000" cy="768350"/>
          </a:xfrm>
          <a:prstGeom prst="rect">
            <a:avLst/>
          </a:prstGeom>
          <a:noFill/>
        </p:spPr>
        <p:txBody>
          <a:bodyPr wrap="square" rtlCol="0">
            <a:spAutoFit/>
          </a:bodyPr>
          <a:lstStyle/>
          <a:p>
            <a:pPr algn="just">
              <a:lnSpc>
                <a:spcPct val="110000"/>
              </a:lnSpc>
            </a:pPr>
            <a:r>
              <a:rPr lang="en-US" altLang="zh-CN" sz="2000" b="1">
                <a:solidFill>
                  <a:schemeClr val="tx1"/>
                </a:solidFill>
                <a:latin typeface="微软雅黑" panose="020B0503020204020204" pitchFamily="34" charset="-122"/>
                <a:ea typeface="微软雅黑" panose="020B0503020204020204" pitchFamily="34" charset="-122"/>
              </a:rPr>
              <a:t>Gartner</a:t>
            </a:r>
            <a:r>
              <a:rPr lang="zh-CN" altLang="en-US" sz="2000" b="1">
                <a:solidFill>
                  <a:schemeClr val="tx1"/>
                </a:solidFill>
                <a:latin typeface="微软雅黑" panose="020B0503020204020204" pitchFamily="34" charset="-122"/>
                <a:ea typeface="微软雅黑" panose="020B0503020204020204" pitchFamily="34" charset="-122"/>
              </a:rPr>
              <a:t>曲线显示，区块链已经到达了舆论炒作的巅峰，但区块链技术成熟仍需要</a:t>
            </a:r>
            <a:r>
              <a:rPr lang="en-US" altLang="zh-CN" sz="2000" b="1">
                <a:solidFill>
                  <a:schemeClr val="tx1"/>
                </a:solidFill>
                <a:latin typeface="微软雅黑" panose="020B0503020204020204" pitchFamily="34" charset="-122"/>
                <a:ea typeface="微软雅黑" panose="020B0503020204020204" pitchFamily="34" charset="-122"/>
              </a:rPr>
              <a:t>5-10</a:t>
            </a:r>
            <a:r>
              <a:rPr lang="zh-CN" altLang="en-US" sz="2000" b="1">
                <a:solidFill>
                  <a:schemeClr val="tx1"/>
                </a:solidFill>
                <a:latin typeface="微软雅黑" panose="020B0503020204020204" pitchFamily="34" charset="-122"/>
                <a:ea typeface="微软雅黑" panose="020B0503020204020204" pitchFamily="34" charset="-122"/>
              </a:rPr>
              <a:t>年时间。目前金融行业对于区块链技术还处于初步应用的阶段</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82270" y="1913890"/>
            <a:ext cx="11335385" cy="395605"/>
          </a:xfrm>
          <a:prstGeom prst="rect">
            <a:avLst/>
          </a:prstGeom>
          <a:noFill/>
        </p:spPr>
        <p:txBody>
          <a:bodyPr wrap="square" rtlCol="0">
            <a:spAutoFit/>
          </a:bodyPr>
          <a:lstStyle/>
          <a:p>
            <a:pPr algn="just">
              <a:lnSpc>
                <a:spcPct val="110000"/>
              </a:lnSpc>
            </a:pPr>
            <a:r>
              <a:rPr lang="zh-CN" altLang="zh-CN">
                <a:solidFill>
                  <a:schemeClr val="tx1"/>
                </a:solidFill>
                <a:latin typeface="微软雅黑" panose="020B0503020204020204" pitchFamily="34" charset="-122"/>
                <a:ea typeface="微软雅黑" panose="020B0503020204020204" pitchFamily="34" charset="-122"/>
              </a:rPr>
              <a:t>各金融巨头成立区块链实验室等机构，实验性地探索区块链应用，如纳斯达克、摩根大通、花旗银行等</a:t>
            </a:r>
            <a:endParaRPr lang="zh-CN" altLang="zh-CN">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99845" y="2555875"/>
            <a:ext cx="386969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sym typeface="+mn-ea"/>
              </a:rPr>
              <a:t>Gartner2017</a:t>
            </a:r>
            <a:r>
              <a:rPr lang="zh-CN" altLang="en-US" b="1">
                <a:solidFill>
                  <a:schemeClr val="tx1"/>
                </a:solidFill>
                <a:latin typeface="微软雅黑" panose="020B0503020204020204" pitchFamily="34" charset="-122"/>
                <a:ea typeface="微软雅黑" panose="020B0503020204020204" pitchFamily="34" charset="-122"/>
                <a:sym typeface="+mn-ea"/>
              </a:rPr>
              <a:t>年技术成熟度曲线</a:t>
            </a:r>
            <a:r>
              <a:rPr lang="zh-CN" altLang="zh-CN" b="1">
                <a:solidFill>
                  <a:schemeClr val="tx1"/>
                </a:solidFill>
                <a:latin typeface="微软雅黑" panose="020B0503020204020204" pitchFamily="34" charset="-122"/>
                <a:ea typeface="微软雅黑" panose="020B0503020204020204" pitchFamily="34" charset="-122"/>
              </a:rPr>
              <a:t>】</a:t>
            </a:r>
            <a:endParaRPr lang="zh-CN" altLang="zh-CN" b="1">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087235" y="2555875"/>
            <a:ext cx="3869690" cy="395605"/>
          </a:xfrm>
          <a:prstGeom prst="rect">
            <a:avLst/>
          </a:prstGeom>
          <a:noFill/>
        </p:spPr>
        <p:txBody>
          <a:bodyPr wrap="square" rtlCol="0">
            <a:spAutoFit/>
          </a:bodyPr>
          <a:lstStyle/>
          <a:p>
            <a:pPr algn="just">
              <a:lnSpc>
                <a:spcPct val="110000"/>
              </a:lnSpc>
            </a:pPr>
            <a:r>
              <a:rPr lang="zh-CN" altLang="zh-CN"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sym typeface="+mn-ea"/>
              </a:rPr>
              <a:t>Gartner2017</a:t>
            </a:r>
            <a:r>
              <a:rPr lang="zh-CN" altLang="en-US" b="1">
                <a:solidFill>
                  <a:schemeClr val="tx1"/>
                </a:solidFill>
                <a:latin typeface="微软雅黑" panose="020B0503020204020204" pitchFamily="34" charset="-122"/>
                <a:ea typeface="微软雅黑" panose="020B0503020204020204" pitchFamily="34" charset="-122"/>
                <a:sym typeface="+mn-ea"/>
              </a:rPr>
              <a:t>年技术成熟度曲线</a:t>
            </a:r>
            <a:r>
              <a:rPr lang="zh-CN" altLang="zh-CN" b="1">
                <a:solidFill>
                  <a:schemeClr val="tx1"/>
                </a:solidFill>
                <a:latin typeface="微软雅黑" panose="020B0503020204020204" pitchFamily="34" charset="-122"/>
                <a:ea typeface="微软雅黑" panose="020B0503020204020204" pitchFamily="34" charset="-122"/>
              </a:rPr>
              <a:t>】</a:t>
            </a:r>
            <a:endParaRPr lang="zh-CN" altLang="zh-CN" b="1">
              <a:solidFill>
                <a:schemeClr val="tx1"/>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a:off x="6806565" y="6304280"/>
            <a:ext cx="50939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6821805" y="2846705"/>
            <a:ext cx="0" cy="344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821805" y="3413125"/>
            <a:ext cx="2141855" cy="1468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2" name="矩形 11"/>
          <p:cNvSpPr/>
          <p:nvPr/>
        </p:nvSpPr>
        <p:spPr>
          <a:xfrm>
            <a:off x="6821805" y="4820285"/>
            <a:ext cx="2141855" cy="14681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3" name="矩形 12"/>
          <p:cNvSpPr/>
          <p:nvPr/>
        </p:nvSpPr>
        <p:spPr>
          <a:xfrm>
            <a:off x="8963660" y="3413125"/>
            <a:ext cx="2141855" cy="1468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8963660" y="4820285"/>
            <a:ext cx="2141855" cy="14681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5" name="文本框 14"/>
          <p:cNvSpPr txBox="1"/>
          <p:nvPr/>
        </p:nvSpPr>
        <p:spPr>
          <a:xfrm>
            <a:off x="6301740" y="2678430"/>
            <a:ext cx="413385" cy="429895"/>
          </a:xfrm>
          <a:prstGeom prst="rect">
            <a:avLst/>
          </a:prstGeom>
          <a:noFill/>
        </p:spPr>
        <p:txBody>
          <a:bodyPr wrap="square" rtlCol="0">
            <a:spAutoFit/>
          </a:bodyPr>
          <a:lstStyle/>
          <a:p>
            <a:pPr algn="just">
              <a:lnSpc>
                <a:spcPct val="110000"/>
              </a:lnSpc>
            </a:pPr>
            <a:r>
              <a:rPr lang="zh-CN" altLang="zh-CN" sz="2000" b="1">
                <a:solidFill>
                  <a:srgbClr val="023D75"/>
                </a:solidFill>
                <a:latin typeface="微软雅黑" panose="020B0503020204020204" pitchFamily="34" charset="-122"/>
                <a:ea typeface="微软雅黑" panose="020B0503020204020204" pitchFamily="34" charset="-122"/>
              </a:rPr>
              <a:t>高</a:t>
            </a:r>
            <a:endParaRPr lang="zh-CN" altLang="zh-CN" sz="2000" b="1">
              <a:solidFill>
                <a:srgbClr val="023D75"/>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386830" y="4208780"/>
            <a:ext cx="487045" cy="1407160"/>
          </a:xfrm>
          <a:prstGeom prst="rect">
            <a:avLst/>
          </a:prstGeom>
          <a:noFill/>
        </p:spPr>
        <p:txBody>
          <a:bodyPr vert="eaVert" wrap="square" rtlCol="0">
            <a:spAutoFit/>
          </a:bodyPr>
          <a:lstStyle/>
          <a:p>
            <a:pPr algn="just">
              <a:lnSpc>
                <a:spcPct val="110000"/>
              </a:lnSpc>
            </a:pPr>
            <a:r>
              <a:rPr lang="zh-CN" altLang="zh-CN" b="1">
                <a:solidFill>
                  <a:srgbClr val="FF0000"/>
                </a:solidFill>
                <a:latin typeface="微软雅黑" panose="020B0503020204020204" pitchFamily="34" charset="-122"/>
                <a:ea typeface="微软雅黑" panose="020B0503020204020204" pitchFamily="34" charset="-122"/>
              </a:rPr>
              <a:t>影 响 程 度</a:t>
            </a:r>
            <a:endParaRPr lang="zh-CN" altLang="zh-CN" b="1">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386830" y="6191885"/>
            <a:ext cx="413385" cy="429895"/>
          </a:xfrm>
          <a:prstGeom prst="rect">
            <a:avLst/>
          </a:prstGeom>
          <a:noFill/>
        </p:spPr>
        <p:txBody>
          <a:bodyPr wrap="square" rtlCol="0">
            <a:spAutoFit/>
          </a:bodyPr>
          <a:lstStyle/>
          <a:p>
            <a:pPr algn="just">
              <a:lnSpc>
                <a:spcPct val="110000"/>
              </a:lnSpc>
            </a:pPr>
            <a:r>
              <a:rPr lang="zh-CN" altLang="zh-CN" sz="2000" b="1">
                <a:solidFill>
                  <a:srgbClr val="023D75"/>
                </a:solidFill>
                <a:latin typeface="微软雅黑" panose="020B0503020204020204" pitchFamily="34" charset="-122"/>
                <a:ea typeface="微软雅黑" panose="020B0503020204020204" pitchFamily="34" charset="-122"/>
              </a:rPr>
              <a:t>低</a:t>
            </a:r>
            <a:endParaRPr lang="zh-CN" altLang="zh-CN" sz="2000" b="1">
              <a:solidFill>
                <a:srgbClr val="023D75"/>
              </a:solidFill>
              <a:latin typeface="微软雅黑" panose="020B0503020204020204" pitchFamily="34" charset="-122"/>
              <a:ea typeface="微软雅黑" panose="020B0503020204020204" pitchFamily="34" charset="-122"/>
            </a:endParaRPr>
          </a:p>
        </p:txBody>
      </p:sp>
      <p:pic>
        <p:nvPicPr>
          <p:cNvPr id="18" name="图片 17" descr="区块链阶段"/>
          <p:cNvPicPr>
            <a:picLocks noChangeAspect="1"/>
          </p:cNvPicPr>
          <p:nvPr/>
        </p:nvPicPr>
        <p:blipFill>
          <a:blip r:embed="rId1"/>
          <a:stretch>
            <a:fillRect/>
          </a:stretch>
        </p:blipFill>
        <p:spPr>
          <a:xfrm>
            <a:off x="382270" y="2911475"/>
            <a:ext cx="5251450" cy="3503930"/>
          </a:xfrm>
          <a:prstGeom prst="rect">
            <a:avLst/>
          </a:prstGeom>
        </p:spPr>
      </p:pic>
      <p:sp>
        <p:nvSpPr>
          <p:cNvPr id="19" name="文本框 18"/>
          <p:cNvSpPr txBox="1"/>
          <p:nvPr/>
        </p:nvSpPr>
        <p:spPr>
          <a:xfrm>
            <a:off x="6807200" y="3382645"/>
            <a:ext cx="1176655" cy="361950"/>
          </a:xfrm>
          <a:prstGeom prst="rect">
            <a:avLst/>
          </a:prstGeom>
          <a:noFill/>
        </p:spPr>
        <p:txBody>
          <a:bodyPr wrap="square" rtlCol="0">
            <a:spAutoFit/>
          </a:bodyPr>
          <a:lstStyle/>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跟踪实验</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913880" y="3704590"/>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区块链</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53650" y="3382645"/>
            <a:ext cx="1028065" cy="361950"/>
          </a:xfrm>
          <a:prstGeom prst="rect">
            <a:avLst/>
          </a:prstGeom>
          <a:noFill/>
        </p:spPr>
        <p:txBody>
          <a:bodyPr wrap="square" rtlCol="0">
            <a:spAutoFit/>
          </a:bodyPr>
          <a:lstStyle/>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重点应用</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761480" y="4774565"/>
            <a:ext cx="1176655" cy="361950"/>
          </a:xfrm>
          <a:prstGeom prst="rect">
            <a:avLst/>
          </a:prstGeom>
          <a:noFill/>
        </p:spPr>
        <p:txBody>
          <a:bodyPr wrap="square" rtlCol="0">
            <a:spAutoFit/>
          </a:bodyPr>
          <a:lstStyle/>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选择关注</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172065" y="4744085"/>
            <a:ext cx="1101090" cy="361950"/>
          </a:xfrm>
          <a:prstGeom prst="rect">
            <a:avLst/>
          </a:prstGeom>
          <a:noFill/>
        </p:spPr>
        <p:txBody>
          <a:bodyPr wrap="square" rtlCol="0">
            <a:spAutoFit/>
          </a:bodyPr>
          <a:lstStyle/>
          <a:p>
            <a:pPr algn="just">
              <a:lnSpc>
                <a:spcPct val="110000"/>
              </a:lnSpc>
            </a:pPr>
            <a:r>
              <a:rPr lang="zh-CN" altLang="zh-CN" sz="1600">
                <a:solidFill>
                  <a:schemeClr val="tx1"/>
                </a:solidFill>
                <a:latin typeface="微软雅黑" panose="020B0503020204020204" pitchFamily="34" charset="-122"/>
                <a:ea typeface="微软雅黑" panose="020B0503020204020204" pitchFamily="34" charset="-122"/>
              </a:rPr>
              <a:t>适当引入</a:t>
            </a:r>
            <a:endParaRPr lang="zh-CN" altLang="zh-CN" sz="160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74710" y="4066540"/>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人工智能</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581390" y="4627245"/>
            <a:ext cx="8509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物联网</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028430" y="510603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生物识别</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953625" y="546798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虚拟现实</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432290" y="5829935"/>
            <a:ext cx="1247775"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可穿戴设备</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428990" y="546798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动作控制</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34835" y="513651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智能家庭</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471410" y="546798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自动驾驶</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999095" y="5926455"/>
            <a:ext cx="1024255" cy="361950"/>
          </a:xfrm>
          <a:prstGeom prst="rect">
            <a:avLst/>
          </a:prstGeom>
          <a:noFill/>
        </p:spPr>
        <p:txBody>
          <a:bodyPr wrap="square" rtlCol="0">
            <a:spAutoFit/>
          </a:bodyPr>
          <a:lstStyle/>
          <a:p>
            <a:pPr algn="just">
              <a:lnSpc>
                <a:spcPct val="110000"/>
              </a:lnSpc>
            </a:pPr>
            <a:r>
              <a:rPr lang="en-US" altLang="zh-CN" sz="1600" b="1">
                <a:solidFill>
                  <a:schemeClr val="bg1"/>
                </a:solidFill>
                <a:latin typeface="微软雅黑" panose="020B0503020204020204" pitchFamily="34" charset="-122"/>
                <a:ea typeface="微软雅黑" panose="020B0503020204020204" pitchFamily="34" charset="-122"/>
              </a:rPr>
              <a:t>3D</a:t>
            </a:r>
            <a:r>
              <a:rPr lang="zh-CN" altLang="en-US" sz="1600" b="1">
                <a:solidFill>
                  <a:schemeClr val="bg1"/>
                </a:solidFill>
                <a:latin typeface="微软雅黑" panose="020B0503020204020204" pitchFamily="34" charset="-122"/>
                <a:ea typeface="微软雅黑" panose="020B0503020204020204" pitchFamily="34" charset="-122"/>
              </a:rPr>
              <a:t>打印</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676765" y="3846830"/>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大数据</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0102215" y="4265295"/>
            <a:ext cx="1003300" cy="361950"/>
          </a:xfrm>
          <a:prstGeom prst="rect">
            <a:avLst/>
          </a:prstGeom>
          <a:noFill/>
        </p:spPr>
        <p:txBody>
          <a:bodyPr wrap="square" rtlCol="0">
            <a:spAutoFit/>
          </a:bodyPr>
          <a:lstStyle/>
          <a:p>
            <a:pPr algn="just">
              <a:lnSpc>
                <a:spcPct val="110000"/>
              </a:lnSpc>
            </a:pPr>
            <a:r>
              <a:rPr lang="zh-CN" altLang="zh-CN" sz="1600" b="1">
                <a:solidFill>
                  <a:schemeClr val="bg1"/>
                </a:solidFill>
                <a:latin typeface="微软雅黑" panose="020B0503020204020204" pitchFamily="34" charset="-122"/>
                <a:ea typeface="微软雅黑" panose="020B0503020204020204" pitchFamily="34" charset="-122"/>
              </a:rPr>
              <a:t>云计算</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319770" y="6258560"/>
            <a:ext cx="1499235" cy="395605"/>
          </a:xfrm>
          <a:prstGeom prst="rect">
            <a:avLst/>
          </a:prstGeom>
          <a:noFill/>
        </p:spPr>
        <p:txBody>
          <a:bodyPr wrap="square" rtlCol="0">
            <a:spAutoFit/>
          </a:bodyPr>
          <a:lstStyle/>
          <a:p>
            <a:pPr algn="just">
              <a:lnSpc>
                <a:spcPct val="110000"/>
              </a:lnSpc>
            </a:pPr>
            <a:r>
              <a:rPr lang="zh-CN" altLang="zh-CN" b="1">
                <a:solidFill>
                  <a:srgbClr val="FF0000"/>
                </a:solidFill>
                <a:latin typeface="微软雅黑" panose="020B0503020204020204" pitchFamily="34" charset="-122"/>
                <a:ea typeface="微软雅黑" panose="020B0503020204020204" pitchFamily="34" charset="-122"/>
              </a:rPr>
              <a:t>技术成熟度</a:t>
            </a:r>
            <a:endParaRPr lang="zh-CN" altLang="zh-CN" b="1">
              <a:solidFill>
                <a:srgbClr val="FF0000"/>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1330940" y="6304280"/>
            <a:ext cx="413385" cy="429895"/>
          </a:xfrm>
          <a:prstGeom prst="rect">
            <a:avLst/>
          </a:prstGeom>
          <a:noFill/>
        </p:spPr>
        <p:txBody>
          <a:bodyPr wrap="square" rtlCol="0">
            <a:spAutoFit/>
          </a:bodyPr>
          <a:lstStyle/>
          <a:p>
            <a:pPr algn="just">
              <a:lnSpc>
                <a:spcPct val="110000"/>
              </a:lnSpc>
            </a:pPr>
            <a:r>
              <a:rPr lang="zh-CN" altLang="zh-CN" sz="2000" b="1">
                <a:solidFill>
                  <a:srgbClr val="023D75"/>
                </a:solidFill>
                <a:latin typeface="微软雅黑" panose="020B0503020204020204" pitchFamily="34" charset="-122"/>
                <a:ea typeface="微软雅黑" panose="020B0503020204020204" pitchFamily="34" charset="-122"/>
              </a:rPr>
              <a:t>高</a:t>
            </a:r>
            <a:endParaRPr lang="zh-CN" altLang="zh-CN" sz="2000" b="1">
              <a:solidFill>
                <a:srgbClr val="023D75"/>
              </a:solidFill>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linds(horizontal)">
                                      <p:cBhvr>
                                        <p:cTn id="73" dur="500"/>
                                        <p:tgtEl>
                                          <p:spTgt spid="2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linds(horizontal)">
                                      <p:cBhvr>
                                        <p:cTn id="82" dur="500"/>
                                        <p:tgtEl>
                                          <p:spTgt spid="3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linds(horizontal)">
                                      <p:cBhvr>
                                        <p:cTn id="85" dur="500"/>
                                        <p:tgtEl>
                                          <p:spTgt spid="3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linds(horizontal)">
                                      <p:cBhvr>
                                        <p:cTn id="88" dur="500"/>
                                        <p:tgtEl>
                                          <p:spTgt spid="3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linds(horizontal)">
                                      <p:cBhvr>
                                        <p:cTn id="91" dur="500"/>
                                        <p:tgtEl>
                                          <p:spTgt spid="3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linds(horizontal)">
                                      <p:cBhvr>
                                        <p:cTn id="94" dur="500"/>
                                        <p:tgtEl>
                                          <p:spTgt spid="34"/>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linds(horizontal)">
                                      <p:cBhvr>
                                        <p:cTn id="97" dur="500"/>
                                        <p:tgtEl>
                                          <p:spTgt spid="3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linds(horizontal)">
                                      <p:cBhvr>
                                        <p:cTn id="10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1" grpId="0" animBg="1"/>
      <p:bldP spid="12" grpId="0" animBg="1"/>
      <p:bldP spid="13" grpId="0" animBg="1"/>
      <p:bldP spid="14" grpId="0" animBg="1"/>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818130" y="1562735"/>
            <a:ext cx="6439535" cy="3732530"/>
          </a:xfrm>
          <a:prstGeom prst="ellipse">
            <a:avLst/>
          </a:prstGeom>
          <a:solidFill>
            <a:schemeClr val="bg1"/>
          </a:solidFill>
          <a:ln w="28575" cmpd="sng">
            <a:solidFill>
              <a:srgbClr val="023D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3" name="椭圆 2"/>
          <p:cNvSpPr/>
          <p:nvPr/>
        </p:nvSpPr>
        <p:spPr>
          <a:xfrm>
            <a:off x="5201285" y="2557145"/>
            <a:ext cx="1743710" cy="1743710"/>
          </a:xfrm>
          <a:prstGeom prst="ellipse">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330835" y="345440"/>
            <a:ext cx="11414125" cy="583565"/>
          </a:xfrm>
          <a:prstGeom prst="rect">
            <a:avLst/>
          </a:prstGeom>
          <a:noFill/>
        </p:spPr>
        <p:txBody>
          <a:bodyPr wrap="square" rtlCol="0">
            <a:spAutoFit/>
          </a:bodyPr>
          <a:lstStyle/>
          <a:p>
            <a:r>
              <a:rPr lang="zh-CN" altLang="zh-CN" sz="3200" b="1">
                <a:solidFill>
                  <a:schemeClr val="tx1"/>
                </a:solidFill>
                <a:latin typeface="微软雅黑" panose="020B0503020204020204" pitchFamily="34" charset="-122"/>
                <a:ea typeface="微软雅黑" panose="020B0503020204020204" pitchFamily="34" charset="-122"/>
              </a:rPr>
              <a:t>区块链技术发展仍然处于萌芽和完善阶段，众多问题亟待解决</a:t>
            </a:r>
            <a:endParaRPr lang="zh-CN" altLang="zh-CN" sz="3200" b="1">
              <a:solidFill>
                <a:schemeClr val="tx1"/>
              </a:solidFill>
              <a:latin typeface="微软雅黑" panose="020B0503020204020204" pitchFamily="34" charset="-122"/>
              <a:ea typeface="微软雅黑" panose="020B0503020204020204" pitchFamily="34" charset="-122"/>
            </a:endParaRPr>
          </a:p>
        </p:txBody>
      </p:sp>
      <p:sp>
        <p:nvSpPr>
          <p:cNvPr id="2" name="椭圆 1"/>
          <p:cNvSpPr/>
          <p:nvPr/>
        </p:nvSpPr>
        <p:spPr>
          <a:xfrm>
            <a:off x="5327650" y="2683510"/>
            <a:ext cx="1490980" cy="1490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023D75"/>
                </a:solidFill>
                <a:latin typeface="微软雅黑" panose="020B0503020204020204" pitchFamily="34" charset="-122"/>
                <a:ea typeface="微软雅黑" panose="020B0503020204020204" pitchFamily="34" charset="-122"/>
              </a:rPr>
              <a:t>面临挑战</a:t>
            </a:r>
            <a:endParaRPr lang="zh-CN" altLang="en-US" sz="2400" b="1">
              <a:solidFill>
                <a:srgbClr val="023D75"/>
              </a:solidFill>
              <a:latin typeface="微软雅黑" panose="020B0503020204020204" pitchFamily="34" charset="-122"/>
              <a:ea typeface="微软雅黑" panose="020B0503020204020204" pitchFamily="34" charset="-122"/>
            </a:endParaRPr>
          </a:p>
        </p:txBody>
      </p:sp>
      <p:sp>
        <p:nvSpPr>
          <p:cNvPr id="6" name="六边形 5"/>
          <p:cNvSpPr/>
          <p:nvPr/>
        </p:nvSpPr>
        <p:spPr>
          <a:xfrm>
            <a:off x="4241800" y="1301115"/>
            <a:ext cx="1085850" cy="933450"/>
          </a:xfrm>
          <a:prstGeom prst="hexagon">
            <a:avLst/>
          </a:prstGeom>
          <a:solidFill>
            <a:srgbClr val="02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技术瓶颈</a:t>
            </a:r>
            <a:endParaRPr lang="zh-CN" altLang="en-US" sz="2000" b="1">
              <a:latin typeface="微软雅黑" panose="020B0503020204020204" pitchFamily="34" charset="-122"/>
              <a:ea typeface="微软雅黑" panose="020B0503020204020204" pitchFamily="34" charset="-122"/>
            </a:endParaRPr>
          </a:p>
        </p:txBody>
      </p:sp>
      <p:sp>
        <p:nvSpPr>
          <p:cNvPr id="7" name="六边形 6"/>
          <p:cNvSpPr/>
          <p:nvPr/>
        </p:nvSpPr>
        <p:spPr>
          <a:xfrm>
            <a:off x="6944995" y="1301115"/>
            <a:ext cx="1085850" cy="933450"/>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商业化成本</a:t>
            </a:r>
            <a:endParaRPr lang="zh-CN" altLang="en-US" sz="2000" b="1">
              <a:latin typeface="微软雅黑" panose="020B0503020204020204" pitchFamily="34" charset="-122"/>
              <a:ea typeface="微软雅黑" panose="020B0503020204020204" pitchFamily="34" charset="-122"/>
            </a:endParaRPr>
          </a:p>
        </p:txBody>
      </p:sp>
      <p:sp>
        <p:nvSpPr>
          <p:cNvPr id="8" name="六边形 7"/>
          <p:cNvSpPr/>
          <p:nvPr/>
        </p:nvSpPr>
        <p:spPr>
          <a:xfrm>
            <a:off x="2310130" y="2962275"/>
            <a:ext cx="1085850" cy="933450"/>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系统整合</a:t>
            </a:r>
            <a:endParaRPr lang="zh-CN" altLang="en-US" sz="2000" b="1">
              <a:latin typeface="微软雅黑" panose="020B0503020204020204" pitchFamily="34" charset="-122"/>
              <a:ea typeface="微软雅黑" panose="020B0503020204020204" pitchFamily="34" charset="-122"/>
            </a:endParaRPr>
          </a:p>
        </p:txBody>
      </p:sp>
      <p:sp>
        <p:nvSpPr>
          <p:cNvPr id="9" name="六边形 8"/>
          <p:cNvSpPr/>
          <p:nvPr/>
        </p:nvSpPr>
        <p:spPr>
          <a:xfrm>
            <a:off x="8693150" y="2962275"/>
            <a:ext cx="1085850" cy="933450"/>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隐私保护</a:t>
            </a:r>
            <a:endParaRPr lang="zh-CN" altLang="en-US" sz="2000" b="1">
              <a:latin typeface="微软雅黑" panose="020B0503020204020204" pitchFamily="34" charset="-122"/>
              <a:ea typeface="微软雅黑" panose="020B0503020204020204" pitchFamily="34" charset="-122"/>
            </a:endParaRPr>
          </a:p>
        </p:txBody>
      </p:sp>
      <p:sp>
        <p:nvSpPr>
          <p:cNvPr id="10" name="六边形 9"/>
          <p:cNvSpPr/>
          <p:nvPr/>
        </p:nvSpPr>
        <p:spPr>
          <a:xfrm>
            <a:off x="4241800" y="4810125"/>
            <a:ext cx="1085850" cy="93345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价值认可</a:t>
            </a:r>
            <a:endParaRPr lang="zh-CN" altLang="en-US" sz="2000" b="1">
              <a:latin typeface="微软雅黑" panose="020B0503020204020204" pitchFamily="34" charset="-122"/>
              <a:ea typeface="微软雅黑" panose="020B0503020204020204" pitchFamily="34" charset="-122"/>
            </a:endParaRPr>
          </a:p>
        </p:txBody>
      </p:sp>
      <p:sp>
        <p:nvSpPr>
          <p:cNvPr id="11" name="六边形 10"/>
          <p:cNvSpPr/>
          <p:nvPr/>
        </p:nvSpPr>
        <p:spPr>
          <a:xfrm>
            <a:off x="6944995" y="4810125"/>
            <a:ext cx="1085850" cy="933450"/>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监管政策</a:t>
            </a:r>
            <a:endParaRPr lang="zh-CN" altLang="en-US" sz="2000" b="1">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p>
            <a:fld id="{760FBDFE-C587-4B4C-A407-44438C67B59E}" type="datetime1">
              <a:rPr lang="zh-CN" altLang="en-US" smtClean="0"/>
            </a:fld>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0386"/>
</p:tagLst>
</file>

<file path=ppt/tags/tag101.xml><?xml version="1.0" encoding="utf-8"?>
<p:tagLst xmlns:p="http://schemas.openxmlformats.org/presentationml/2006/main">
  <p:tag name="KSO_WM_BEAUTIFY_FLAG" val="#wm#"/>
  <p:tag name="KSO_WM_TEMPLATE_CATEGORY" val="custom"/>
  <p:tag name="KSO_WM_TEMPLATE_INDEX" val="20180386"/>
</p:tagLst>
</file>

<file path=ppt/tags/tag102.xml><?xml version="1.0" encoding="utf-8"?>
<p:tagLst xmlns:p="http://schemas.openxmlformats.org/presentationml/2006/main">
  <p:tag name="KSO_WM_BEAUTIFY_FLAG" val="#wm#"/>
  <p:tag name="KSO_WM_TEMPLATE_CATEGORY" val="custom"/>
  <p:tag name="KSO_WM_TEMPLATE_INDEX" val="20180386"/>
</p:tagLst>
</file>

<file path=ppt/tags/tag103.xml><?xml version="1.0" encoding="utf-8"?>
<p:tagLst xmlns:p="http://schemas.openxmlformats.org/presentationml/2006/main">
  <p:tag name="KSO_WM_BEAUTIFY_FLAG" val="#wm#"/>
  <p:tag name="KSO_WM_TEMPLATE_CATEGORY" val="custom"/>
  <p:tag name="KSO_WM_TEMPLATE_INDEX" val="20180386"/>
</p:tagLst>
</file>

<file path=ppt/tags/tag104.xml><?xml version="1.0" encoding="utf-8"?>
<p:tagLst xmlns:p="http://schemas.openxmlformats.org/presentationml/2006/main">
  <p:tag name="KSO_WM_BEAUTIFY_FLAG" val="#wm#"/>
  <p:tag name="KSO_WM_TEMPLATE_CATEGORY" val="custom"/>
  <p:tag name="KSO_WM_TEMPLATE_INDEX" val="20180386"/>
</p:tagLst>
</file>

<file path=ppt/tags/tag105.xml><?xml version="1.0" encoding="utf-8"?>
<p:tagLst xmlns:p="http://schemas.openxmlformats.org/presentationml/2006/main">
  <p:tag name="KSO_WM_BEAUTIFY_FLAG" val="#wm#"/>
  <p:tag name="KSO_WM_TEMPLATE_CATEGORY" val="custom"/>
  <p:tag name="KSO_WM_TEMPLATE_INDEX" val="20180386"/>
</p:tagLst>
</file>

<file path=ppt/tags/tag106.xml><?xml version="1.0" encoding="utf-8"?>
<p:tagLst xmlns:p="http://schemas.openxmlformats.org/presentationml/2006/main">
  <p:tag name="KSO_WM_BEAUTIFY_FLAG" val="#wm#"/>
  <p:tag name="KSO_WM_TEMPLATE_CATEGORY" val="custom"/>
  <p:tag name="KSO_WM_TEMPLATE_INDEX" val="20180386"/>
</p:tagLst>
</file>

<file path=ppt/tags/tag107.xml><?xml version="1.0" encoding="utf-8"?>
<p:tagLst xmlns:p="http://schemas.openxmlformats.org/presentationml/2006/main">
  <p:tag name="KSO_WM_BEAUTIFY_FLAG" val="#wm#"/>
  <p:tag name="KSO_WM_TEMPLATE_CATEGORY" val="custom"/>
  <p:tag name="KSO_WM_TEMPLATE_INDEX" val="20180386"/>
</p:tagLst>
</file>

<file path=ppt/tags/tag108.xml><?xml version="1.0" encoding="utf-8"?>
<p:tagLst xmlns:p="http://schemas.openxmlformats.org/presentationml/2006/main">
  <p:tag name="KSO_WM_BEAUTIFY_FLAG" val="#wm#"/>
  <p:tag name="KSO_WM_TEMPLATE_CATEGORY" val="custom"/>
  <p:tag name="KSO_WM_TEMPLATE_INDEX" val="20180386"/>
</p:tagLst>
</file>

<file path=ppt/tags/tag109.xml><?xml version="1.0" encoding="utf-8"?>
<p:tagLst xmlns:p="http://schemas.openxmlformats.org/presentationml/2006/main">
  <p:tag name="KSO_WM_BEAUTIFY_FLAG" val="#wm#"/>
  <p:tag name="KSO_WM_TEMPLATE_CATEGORY" val="custom"/>
  <p:tag name="KSO_WM_TEMPLATE_INDEX" val="2018038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0386"/>
</p:tagLst>
</file>

<file path=ppt/tags/tag111.xml><?xml version="1.0" encoding="utf-8"?>
<p:tagLst xmlns:p="http://schemas.openxmlformats.org/presentationml/2006/main">
  <p:tag name="KSO_WM_BEAUTIFY_FLAG" val="#wm#"/>
  <p:tag name="KSO_WM_TEMPLATE_CATEGORY" val="custom"/>
  <p:tag name="KSO_WM_TEMPLATE_INDEX" val="20180386"/>
</p:tagLst>
</file>

<file path=ppt/tags/tag112.xml><?xml version="1.0" encoding="utf-8"?>
<p:tagLst xmlns:p="http://schemas.openxmlformats.org/presentationml/2006/main">
  <p:tag name="KSO_WM_BEAUTIFY_FLAG" val="#wm#"/>
  <p:tag name="KSO_WM_TEMPLATE_CATEGORY" val="custom"/>
  <p:tag name="KSO_WM_TEMPLATE_INDEX" val="20180386"/>
</p:tagLst>
</file>

<file path=ppt/tags/tag113.xml><?xml version="1.0" encoding="utf-8"?>
<p:tagLst xmlns:p="http://schemas.openxmlformats.org/presentationml/2006/main">
  <p:tag name="KSO_WM_BEAUTIFY_FLAG" val="#wm#"/>
  <p:tag name="KSO_WM_TEMPLATE_CATEGORY" val="custom"/>
  <p:tag name="KSO_WM_TEMPLATE_INDEX" val="20180386"/>
</p:tagLst>
</file>

<file path=ppt/tags/tag114.xml><?xml version="1.0" encoding="utf-8"?>
<p:tagLst xmlns:p="http://schemas.openxmlformats.org/presentationml/2006/main">
  <p:tag name="KSO_WM_BEAUTIFY_FLAG" val="#wm#"/>
  <p:tag name="KSO_WM_TEMPLATE_CATEGORY" val="custom"/>
  <p:tag name="KSO_WM_TEMPLATE_INDEX" val="2018038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180386"/>
</p:tagLst>
</file>

<file path=ppt/tags/tag64.xml><?xml version="1.0" encoding="utf-8"?>
<p:tagLst xmlns:p="http://schemas.openxmlformats.org/presentationml/2006/main">
  <p:tag name="KSO_WM_UNIT_TABLE_BEAUTIFY" val="smartTable{af4a9481-9a7d-40ae-bb70-d22482922791}"/>
  <p:tag name="TABLE_ENDDRAG_ORIGIN_RECT" val="853*327"/>
  <p:tag name="TABLE_ENDDRAG_RECT" val="64*182*853*327"/>
</p:tagLst>
</file>

<file path=ppt/tags/tag65.xml><?xml version="1.0" encoding="utf-8"?>
<p:tagLst xmlns:p="http://schemas.openxmlformats.org/presentationml/2006/main">
  <p:tag name="KSO_WM_BEAUTIFY_FLAG" val="#wm#"/>
  <p:tag name="KSO_WM_TEMPLATE_CATEGORY" val="custom"/>
  <p:tag name="KSO_WM_TEMPLATE_INDEX" val="20180386"/>
</p:tagLst>
</file>

<file path=ppt/tags/tag66.xml><?xml version="1.0" encoding="utf-8"?>
<p:tagLst xmlns:p="http://schemas.openxmlformats.org/presentationml/2006/main">
  <p:tag name="KSO_WM_BEAUTIFY_FLAG" val="#wm#"/>
  <p:tag name="KSO_WM_TEMPLATE_CATEGORY" val="custom"/>
  <p:tag name="KSO_WM_TEMPLATE_INDEX" val="20180386"/>
</p:tagLst>
</file>

<file path=ppt/tags/tag67.xml><?xml version="1.0" encoding="utf-8"?>
<p:tagLst xmlns:p="http://schemas.openxmlformats.org/presentationml/2006/main">
  <p:tag name="KSO_WM_BEAUTIFY_FLAG" val="#wm#"/>
  <p:tag name="KSO_WM_TEMPLATE_CATEGORY" val="custom"/>
  <p:tag name="KSO_WM_TEMPLATE_INDEX" val="20180386"/>
</p:tagLst>
</file>

<file path=ppt/tags/tag68.xml><?xml version="1.0" encoding="utf-8"?>
<p:tagLst xmlns:p="http://schemas.openxmlformats.org/presentationml/2006/main">
  <p:tag name="KSO_WM_UNIT_TABLE_BEAUTIFY" val="smartTable{0b28ccf5-6cc7-4cd1-afcd-615ae673aef9}"/>
</p:tagLst>
</file>

<file path=ppt/tags/tag69.xml><?xml version="1.0" encoding="utf-8"?>
<p:tagLst xmlns:p="http://schemas.openxmlformats.org/presentationml/2006/main">
  <p:tag name="KSO_WM_BEAUTIFY_FLAG" val="#wm#"/>
  <p:tag name="KSO_WM_TEMPLATE_CATEGORY" val="custom"/>
  <p:tag name="KSO_WM_TEMPLATE_INDEX" val="2018038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0386"/>
</p:tagLst>
</file>

<file path=ppt/tags/tag71.xml><?xml version="1.0" encoding="utf-8"?>
<p:tagLst xmlns:p="http://schemas.openxmlformats.org/presentationml/2006/main">
  <p:tag name="KSO_WM_BEAUTIFY_FLAG" val="#wm#"/>
  <p:tag name="KSO_WM_TEMPLATE_CATEGORY" val="custom"/>
  <p:tag name="KSO_WM_TEMPLATE_INDEX" val="20180386"/>
</p:tagLst>
</file>

<file path=ppt/tags/tag72.xml><?xml version="1.0" encoding="utf-8"?>
<p:tagLst xmlns:p="http://schemas.openxmlformats.org/presentationml/2006/main">
  <p:tag name="KSO_WM_UNIT_PLACING_PICTURE_USER_VIEWPORT" val="{&quot;height&quot;:10800,&quot;width&quot;:7937}"/>
</p:tagLst>
</file>

<file path=ppt/tags/tag73.xml><?xml version="1.0" encoding="utf-8"?>
<p:tagLst xmlns:p="http://schemas.openxmlformats.org/presentationml/2006/main">
  <p:tag name="KSO_WM_BEAUTIFY_FLAG" val="#wm#"/>
  <p:tag name="KSO_WM_TEMPLATE_CATEGORY" val="custom"/>
  <p:tag name="KSO_WM_TEMPLATE_INDEX" val="20180386"/>
</p:tagLst>
</file>

<file path=ppt/tags/tag74.xml><?xml version="1.0" encoding="utf-8"?>
<p:tagLst xmlns:p="http://schemas.openxmlformats.org/presentationml/2006/main">
  <p:tag name="KSO_WM_BEAUTIFY_FLAG" val="#wm#"/>
  <p:tag name="KSO_WM_TEMPLATE_CATEGORY" val="custom"/>
  <p:tag name="KSO_WM_TEMPLATE_INDEX" val="20180386"/>
</p:tagLst>
</file>

<file path=ppt/tags/tag75.xml><?xml version="1.0" encoding="utf-8"?>
<p:tagLst xmlns:p="http://schemas.openxmlformats.org/presentationml/2006/main">
  <p:tag name="KSO_WM_BEAUTIFY_FLAG" val="#wm#"/>
  <p:tag name="KSO_WM_TEMPLATE_CATEGORY" val="custom"/>
  <p:tag name="KSO_WM_TEMPLATE_INDEX" val="20180386"/>
</p:tagLst>
</file>

<file path=ppt/tags/tag76.xml><?xml version="1.0" encoding="utf-8"?>
<p:tagLst xmlns:p="http://schemas.openxmlformats.org/presentationml/2006/main">
  <p:tag name="KSO_WM_BEAUTIFY_FLAG" val="#wm#"/>
  <p:tag name="KSO_WM_TEMPLATE_CATEGORY" val="custom"/>
  <p:tag name="KSO_WM_TEMPLATE_INDEX" val="20180386"/>
</p:tagLst>
</file>

<file path=ppt/tags/tag77.xml><?xml version="1.0" encoding="utf-8"?>
<p:tagLst xmlns:p="http://schemas.openxmlformats.org/presentationml/2006/main">
  <p:tag name="KSO_WM_BEAUTIFY_FLAG" val="#wm#"/>
  <p:tag name="KSO_WM_TEMPLATE_CATEGORY" val="custom"/>
  <p:tag name="KSO_WM_TEMPLATE_INDEX" val="20180386"/>
</p:tagLst>
</file>

<file path=ppt/tags/tag78.xml><?xml version="1.0" encoding="utf-8"?>
<p:tagLst xmlns:p="http://schemas.openxmlformats.org/presentationml/2006/main">
  <p:tag name="KSO_WM_BEAUTIFY_FLAG" val="#wm#"/>
  <p:tag name="KSO_WM_TEMPLATE_CATEGORY" val="custom"/>
  <p:tag name="KSO_WM_TEMPLATE_INDEX" val="20180386"/>
</p:tagLst>
</file>

<file path=ppt/tags/tag79.xml><?xml version="1.0" encoding="utf-8"?>
<p:tagLst xmlns:p="http://schemas.openxmlformats.org/presentationml/2006/main">
  <p:tag name="KSO_WM_BEAUTIFY_FLAG" val="#wm#"/>
  <p:tag name="KSO_WM_TEMPLATE_CATEGORY" val="custom"/>
  <p:tag name="KSO_WM_TEMPLATE_INDEX" val="2018038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0386"/>
</p:tagLst>
</file>

<file path=ppt/tags/tag81.xml><?xml version="1.0" encoding="utf-8"?>
<p:tagLst xmlns:p="http://schemas.openxmlformats.org/presentationml/2006/main">
  <p:tag name="KSO_WM_BEAUTIFY_FLAG" val="#wm#"/>
  <p:tag name="KSO_WM_TEMPLATE_CATEGORY" val="custom"/>
  <p:tag name="KSO_WM_TEMPLATE_INDEX" val="20180386"/>
</p:tagLst>
</file>

<file path=ppt/tags/tag82.xml><?xml version="1.0" encoding="utf-8"?>
<p:tagLst xmlns:p="http://schemas.openxmlformats.org/presentationml/2006/main">
  <p:tag name="KSO_WM_BEAUTIFY_FLAG" val="#wm#"/>
  <p:tag name="KSO_WM_TEMPLATE_CATEGORY" val="custom"/>
  <p:tag name="KSO_WM_TEMPLATE_INDEX" val="20180386"/>
</p:tagLst>
</file>

<file path=ppt/tags/tag83.xml><?xml version="1.0" encoding="utf-8"?>
<p:tagLst xmlns:p="http://schemas.openxmlformats.org/presentationml/2006/main">
  <p:tag name="KSO_WM_BEAUTIFY_FLAG" val="#wm#"/>
  <p:tag name="KSO_WM_TEMPLATE_CATEGORY" val="custom"/>
  <p:tag name="KSO_WM_TEMPLATE_INDEX" val="20180386"/>
</p:tagLst>
</file>

<file path=ppt/tags/tag84.xml><?xml version="1.0" encoding="utf-8"?>
<p:tagLst xmlns:p="http://schemas.openxmlformats.org/presentationml/2006/main">
  <p:tag name="KSO_WM_BEAUTIFY_FLAG" val="#wm#"/>
  <p:tag name="KSO_WM_TEMPLATE_CATEGORY" val="custom"/>
  <p:tag name="KSO_WM_TEMPLATE_INDEX" val="20180386"/>
</p:tagLst>
</file>

<file path=ppt/tags/tag85.xml><?xml version="1.0" encoding="utf-8"?>
<p:tagLst xmlns:p="http://schemas.openxmlformats.org/presentationml/2006/main">
  <p:tag name="KSO_WM_BEAUTIFY_FLAG" val="#wm#"/>
  <p:tag name="KSO_WM_TEMPLATE_CATEGORY" val="custom"/>
  <p:tag name="KSO_WM_TEMPLATE_INDEX" val="20180386"/>
</p:tagLst>
</file>

<file path=ppt/tags/tag86.xml><?xml version="1.0" encoding="utf-8"?>
<p:tagLst xmlns:p="http://schemas.openxmlformats.org/presentationml/2006/main">
  <p:tag name="KSO_WM_BEAUTIFY_FLAG" val="#wm#"/>
  <p:tag name="KSO_WM_TEMPLATE_CATEGORY" val="custom"/>
  <p:tag name="KSO_WM_TEMPLATE_INDEX" val="20180386"/>
</p:tagLst>
</file>

<file path=ppt/tags/tag87.xml><?xml version="1.0" encoding="utf-8"?>
<p:tagLst xmlns:p="http://schemas.openxmlformats.org/presentationml/2006/main">
  <p:tag name="KSO_WM_UNIT_TABLE_BEAUTIFY" val="smartTable{26b8a6d8-dd72-474d-8173-71ccb4c191ea}"/>
  <p:tag name="TABLE_ENDDRAG_ORIGIN_RECT" val="634*80"/>
  <p:tag name="TABLE_ENDDRAG_RECT" val="144*361*634*80"/>
</p:tagLst>
</file>

<file path=ppt/tags/tag88.xml><?xml version="1.0" encoding="utf-8"?>
<p:tagLst xmlns:p="http://schemas.openxmlformats.org/presentationml/2006/main">
  <p:tag name="KSO_WM_UNIT_PLACING_PICTURE_USER_VIEWPORT" val="{&quot;height&quot;:6285,&quot;width&quot;:17535}"/>
</p:tagLst>
</file>

<file path=ppt/tags/tag89.xml><?xml version="1.0" encoding="utf-8"?>
<p:tagLst xmlns:p="http://schemas.openxmlformats.org/presentationml/2006/main">
  <p:tag name="KSO_WM_UNIT_TABLE_BEAUTIFY" val="smartTable{26b8a6d8-dd72-474d-8173-71ccb4c191ea}"/>
  <p:tag name="TABLE_ENDDRAG_ORIGIN_RECT" val="634*80"/>
  <p:tag name="TABLE_ENDDRAG_RECT" val="144*361*634*8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25b1fd5c-4348-485d-bd8e-46f4f7a3a77e}"/>
</p:tagLst>
</file>

<file path=ppt/tags/tag91.xml><?xml version="1.0" encoding="utf-8"?>
<p:tagLst xmlns:p="http://schemas.openxmlformats.org/presentationml/2006/main">
  <p:tag name="KSO_WM_BEAUTIFY_FLAG" val="#wm#"/>
  <p:tag name="KSO_WM_TEMPLATE_CATEGORY" val="custom"/>
  <p:tag name="KSO_WM_TEMPLATE_INDEX" val="20180386"/>
</p:tagLst>
</file>

<file path=ppt/tags/tag92.xml><?xml version="1.0" encoding="utf-8"?>
<p:tagLst xmlns:p="http://schemas.openxmlformats.org/presentationml/2006/main">
  <p:tag name="KSO_WM_BEAUTIFY_FLAG" val="#wm#"/>
  <p:tag name="KSO_WM_TEMPLATE_CATEGORY" val="custom"/>
  <p:tag name="KSO_WM_TEMPLATE_INDEX" val="20180386"/>
</p:tagLst>
</file>

<file path=ppt/tags/tag93.xml><?xml version="1.0" encoding="utf-8"?>
<p:tagLst xmlns:p="http://schemas.openxmlformats.org/presentationml/2006/main">
  <p:tag name="KSO_WM_BEAUTIFY_FLAG" val="#wm#"/>
  <p:tag name="KSO_WM_TEMPLATE_CATEGORY" val="custom"/>
  <p:tag name="KSO_WM_TEMPLATE_INDEX" val="20180386"/>
</p:tagLst>
</file>

<file path=ppt/tags/tag94.xml><?xml version="1.0" encoding="utf-8"?>
<p:tagLst xmlns:p="http://schemas.openxmlformats.org/presentationml/2006/main">
  <p:tag name="KSO_WM_BEAUTIFY_FLAG" val="#wm#"/>
  <p:tag name="KSO_WM_TEMPLATE_CATEGORY" val="custom"/>
  <p:tag name="KSO_WM_TEMPLATE_INDEX" val="20180386"/>
</p:tagLst>
</file>

<file path=ppt/tags/tag95.xml><?xml version="1.0" encoding="utf-8"?>
<p:tagLst xmlns:p="http://schemas.openxmlformats.org/presentationml/2006/main">
  <p:tag name="KSO_WM_BEAUTIFY_FLAG" val="#wm#"/>
  <p:tag name="KSO_WM_TEMPLATE_CATEGORY" val="custom"/>
  <p:tag name="KSO_WM_TEMPLATE_INDEX" val="20180386"/>
</p:tagLst>
</file>

<file path=ppt/tags/tag96.xml><?xml version="1.0" encoding="utf-8"?>
<p:tagLst xmlns:p="http://schemas.openxmlformats.org/presentationml/2006/main">
  <p:tag name="KSO_WM_BEAUTIFY_FLAG" val="#wm#"/>
  <p:tag name="KSO_WM_TEMPLATE_CATEGORY" val="custom"/>
  <p:tag name="KSO_WM_TEMPLATE_INDEX" val="20180386"/>
</p:tagLst>
</file>

<file path=ppt/tags/tag97.xml><?xml version="1.0" encoding="utf-8"?>
<p:tagLst xmlns:p="http://schemas.openxmlformats.org/presentationml/2006/main">
  <p:tag name="KSO_WM_BEAUTIFY_FLAG" val="#wm#"/>
  <p:tag name="KSO_WM_TEMPLATE_CATEGORY" val="custom"/>
  <p:tag name="KSO_WM_TEMPLATE_INDEX" val="20180386"/>
</p:tagLst>
</file>

<file path=ppt/tags/tag98.xml><?xml version="1.0" encoding="utf-8"?>
<p:tagLst xmlns:p="http://schemas.openxmlformats.org/presentationml/2006/main">
  <p:tag name="KSO_WM_BEAUTIFY_FLAG" val="#wm#"/>
  <p:tag name="KSO_WM_TEMPLATE_CATEGORY" val="custom"/>
  <p:tag name="KSO_WM_TEMPLATE_INDEX" val="20180386"/>
</p:tagLst>
</file>

<file path=ppt/tags/tag99.xml><?xml version="1.0" encoding="utf-8"?>
<p:tagLst xmlns:p="http://schemas.openxmlformats.org/presentationml/2006/main">
  <p:tag name="KSO_WM_BEAUTIFY_FLAG" val="#wm#"/>
  <p:tag name="KSO_WM_TEMPLATE_CATEGORY" val="custom"/>
  <p:tag name="KSO_WM_TEMPLATE_INDEX" val="2018038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26507</Words>
  <Application>WPS 演示</Application>
  <PresentationFormat>宽屏</PresentationFormat>
  <Paragraphs>2427</Paragraphs>
  <Slides>107</Slides>
  <Notes>24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107</vt:i4>
      </vt:variant>
    </vt:vector>
  </HeadingPairs>
  <TitlesOfParts>
    <vt:vector size="122" baseType="lpstr">
      <vt:lpstr>Arial</vt:lpstr>
      <vt:lpstr>宋体</vt:lpstr>
      <vt:lpstr>Wingdings</vt:lpstr>
      <vt:lpstr>微软雅黑</vt:lpstr>
      <vt:lpstr>Wingdings</vt:lpstr>
      <vt:lpstr>Times New Roman</vt:lpstr>
      <vt:lpstr>Arial Unicode MS</vt:lpstr>
      <vt:lpstr>Calibri</vt:lpstr>
      <vt:lpstr>Cambria Math</vt:lpstr>
      <vt:lpstr>Bradley Hand</vt:lpstr>
      <vt:lpstr>Bradley Hand ITC</vt:lpstr>
      <vt:lpstr>等线</vt:lpstr>
      <vt:lpstr>Songti SC</vt:lpstr>
      <vt:lpstr>Office 主题​​</vt:lpstr>
      <vt:lpstr>Visio.Drawing.15</vt:lpstr>
      <vt:lpstr>PowerPoint 演示文稿</vt:lpstr>
      <vt:lpstr>PowerPoint 演示文稿</vt:lpstr>
      <vt:lpstr>PowerPoint 演示文稿</vt:lpstr>
      <vt:lpstr>区块链定义</vt:lpstr>
      <vt:lpstr>区块链定义</vt:lpstr>
      <vt:lpstr>区块链发展历程</vt:lpstr>
      <vt:lpstr>区块链发展历程</vt:lpstr>
      <vt:lpstr>PowerPoint 演示文稿</vt:lpstr>
      <vt:lpstr>区块链分类</vt:lpstr>
      <vt:lpstr>PowerPoint 演示文稿</vt:lpstr>
      <vt:lpstr>PowerPoint 演示文稿</vt:lpstr>
      <vt:lpstr>PowerPoint 演示文稿</vt:lpstr>
      <vt:lpstr>PowerPoint 演示文稿</vt:lpstr>
      <vt:lpstr>区块链典型特征</vt:lpstr>
      <vt:lpstr>区块链关键技术</vt:lpstr>
      <vt:lpstr>区块链技术原理——数据结构</vt:lpstr>
      <vt:lpstr>区块链技术原理——数据结构</vt:lpstr>
      <vt:lpstr>区块链技术原理</vt:lpstr>
      <vt:lpstr>区块链技术原理——分布式系统</vt:lpstr>
      <vt:lpstr>区块链技术原理——共识机制</vt:lpstr>
      <vt:lpstr>区块链技术原理——不同游戏规则的不同共识</vt:lpstr>
      <vt:lpstr>区块链技术原理——共识机制详解</vt:lpstr>
      <vt:lpstr>PowerPoint 演示文稿</vt:lpstr>
      <vt:lpstr>PowerPoint 演示文稿</vt:lpstr>
      <vt:lpstr>投票协议</vt:lpstr>
      <vt:lpstr>Dolev Strong Protocol</vt:lpstr>
      <vt:lpstr>PowerPoint 演示文稿</vt:lpstr>
      <vt:lpstr>PowerPoint 演示文稿</vt:lpstr>
      <vt:lpstr>PowerPoint 演示文稿</vt:lpstr>
      <vt:lpstr>PowerPoint 演示文稿</vt:lpstr>
      <vt:lpstr>PowerPoint 演示文稿</vt:lpstr>
      <vt:lpstr>共识机制详解——拜占庭容错技术</vt:lpstr>
      <vt:lpstr>共识机制详解——拜占庭容错技术</vt:lpstr>
      <vt:lpstr>共识机制详解——PoW机制</vt:lpstr>
      <vt:lpstr>共识机制详解——PoW机制</vt:lpstr>
      <vt:lpstr>共识机制详解——PoW机制</vt:lpstr>
      <vt:lpstr>共识机制详解——PoS机制</vt:lpstr>
      <vt:lpstr>共识机制详解——PoS机制</vt:lpstr>
      <vt:lpstr>共识机制详解——PoS机制</vt:lpstr>
      <vt:lpstr>共识机制详解——PoS机制</vt:lpstr>
      <vt:lpstr>共识机制详解——DPoS机制</vt:lpstr>
      <vt:lpstr>共识机制详解——DPoS机制</vt:lpstr>
      <vt:lpstr>共识机制详解——DPoS机制</vt:lpstr>
      <vt:lpstr>共识机制详解——Ripple共识</vt:lpstr>
      <vt:lpstr>共识机制详解——Ripple共识</vt:lpstr>
      <vt:lpstr>共识机制详解——Ripple共识</vt:lpstr>
      <vt:lpstr>PowerPoint 演示文稿</vt:lpstr>
      <vt:lpstr>区块链技术原理——智能合约</vt:lpstr>
      <vt:lpstr>区块链技术原理——智能合约</vt:lpstr>
      <vt:lpstr>区块链技术原理——智能合约</vt:lpstr>
      <vt:lpstr>区块链技术原理——智能合约</vt:lpstr>
      <vt:lpstr>区块链技术优势与缺陷</vt:lpstr>
      <vt:lpstr>区块链技术架构</vt:lpstr>
      <vt:lpstr>区块链技术展望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黄海平</cp:lastModifiedBy>
  <cp:revision>307</cp:revision>
  <dcterms:created xsi:type="dcterms:W3CDTF">2019-06-19T02:08:00Z</dcterms:created>
  <dcterms:modified xsi:type="dcterms:W3CDTF">2021-08-15T11:46:45Z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4D7133D2F098406D9723488FCFE7E712</vt:lpwstr>
  </property>
</Properties>
</file>